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79" r:id="rId6"/>
    <p:sldId id="289" r:id="rId7"/>
    <p:sldId id="287" r:id="rId8"/>
    <p:sldId id="281" r:id="rId9"/>
    <p:sldId id="285" r:id="rId10"/>
    <p:sldId id="286" r:id="rId11"/>
    <p:sldId id="27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oppins" panose="00000500000000000000" pitchFamily="2" charset="0"/>
      <p:regular r:id="rId20"/>
      <p:bold r:id="rId21"/>
      <p:italic r:id="rId22"/>
    </p:embeddedFont>
    <p:embeddedFont>
      <p:font typeface="Ubuntu" panose="020B0504030602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6128B-76A5-4642-A37B-170CC7FF763F}" v="2" dt="2022-11-09T12:42:58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2537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D15D-2409-4E9B-B743-BF3E1CD8394A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76D1-AED6-4150-8784-638180A4C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3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6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8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3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6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76D1-AED6-4150-8784-638180A4CA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1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783F-D949-40C5-B95F-29160FAE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FD6BB-7B46-4941-9C87-8EB90C4B2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7F1FD-3BEE-4387-A114-73C36469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FD9A2-FFCE-46BA-9B86-101F2357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352F-777F-496B-8542-DF05D442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2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3838-035E-495E-882C-BDE4EED0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32014-465C-40A0-8F72-472AAB162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D4C2-C2CC-487E-8E71-2E32AA12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CC75-16A8-4535-A0CF-32EBC808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3822-FABD-4F3C-8168-ECAA38A3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8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6BD4A-52DE-4BC6-BDF7-5A391BC56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70545-E0AC-4B66-B19F-6B1FEB304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2503-B8C5-431D-9290-AE5128DB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52F95-B8F1-490E-A120-ABF81238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ADF9-C974-481E-BAD1-C3AA10FB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767A-0F1D-43FF-BB22-ADCE3161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BC1E-EDD7-41D6-8334-2E15D1E5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91D2-40A1-4529-9E50-6CEA953B6865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D0253-BCD9-4A41-B46F-2A0AFA7D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179" y="6356350"/>
            <a:ext cx="6516209" cy="365125"/>
          </a:xfrm>
        </p:spPr>
        <p:txBody>
          <a:bodyPr/>
          <a:lstStyle/>
          <a:p>
            <a:r>
              <a:rPr lang="en-GB" spc="600" dirty="0">
                <a:solidFill>
                  <a:schemeClr val="bg1"/>
                </a:solidFill>
                <a:latin typeface="Ubuntu" panose="020B0504030602030204" pitchFamily="34" charset="0"/>
              </a:rPr>
              <a:t>BELONG. CONNECT</a:t>
            </a:r>
            <a:r>
              <a:rPr lang="en-GB" b="1" spc="600" dirty="0">
                <a:solidFill>
                  <a:schemeClr val="bg1"/>
                </a:solidFill>
                <a:latin typeface="Ubuntu" panose="020B0504030602030204" pitchFamily="34" charset="0"/>
              </a:rPr>
              <a:t>. SUCCEED.</a:t>
            </a:r>
            <a:endParaRPr lang="en-GB" spc="6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0CCAF-42E9-4FCB-B5E9-6ECA7123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6ED0-F014-460C-8F18-5520C9B48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5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E145-0F37-499E-893D-F32DAD8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E6B3-7FF4-4FDD-842F-D95D6111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1BE6A-451F-4B7B-96AB-BD8D5107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3BF99-8348-4186-B04D-009005AE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AE045-4B5C-470C-BDB9-912BDB3D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5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E3A3-674C-4721-BDFF-8C67B189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00E37-DEF9-42BA-8C81-CE6F10A85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4D48C-81F7-43D7-BD3D-9E7D62E2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930DD-C986-4C55-906A-F537AE7F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7B94F-0ED1-4A40-9F3C-B91AD800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EBD7-77F7-40AF-B675-F66A59CF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2E6C5-5085-47A1-9069-F802BC1E5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11EB-FE30-4495-A8C6-E0DF4D1F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D4D5F-0B0C-4E9F-BDD1-F54FED16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B9CC2-52E8-4A6B-86F2-2C713DDF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F0AD6-5CC7-42CC-B258-DD01B72D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9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485F-7509-4627-8BEE-2B1C0BF8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94BDC-A59E-4F81-AF96-64A08DCE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501A9-D345-4C78-A003-177130647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A0104-069C-4718-947C-1690872B5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44056-5A07-4093-B0A8-63A4407CF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65CB3-939F-4948-B564-49F55147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6FA7E1-A34F-48B7-A577-822E82C1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45649-5609-450D-9F78-C50F0433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F76A-DC96-4713-916B-721ABD46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1F1AB-A9B0-47B9-B111-16A3AEA8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BEA99-98CC-4A51-BE6A-322DA9F8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2C8BF-F1EA-4AA3-8394-9BBB2D52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2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B6898-550E-4DC5-AC33-0D9C5E75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731A8-21D2-4899-A24F-0666C921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47C48-92EC-47E9-9403-4A142E40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9AAF-A32B-4FE5-B74F-CF3A33A9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D471-E2A0-4595-B598-A0B2E845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E74BF-D769-4D29-9715-B996C28CD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EEC90-E49B-421D-B392-F3C11F1C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E6F05-F281-4061-A186-D2203234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8407E-119C-439E-9E98-49F190E5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9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9F8C-4755-46D5-B927-84A232BA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727C8-E69F-4B0E-B12D-7228E38F3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10EAC-67CA-440A-9385-8E07A51B9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F6982-B9BF-455B-BBC3-93BDCAEC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478FD-E60B-4146-B64E-D75FB783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38A0F-54B5-4AE3-98B2-BBC73AF7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1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D7A8E-8427-43E3-90B6-240D3FCF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FA0A2-952C-48C1-8E4F-B775CACD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8F1D-E5CB-4729-9D1F-1D56C985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653D-955C-42D7-B5B0-FB02A66265EC}" type="datetimeFigureOut">
              <a:rPr lang="en-GB" smtClean="0"/>
              <a:t>16/11/22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13BF-DA55-4752-8E74-25C0DAC98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6DC99-A197-4297-955A-0A0F4A056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8219-073F-442E-9471-EE32E90B2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2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affordshirechambers.co.uk/product/staffordshire-skills-summ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indoor, floor, wall&#10;&#10;Description automatically generated">
            <a:extLst>
              <a:ext uri="{FF2B5EF4-FFF2-40B4-BE49-F238E27FC236}">
                <a16:creationId xmlns:a16="http://schemas.microsoft.com/office/drawing/2014/main" id="{E7741633-409A-4C12-A613-66787E946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6" b="11682"/>
          <a:stretch/>
        </p:blipFill>
        <p:spPr>
          <a:xfrm>
            <a:off x="1167676" y="545271"/>
            <a:ext cx="10477339" cy="470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5E805-2B58-4700-A886-17BBC70DF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9B8BBD-0C0B-4FA7-BBFB-E90E1EE20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27" y="5750274"/>
            <a:ext cx="1341920" cy="5624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5B057F-3EAA-4298-B8A3-6DD4358E9E34}"/>
              </a:ext>
            </a:extLst>
          </p:cNvPr>
          <p:cNvCxnSpPr>
            <a:cxnSpLocks/>
          </p:cNvCxnSpPr>
          <p:nvPr/>
        </p:nvCxnSpPr>
        <p:spPr>
          <a:xfrm flipV="1">
            <a:off x="1167676" y="6031500"/>
            <a:ext cx="929572" cy="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986D50-7E4D-408D-9415-F2244A473A74}"/>
              </a:ext>
            </a:extLst>
          </p:cNvPr>
          <p:cNvSpPr txBox="1"/>
          <p:nvPr/>
        </p:nvSpPr>
        <p:spPr>
          <a:xfrm>
            <a:off x="1072378" y="5568135"/>
            <a:ext cx="609460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</p:txBody>
      </p:sp>
    </p:spTree>
    <p:extLst>
      <p:ext uri="{BB962C8B-B14F-4D97-AF65-F5344CB8AC3E}">
        <p14:creationId xmlns:p14="http://schemas.microsoft.com/office/powerpoint/2010/main" val="3748910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56933E-5CF4-4C4B-AFA5-4ECF0AE9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5A99E-F9D7-42D5-938D-E1B2E12FC586}"/>
              </a:ext>
            </a:extLst>
          </p:cNvPr>
          <p:cNvSpPr txBox="1"/>
          <p:nvPr/>
        </p:nvSpPr>
        <p:spPr>
          <a:xfrm>
            <a:off x="1083577" y="729842"/>
            <a:ext cx="650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  <a:p>
            <a:r>
              <a:rPr lang="en-GB" sz="2400" i="1" dirty="0">
                <a:latin typeface="Poppins" panose="00000500000000000000" pitchFamily="50" charset="0"/>
                <a:cs typeface="Poppins" panose="00000500000000000000" pitchFamily="50" charset="0"/>
              </a:rPr>
              <a:t>What is an LSIP?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C196A-031D-427E-8FE7-A8C924B96DC7}"/>
              </a:ext>
            </a:extLst>
          </p:cNvPr>
          <p:cNvCxnSpPr>
            <a:cxnSpLocks/>
          </p:cNvCxnSpPr>
          <p:nvPr/>
        </p:nvCxnSpPr>
        <p:spPr>
          <a:xfrm>
            <a:off x="1182848" y="1543575"/>
            <a:ext cx="2877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9BBF4-4F44-005D-26EB-FDD5AACBEA63}"/>
              </a:ext>
            </a:extLst>
          </p:cNvPr>
          <p:cNvSpPr txBox="1"/>
          <p:nvPr/>
        </p:nvSpPr>
        <p:spPr>
          <a:xfrm>
            <a:off x="1083578" y="1820044"/>
            <a:ext cx="4237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Local Skills Improvement Plans will look to put employers at the heart of skills planning to support the growth and development of a local economy.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They set out the key priorities and changes needed in a local area to make post-16 technical education or training more responsive and closely aligned to local labour market needs;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An LSIP will provide an agreed set of actionable priorities that employers, providers and stakeholders in a local area can get behind to drive change; </a:t>
            </a:r>
          </a:p>
          <a:p>
            <a:endParaRPr 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The priorities should look up to three years ahead. It is expected that the LSIP process will be repeated around every three years with interim reviews;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Trailblazer LSIPs have been developed for 8 areas across the country already.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person holding light bulb">
            <a:extLst>
              <a:ext uri="{FF2B5EF4-FFF2-40B4-BE49-F238E27FC236}">
                <a16:creationId xmlns:a16="http://schemas.microsoft.com/office/drawing/2014/main" id="{94B6E784-EF18-30B6-CF2C-0650DA4A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57" y="910021"/>
            <a:ext cx="4030365" cy="50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1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56933E-5CF4-4C4B-AFA5-4ECF0AE9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5A99E-F9D7-42D5-938D-E1B2E12FC586}"/>
              </a:ext>
            </a:extLst>
          </p:cNvPr>
          <p:cNvSpPr txBox="1"/>
          <p:nvPr/>
        </p:nvSpPr>
        <p:spPr>
          <a:xfrm>
            <a:off x="1083577" y="729842"/>
            <a:ext cx="650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  <a:p>
            <a:r>
              <a:rPr lang="en-GB" sz="2400" i="1" dirty="0">
                <a:latin typeface="Poppins" panose="00000500000000000000" pitchFamily="50" charset="0"/>
                <a:cs typeface="Poppins" panose="00000500000000000000" pitchFamily="50" charset="0"/>
              </a:rPr>
              <a:t>What is an LSIP?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C196A-031D-427E-8FE7-A8C924B96DC7}"/>
              </a:ext>
            </a:extLst>
          </p:cNvPr>
          <p:cNvCxnSpPr>
            <a:cxnSpLocks/>
          </p:cNvCxnSpPr>
          <p:nvPr/>
        </p:nvCxnSpPr>
        <p:spPr>
          <a:xfrm>
            <a:off x="1182848" y="1543575"/>
            <a:ext cx="2877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9BBF4-4F44-005D-26EB-FDD5AACBEA63}"/>
              </a:ext>
            </a:extLst>
          </p:cNvPr>
          <p:cNvSpPr txBox="1"/>
          <p:nvPr/>
        </p:nvSpPr>
        <p:spPr>
          <a:xfrm>
            <a:off x="1083578" y="1820044"/>
            <a:ext cx="42371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The development of an LSIP is comprised of four stages: </a:t>
            </a:r>
          </a:p>
          <a:p>
            <a:endParaRPr 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Stage A: Considering the broader economic context</a:t>
            </a:r>
          </a:p>
          <a:p>
            <a:pPr lvl="1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Stage B: Articulating employers’ needs</a:t>
            </a:r>
          </a:p>
          <a:p>
            <a:pPr lvl="1"/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Stage C: Translating employer demands</a:t>
            </a:r>
          </a:p>
          <a:p>
            <a:pPr lvl="1"/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Stage D: Addressing learner demand and employer engagement</a:t>
            </a:r>
            <a:endParaRPr 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This will lead to the completion of a plan with a set of specific actions for providers, employers and other stakeholders.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person holding light bulb">
            <a:extLst>
              <a:ext uri="{FF2B5EF4-FFF2-40B4-BE49-F238E27FC236}">
                <a16:creationId xmlns:a16="http://schemas.microsoft.com/office/drawing/2014/main" id="{94B6E784-EF18-30B6-CF2C-0650DA4A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57" y="910021"/>
            <a:ext cx="4030365" cy="50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36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56933E-5CF4-4C4B-AFA5-4ECF0AE9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5A99E-F9D7-42D5-938D-E1B2E12FC586}"/>
              </a:ext>
            </a:extLst>
          </p:cNvPr>
          <p:cNvSpPr txBox="1"/>
          <p:nvPr/>
        </p:nvSpPr>
        <p:spPr>
          <a:xfrm>
            <a:off x="1083577" y="729842"/>
            <a:ext cx="6503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  <a:p>
            <a:r>
              <a:rPr lang="en-GB" sz="2000" i="1" dirty="0">
                <a:latin typeface="Poppins" panose="00000500000000000000" pitchFamily="50" charset="0"/>
                <a:cs typeface="Poppins" panose="00000500000000000000" pitchFamily="50" charset="0"/>
              </a:rPr>
              <a:t>Role of Staffordshire Chambers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C196A-031D-427E-8FE7-A8C924B96DC7}"/>
              </a:ext>
            </a:extLst>
          </p:cNvPr>
          <p:cNvCxnSpPr>
            <a:cxnSpLocks/>
          </p:cNvCxnSpPr>
          <p:nvPr/>
        </p:nvCxnSpPr>
        <p:spPr>
          <a:xfrm>
            <a:off x="1182848" y="1543575"/>
            <a:ext cx="2877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9BBF4-4F44-005D-26EB-FDD5AACBEA63}"/>
              </a:ext>
            </a:extLst>
          </p:cNvPr>
          <p:cNvSpPr txBox="1"/>
          <p:nvPr/>
        </p:nvSpPr>
        <p:spPr>
          <a:xfrm>
            <a:off x="1083577" y="1753369"/>
            <a:ext cx="48075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As designated Employer Representative Body for the Stoke-on-Trent and Staffordshire LSIP, Staffordshire Chambers will need to: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plan the work to develop and review the LSIP;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engage with employers, providers and other stakeholders;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convene providers and employers so that they have meaningful discussions which lead to the identification and </a:t>
            </a:r>
            <a:r>
              <a:rPr lang="en-US" sz="1200" dirty="0" err="1">
                <a:latin typeface="Poppins" panose="00000500000000000000" pitchFamily="2" charset="0"/>
                <a:cs typeface="Poppins" panose="00000500000000000000" pitchFamily="2" charset="0"/>
              </a:rPr>
              <a:t>prioritisation</a:t>
            </a: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 of skills needs together with the development of actionable solutions;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work with a wide range of stakeholders to develop learner demand and employer engagement to support providers, employers and the wider skills system;</a:t>
            </a:r>
          </a:p>
          <a:p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produce the LSIP report and submit to the Department for Education for approval and publication by the Secretary of State;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support the delivery of the LSIP and keep the plan under review to ensure it remains relevant to the area’s needs</a:t>
            </a:r>
            <a:endParaRPr lang="en-GB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Chat or text message&#10;&#10;Description automatically generated with medium confidence">
            <a:extLst>
              <a:ext uri="{FF2B5EF4-FFF2-40B4-BE49-F238E27FC236}">
                <a16:creationId xmlns:a16="http://schemas.microsoft.com/office/drawing/2014/main" id="{B58CD64B-239B-71FD-F2C6-E174DBEB2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2" y="2257424"/>
            <a:ext cx="49434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76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56933E-5CF4-4C4B-AFA5-4ECF0AE9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5A99E-F9D7-42D5-938D-E1B2E12FC586}"/>
              </a:ext>
            </a:extLst>
          </p:cNvPr>
          <p:cNvSpPr txBox="1"/>
          <p:nvPr/>
        </p:nvSpPr>
        <p:spPr>
          <a:xfrm>
            <a:off x="1083578" y="266016"/>
            <a:ext cx="650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  <a:p>
            <a:r>
              <a:rPr lang="en-GB" sz="2400" i="1" dirty="0">
                <a:latin typeface="Poppins" panose="00000500000000000000" pitchFamily="50" charset="0"/>
                <a:cs typeface="Poppins" panose="00000500000000000000" pitchFamily="50" charset="0"/>
              </a:rPr>
              <a:t>Governance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C196A-031D-427E-8FE7-A8C924B96DC7}"/>
              </a:ext>
            </a:extLst>
          </p:cNvPr>
          <p:cNvCxnSpPr>
            <a:cxnSpLocks/>
          </p:cNvCxnSpPr>
          <p:nvPr/>
        </p:nvCxnSpPr>
        <p:spPr>
          <a:xfrm>
            <a:off x="1083578" y="1097013"/>
            <a:ext cx="2877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9BBF4-4F44-005D-26EB-FDD5AACBEA63}"/>
              </a:ext>
            </a:extLst>
          </p:cNvPr>
          <p:cNvSpPr txBox="1"/>
          <p:nvPr/>
        </p:nvSpPr>
        <p:spPr>
          <a:xfrm>
            <a:off x="976024" y="1175794"/>
            <a:ext cx="47030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anose="00000500000000000000" pitchFamily="50" charset="0"/>
                <a:cs typeface="Poppins" panose="00000500000000000000" pitchFamily="50" charset="0"/>
              </a:rPr>
              <a:t>LSIP Board</a:t>
            </a:r>
          </a:p>
          <a:p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The LSIP Board will be made up of representative from the Chamber, local authorities, universities, FE, independent training provider, micro businesses, SMEs and large business.</a:t>
            </a:r>
          </a:p>
          <a:p>
            <a:endParaRPr lang="en-GB" sz="1200" b="1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50" charset="0"/>
                <a:cs typeface="Poppins" panose="00000500000000000000" pitchFamily="50" charset="0"/>
              </a:rPr>
              <a:t>The will provide direction and support delivery, represent the interest of stakeholders, ensure the LSIP meets the funding requirements and to sign off the final plan and actionable priorities.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Poppins" panose="00000500000000000000" pitchFamily="50" charset="0"/>
                <a:cs typeface="Poppins" panose="00000500000000000000" pitchFamily="50" charset="0"/>
              </a:rPr>
              <a:t>Two sub-groups will then sit under the LSIP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r>
              <a:rPr lang="en-GB" sz="1200" b="1" dirty="0">
                <a:latin typeface="Poppins" panose="00000500000000000000" pitchFamily="50" charset="0"/>
                <a:cs typeface="Poppins" panose="00000500000000000000" pitchFamily="50" charset="0"/>
              </a:rPr>
              <a:t>Employers Group</a:t>
            </a:r>
          </a:p>
          <a:p>
            <a:endParaRPr lang="en-GB" sz="1200" b="1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We will target around 30-40 businesses, of all sizes/areas of the County, to be a part of the group.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They will act as a sounding board for the views of business, to test thinking and actional priorities.</a:t>
            </a:r>
          </a:p>
          <a:p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r>
              <a:rPr lang="en-US" sz="1200" b="1" dirty="0">
                <a:latin typeface="Poppins" panose="00000500000000000000" pitchFamily="50" charset="0"/>
                <a:cs typeface="Poppins" panose="00000500000000000000" pitchFamily="50" charset="0"/>
              </a:rPr>
              <a:t>Providers Group</a:t>
            </a:r>
          </a:p>
          <a:p>
            <a:endParaRPr lang="en-US" sz="1200" b="1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Utilising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 the existing SPES network of over 40 FE/HE/Independent providers.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They will be the voice of the providers, testing potential skills ideas, changes and support the development of actions.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8194" name="Picture 2" descr="oval brown wooden conference table and chairs inside conference room">
            <a:extLst>
              <a:ext uri="{FF2B5EF4-FFF2-40B4-BE49-F238E27FC236}">
                <a16:creationId xmlns:a16="http://schemas.microsoft.com/office/drawing/2014/main" id="{C5E9A1C6-938A-AA88-8B73-2E692BC0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91" y="1563290"/>
            <a:ext cx="5306963" cy="37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90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56933E-5CF4-4C4B-AFA5-4ECF0AE9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5A99E-F9D7-42D5-938D-E1B2E12FC586}"/>
              </a:ext>
            </a:extLst>
          </p:cNvPr>
          <p:cNvSpPr txBox="1"/>
          <p:nvPr/>
        </p:nvSpPr>
        <p:spPr>
          <a:xfrm>
            <a:off x="964307" y="390992"/>
            <a:ext cx="650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  <a:p>
            <a:r>
              <a:rPr lang="en-GB" sz="2400" i="1" dirty="0">
                <a:latin typeface="Poppins" panose="00000500000000000000" pitchFamily="50" charset="0"/>
                <a:cs typeface="Poppins" panose="00000500000000000000" pitchFamily="50" charset="0"/>
              </a:rPr>
              <a:t>Data and Employer Engagement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C196A-031D-427E-8FE7-A8C924B96DC7}"/>
              </a:ext>
            </a:extLst>
          </p:cNvPr>
          <p:cNvCxnSpPr>
            <a:cxnSpLocks/>
          </p:cNvCxnSpPr>
          <p:nvPr/>
        </p:nvCxnSpPr>
        <p:spPr>
          <a:xfrm>
            <a:off x="1083578" y="1318288"/>
            <a:ext cx="2877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9BBF4-4F44-005D-26EB-FDD5AACBEA63}"/>
              </a:ext>
            </a:extLst>
          </p:cNvPr>
          <p:cNvSpPr txBox="1"/>
          <p:nvPr/>
        </p:nvSpPr>
        <p:spPr>
          <a:xfrm>
            <a:off x="984899" y="1414588"/>
            <a:ext cx="47030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As part of the LSIP process we have to </a:t>
            </a: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utilise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 existing data that is available local and nationally regarding skills, jobs, training and 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We are planning to use sources of data such as:-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LEP Reports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SAP Reports </a:t>
            </a: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inc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 Metro Dynamics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Future Skills Unit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ONS/DWP/NOMIS/Social Mobility Commission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EMSI/</a:t>
            </a: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Lightcast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NESTA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FAME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This will help to provide us with the current economic and skills picture and to understand what gaps there are in the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We would also be keen to work with any provider, to </a:t>
            </a: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analyse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 any data that they might have available – even if it has to be </a:t>
            </a: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anonymised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28" name="Picture 4" descr="black and silver laptop computer">
            <a:extLst>
              <a:ext uri="{FF2B5EF4-FFF2-40B4-BE49-F238E27FC236}">
                <a16:creationId xmlns:a16="http://schemas.microsoft.com/office/drawing/2014/main" id="{A31EFD5A-5F21-FF10-0A5D-7D9EB8AE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57350"/>
            <a:ext cx="491958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5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056933E-5CF4-4C4B-AFA5-4ECF0AE9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852957" y="3399940"/>
            <a:ext cx="6858002" cy="5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5A99E-F9D7-42D5-938D-E1B2E12FC586}"/>
              </a:ext>
            </a:extLst>
          </p:cNvPr>
          <p:cNvSpPr txBox="1"/>
          <p:nvPr/>
        </p:nvSpPr>
        <p:spPr>
          <a:xfrm>
            <a:off x="964307" y="390992"/>
            <a:ext cx="650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Poppins" panose="00000500000000000000" pitchFamily="50" charset="0"/>
                <a:cs typeface="Poppins" panose="00000500000000000000" pitchFamily="50" charset="0"/>
              </a:rPr>
              <a:t>Local Skills Improvement Plans</a:t>
            </a:r>
          </a:p>
          <a:p>
            <a:r>
              <a:rPr lang="en-GB" sz="2400" i="1" dirty="0">
                <a:latin typeface="Poppins" panose="00000500000000000000" pitchFamily="50" charset="0"/>
                <a:cs typeface="Poppins" panose="00000500000000000000" pitchFamily="50" charset="0"/>
              </a:rPr>
              <a:t>Data and Employer Engagement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C196A-031D-427E-8FE7-A8C924B96DC7}"/>
              </a:ext>
            </a:extLst>
          </p:cNvPr>
          <p:cNvCxnSpPr>
            <a:cxnSpLocks/>
          </p:cNvCxnSpPr>
          <p:nvPr/>
        </p:nvCxnSpPr>
        <p:spPr>
          <a:xfrm>
            <a:off x="1083578" y="1318288"/>
            <a:ext cx="2877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59BBF4-4F44-005D-26EB-FDD5AACBEA63}"/>
              </a:ext>
            </a:extLst>
          </p:cNvPr>
          <p:cNvSpPr txBox="1"/>
          <p:nvPr/>
        </p:nvSpPr>
        <p:spPr>
          <a:xfrm>
            <a:off x="984898" y="1414588"/>
            <a:ext cx="51111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The second area is that we will need to undertake primary data research with employers including:</a:t>
            </a:r>
          </a:p>
          <a:p>
            <a:endParaRPr lang="en-US" sz="12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Employer Events/Forum -  we will be looking to </a:t>
            </a:r>
            <a:r>
              <a:rPr lang="en-US" sz="1200" dirty="0" err="1">
                <a:latin typeface="Poppins" panose="00000500000000000000" pitchFamily="50" charset="0"/>
                <a:cs typeface="Poppins" panose="00000500000000000000" pitchFamily="50" charset="0"/>
              </a:rPr>
              <a:t>organise</a:t>
            </a:r>
            <a:r>
              <a:rPr lang="en-US" sz="1200" dirty="0">
                <a:latin typeface="Poppins" panose="00000500000000000000" pitchFamily="50" charset="0"/>
                <a:cs typeface="Poppins" panose="00000500000000000000" pitchFamily="50" charset="0"/>
              </a:rPr>
              <a:t> a number of employer roundtable events.</a:t>
            </a:r>
          </a:p>
          <a:p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Supporting existing employer events -  we are contacting other employer representative bodies, colleges, universities, networking groups and more.</a:t>
            </a:r>
          </a:p>
          <a:p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Learner Panels – working with existing learner groups in FE/HE to understand their understanding of the local area and skills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Creation of a survey app and dashboard.</a:t>
            </a:r>
          </a:p>
          <a:p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Wider Surveys – we will undertake a telemarketing survey campaign.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We are looking to employ an Employer Engagement Advisor for this work.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C562B9-4BFB-7428-236B-02D76E7C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07" y="2019301"/>
            <a:ext cx="5277910" cy="35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9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153CF-A725-4C14-B86B-7670BCA854B6}"/>
              </a:ext>
            </a:extLst>
          </p:cNvPr>
          <p:cNvSpPr txBox="1"/>
          <p:nvPr/>
        </p:nvSpPr>
        <p:spPr>
          <a:xfrm>
            <a:off x="1242417" y="1115807"/>
            <a:ext cx="97668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algn="ctr"/>
            <a:endParaRPr lang="en-GB" sz="2800" b="1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algn="ctr"/>
            <a:endParaRPr lang="en-GB" sz="2800" b="1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algn="ctr"/>
            <a:endParaRPr lang="en-GB" sz="2800" b="1" dirty="0"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algn="ctr"/>
            <a:r>
              <a:rPr lang="en-GB" sz="2800" b="1" dirty="0">
                <a:effectLst/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Any Questions?</a:t>
            </a:r>
          </a:p>
          <a:p>
            <a:pPr algn="ctr"/>
            <a:r>
              <a:rPr lang="en-GB" sz="2800" b="1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  <a:hlinkClick r:id="rId2"/>
              </a:rPr>
              <a:t>Skills Summit – 25</a:t>
            </a:r>
            <a:r>
              <a:rPr lang="en-GB" sz="2800" b="1" baseline="30000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  <a:hlinkClick r:id="rId2"/>
              </a:rPr>
              <a:t>th</a:t>
            </a:r>
            <a:r>
              <a:rPr lang="en-GB" sz="2800" b="1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  <a:hlinkClick r:id="rId2"/>
              </a:rPr>
              <a:t> November 2022</a:t>
            </a:r>
            <a:endParaRPr lang="en-GB" sz="2800" b="1" dirty="0"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algn="ctr"/>
            <a:r>
              <a:rPr lang="en-GB" sz="2800" b="1" dirty="0"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 </a:t>
            </a:r>
            <a:endParaRPr lang="en-GB" sz="2800" b="1" dirty="0"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69C98-3F1C-4424-B6A4-22117063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80898" y="3894700"/>
            <a:ext cx="5230204" cy="56604"/>
          </a:xfrm>
          <a:prstGeom prst="rect">
            <a:avLst/>
          </a:prstGeom>
        </p:spPr>
      </p:pic>
      <p:pic>
        <p:nvPicPr>
          <p:cNvPr id="10" name="Picture 9" descr="Chat or text message&#10;&#10;Description automatically generated with medium confidence">
            <a:extLst>
              <a:ext uri="{FF2B5EF4-FFF2-40B4-BE49-F238E27FC236}">
                <a16:creationId xmlns:a16="http://schemas.microsoft.com/office/drawing/2014/main" id="{C46CEC0A-902B-451F-BBC6-3B15668FB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15" y="4156902"/>
            <a:ext cx="1402170" cy="6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22FAEBE6856479D81F00861CECA8E" ma:contentTypeVersion="16" ma:contentTypeDescription="Create a new document." ma:contentTypeScope="" ma:versionID="d7eaef1961817e53bc28ad5f461a101d">
  <xsd:schema xmlns:xsd="http://www.w3.org/2001/XMLSchema" xmlns:xs="http://www.w3.org/2001/XMLSchema" xmlns:p="http://schemas.microsoft.com/office/2006/metadata/properties" xmlns:ns2="a0c28b97-62f4-430b-8b17-73592b5be48b" xmlns:ns3="526760fd-e434-423c-bc51-441ba0ced2d0" targetNamespace="http://schemas.microsoft.com/office/2006/metadata/properties" ma:root="true" ma:fieldsID="62244a3d7b8e5d47f80ec5dfaf63d244" ns2:_="" ns3:_="">
    <xsd:import namespace="a0c28b97-62f4-430b-8b17-73592b5be48b"/>
    <xsd:import namespace="526760fd-e434-423c-bc51-441ba0ced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28b97-62f4-430b-8b17-73592b5be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634242-fced-4701-a3a2-9920103834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60fd-e434-423c-bc51-441ba0ced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37a613-ca5c-4c7d-a57b-3e68588e33e7}" ma:internalName="TaxCatchAll" ma:showField="CatchAllData" ma:web="526760fd-e434-423c-bc51-441ba0ced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60fd-e434-423c-bc51-441ba0ced2d0" xsi:nil="true"/>
    <lcf76f155ced4ddcb4097134ff3c332f xmlns="a0c28b97-62f4-430b-8b17-73592b5be4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64D204-1B49-4882-9DB5-186ECDEBA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28b97-62f4-430b-8b17-73592b5be48b"/>
    <ds:schemaRef ds:uri="526760fd-e434-423c-bc51-441ba0ced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2BA836-2A20-47E1-9A03-6C9FD461E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9807A-744C-45D3-95A9-D0289DD2CE1A}">
  <ds:schemaRefs>
    <ds:schemaRef ds:uri="http://schemas.microsoft.com/office/2006/metadata/properties"/>
    <ds:schemaRef ds:uri="http://schemas.microsoft.com/office/infopath/2007/PartnerControls"/>
    <ds:schemaRef ds:uri="526760fd-e434-423c-bc51-441ba0ced2d0"/>
    <ds:schemaRef ds:uri="a0c28b97-62f4-430b-8b17-73592b5be4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780</Words>
  <Application>Microsoft Office PowerPoint</Application>
  <PresentationFormat>Widescreen</PresentationFormat>
  <Paragraphs>113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Calibri Light</vt:lpstr>
      <vt:lpstr>Ubuntu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Olly Buxton</dc:creator>
  <cp:lastModifiedBy>Kemp, Joanne (EnterpriseStokeStaffs)</cp:lastModifiedBy>
  <cp:revision>27</cp:revision>
  <dcterms:created xsi:type="dcterms:W3CDTF">2022-01-25T09:32:40Z</dcterms:created>
  <dcterms:modified xsi:type="dcterms:W3CDTF">2022-11-16T14:52:05Z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0x01010000C22FAEBE6856479D81F00861CECA8E</vt:lpwstr>
  </property>
</Properties>
</file>