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3"/>
    <p:sldMasterId id="2147483660" r:id="rId4"/>
  </p:sldMasterIdLst>
  <p:notesMasterIdLst>
    <p:notesMasterId r:id="rId18"/>
  </p:notesMasterIdLst>
  <p:sldIdLst>
    <p:sldId id="258" r:id="rId5"/>
    <p:sldId id="266" r:id="rId6"/>
    <p:sldId id="267" r:id="rId7"/>
    <p:sldId id="262" r:id="rId8"/>
    <p:sldId id="277" r:id="rId9"/>
    <p:sldId id="270" r:id="rId10"/>
    <p:sldId id="272" r:id="rId11"/>
    <p:sldId id="278" r:id="rId12"/>
    <p:sldId id="735" r:id="rId13"/>
    <p:sldId id="257" r:id="rId14"/>
    <p:sldId id="268" r:id="rId15"/>
    <p:sldId id="269" r:id="rId16"/>
    <p:sldId id="275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E1258"/>
    <a:srgbClr val="008C9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300"/>
    <p:restoredTop sz="94741"/>
  </p:normalViewPr>
  <p:slideViewPr>
    <p:cSldViewPr snapToGrid="0" snapToObjects="1">
      <p:cViewPr varScale="1">
        <p:scale>
          <a:sx n="62" d="100"/>
          <a:sy n="62" d="100"/>
        </p:scale>
        <p:origin x="932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notesMaster" Target="notesMasters/notesMaster1.xml"/><Relationship Id="rId3" Type="http://schemas.openxmlformats.org/officeDocument/2006/relationships/slideMaster" Target="slideMasters/slideMaster1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2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BCC80A7-557C-4A99-8994-6F0DE033D77E}" type="datetimeFigureOut">
              <a:rPr lang="en-GB" smtClean="0"/>
              <a:t>12/12/2022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589374B-6836-4713-9075-B2EA7F97E7F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809320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467436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5198B6B-E990-1943-9F46-3AB0D5EAF7F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>
            <a:lvl1pPr>
              <a:defRPr b="0" i="0">
                <a:latin typeface="Cairo" pitchFamily="2" charset="-78"/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8E11D6E-2D5B-BD41-89DD-6812EBF80D8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>
            <a:lvl1pPr>
              <a:defRPr b="0" i="0">
                <a:latin typeface="Cairo" pitchFamily="2" charset="-78"/>
              </a:defRPr>
            </a:lvl1pPr>
            <a:lvl2pPr>
              <a:defRPr b="0" i="0">
                <a:latin typeface="Cairo" pitchFamily="2" charset="-78"/>
              </a:defRPr>
            </a:lvl2pPr>
            <a:lvl3pPr>
              <a:defRPr b="0" i="0">
                <a:latin typeface="Cairo" pitchFamily="2" charset="-78"/>
              </a:defRPr>
            </a:lvl3pPr>
            <a:lvl4pPr>
              <a:defRPr b="0" i="0">
                <a:latin typeface="Cairo" pitchFamily="2" charset="-78"/>
              </a:defRPr>
            </a:lvl4pPr>
            <a:lvl5pPr>
              <a:defRPr b="0" i="0">
                <a:latin typeface="Cairo" pitchFamily="2" charset="-78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4447EAF-86A1-DA44-A55A-55493516AF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0" i="0">
                <a:latin typeface="Cairo" pitchFamily="2" charset="-78"/>
              </a:defRPr>
            </a:lvl1pPr>
          </a:lstStyle>
          <a:p>
            <a:fld id="{428F9C07-C7DA-4640-A282-DAC99E0E79F9}" type="datetimeFigureOut">
              <a:rPr lang="en-US" smtClean="0"/>
              <a:pPr/>
              <a:t>12/12/2022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D43225A-8591-A140-AB9F-AEBBDF6415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0" i="0">
                <a:latin typeface="Cairo" pitchFamily="2" charset="-78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EEEB34E-F476-9447-A451-D5DDD202B0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0" i="0">
                <a:latin typeface="Cairo" pitchFamily="2" charset="-78"/>
              </a:defRPr>
            </a:lvl1pPr>
          </a:lstStyle>
          <a:p>
            <a:fld id="{78857D95-A5D3-7841-97E9-4B1950BF214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75540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947F11-7C13-4CF2-A6F6-55E2984CCE5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34E091A-C164-4A65-97B0-25240CDF7BC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0781798-93E6-4EDA-82E8-3F455E180A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7233AB-96C2-42D7-B09D-AF9476F64955}" type="datetimeFigureOut">
              <a:rPr lang="en-GB" smtClean="0"/>
              <a:t>12/12/2022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7346FAA-16E6-45C8-8790-F89BC6DA50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01B4CA4-DCE5-413B-8E9E-BDD09CF03A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3FA7A3-68B2-49C6-9FBD-982886081F32}" type="slidenum">
              <a:rPr lang="en-GB" smtClean="0"/>
              <a:t>‹#›</a:t>
            </a:fld>
            <a:endParaRPr lang="en-GB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04E529B-1365-433B-A6DD-5C7FFADD9D0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1124" y="379861"/>
            <a:ext cx="3917437" cy="13298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985629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C84DF5-930F-4B9E-B548-DA316C66EC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AD2D0E-76EF-4916-9D57-B7A198D291D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98D8253-D16E-46A1-A8C1-92E356B18C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7233AB-96C2-42D7-B09D-AF9476F64955}" type="datetimeFigureOut">
              <a:rPr lang="en-GB" smtClean="0"/>
              <a:t>12/12/2022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65E715F-F2EF-4106-B12F-1328FF5E36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3515AC9-A798-4DC4-BDE1-143BE757DB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3FA7A3-68B2-49C6-9FBD-982886081F32}" type="slidenum">
              <a:rPr lang="en-GB" smtClean="0"/>
              <a:t>‹#›</a:t>
            </a:fld>
            <a:endParaRPr lang="en-GB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B7A72FA-0AF2-4476-B06D-0A7ECE67495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26613" y="6011396"/>
            <a:ext cx="1770403" cy="6010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206708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417633-72AA-418A-AF0B-008AE5B23B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90ECE0B-360B-4B96-B134-3B0C8E0E818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A0C4608-BF09-4E9C-9B46-1AE2B97C41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7233AB-96C2-42D7-B09D-AF9476F64955}" type="datetimeFigureOut">
              <a:rPr lang="en-GB" smtClean="0"/>
              <a:t>12/12/2022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DFD1200-7EF2-40C4-A6B0-758F50AE23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F9622D1-925C-468B-9D79-57A4A493E3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3FA7A3-68B2-49C6-9FBD-982886081F32}" type="slidenum">
              <a:rPr lang="en-GB" smtClean="0"/>
              <a:t>‹#›</a:t>
            </a:fld>
            <a:endParaRPr lang="en-GB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94BED52-8458-4921-90EA-02DF93FF568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26613" y="6011396"/>
            <a:ext cx="1770403" cy="6010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782505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1_Section Header">
    <p:bg>
      <p:bgPr>
        <a:solidFill>
          <a:srgbClr val="96005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417633-72AA-418A-AF0B-008AE5B23B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90ECE0B-360B-4B96-B134-3B0C8E0E818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A0C4608-BF09-4E9C-9B46-1AE2B97C41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7233AB-96C2-42D7-B09D-AF9476F64955}" type="datetimeFigureOut">
              <a:rPr lang="en-GB" smtClean="0"/>
              <a:t>12/12/2022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DFD1200-7EF2-40C4-A6B0-758F50AE23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F9622D1-925C-468B-9D79-57A4A493E3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3FA7A3-68B2-49C6-9FBD-982886081F32}" type="slidenum">
              <a:rPr lang="en-GB" smtClean="0"/>
              <a:t>‹#›</a:t>
            </a:fld>
            <a:endParaRPr lang="en-GB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D8E0FC2-B04E-489E-BB44-5132B560907B}"/>
              </a:ext>
            </a:extLst>
          </p:cNvPr>
          <p:cNvPicPr/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16293" y="5760722"/>
            <a:ext cx="2288359" cy="71714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6732384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2_Section Header">
    <p:bg>
      <p:bgPr>
        <a:solidFill>
          <a:srgbClr val="01588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417633-72AA-418A-AF0B-008AE5B23B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90ECE0B-360B-4B96-B134-3B0C8E0E818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A0C4608-BF09-4E9C-9B46-1AE2B97C41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7233AB-96C2-42D7-B09D-AF9476F64955}" type="datetimeFigureOut">
              <a:rPr lang="en-GB" smtClean="0"/>
              <a:t>12/12/2022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DFD1200-7EF2-40C4-A6B0-758F50AE23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F9622D1-925C-468B-9D79-57A4A493E3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3FA7A3-68B2-49C6-9FBD-982886081F32}" type="slidenum">
              <a:rPr lang="en-GB" smtClean="0"/>
              <a:t>‹#›</a:t>
            </a:fld>
            <a:endParaRPr lang="en-GB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D8E0FC2-B04E-489E-BB44-5132B560907B}"/>
              </a:ext>
            </a:extLst>
          </p:cNvPr>
          <p:cNvPicPr/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16293" y="5760722"/>
            <a:ext cx="2288359" cy="71714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7753292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DAFAD4-F1B5-4179-B8C2-7B3F188176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D409CA-EF8B-4B56-BA5C-15AB06234E6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2AEA6D5-2D7B-4D2F-B335-2FF6D330393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AF84F5E-C65E-44D1-9943-4877D0E433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7233AB-96C2-42D7-B09D-AF9476F64955}" type="datetimeFigureOut">
              <a:rPr lang="en-GB" smtClean="0"/>
              <a:t>12/12/2022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69ED835-1BAD-495D-9B11-99160C2E89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220623D-D0AC-4507-B945-B546F06127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3FA7A3-68B2-49C6-9FBD-982886081F32}" type="slidenum">
              <a:rPr lang="en-GB" smtClean="0"/>
              <a:t>‹#›</a:t>
            </a:fld>
            <a:endParaRPr lang="en-GB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3B1C3AB-8554-429D-AB95-35186BFB886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26613" y="6011396"/>
            <a:ext cx="1770403" cy="6010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130421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07EB44-7A49-4B8C-861E-B82C82B366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2FD3EE2-7280-4BED-B749-B54F04EDA54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41FABFD-85A2-4357-94BF-7529BE136DA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BF01206-B72B-45E0-83BF-D58FBC7AD8E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BCC5BFA-2CBE-4B18-9E5E-1B0B48C330A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A50CC40-C102-467E-8403-51346357FF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7233AB-96C2-42D7-B09D-AF9476F64955}" type="datetimeFigureOut">
              <a:rPr lang="en-GB" smtClean="0"/>
              <a:t>12/12/2022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15C4C2E-8AD0-42C8-852D-418767C500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41F908E-7178-4AA5-B400-172A8E9573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3FA7A3-68B2-49C6-9FBD-982886081F32}" type="slidenum">
              <a:rPr lang="en-GB" smtClean="0"/>
              <a:t>‹#›</a:t>
            </a:fld>
            <a:endParaRPr lang="en-GB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E4F13B5B-A1B9-448D-829C-E93A82860A8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26613" y="6011396"/>
            <a:ext cx="1770403" cy="6010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055428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270D7B-9C56-4E3E-B184-471B149571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5B5381E-B5F0-4BA4-997E-8C7C1ED0DB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7233AB-96C2-42D7-B09D-AF9476F64955}" type="datetimeFigureOut">
              <a:rPr lang="en-GB" smtClean="0"/>
              <a:t>12/12/2022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71C9818-14EB-4522-9F38-9C50D3FAFE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0FCC005-9F47-4318-9249-7CE0579C42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3FA7A3-68B2-49C6-9FBD-982886081F32}" type="slidenum">
              <a:rPr lang="en-GB" smtClean="0"/>
              <a:t>‹#›</a:t>
            </a:fld>
            <a:endParaRPr lang="en-GB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A507C81-CF81-4F16-8D4D-9D04A3DE65C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26613" y="6011396"/>
            <a:ext cx="1770403" cy="6010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986937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D5321D5-1FC3-41A8-BAC8-DCF217EFD3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7233AB-96C2-42D7-B09D-AF9476F64955}" type="datetimeFigureOut">
              <a:rPr lang="en-GB" smtClean="0"/>
              <a:t>12/12/2022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C07C0D7-3CAA-4289-A0AC-49A0DC45D4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E2D1284-BEF9-4AF6-9F60-704F19FABF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3FA7A3-68B2-49C6-9FBD-982886081F32}" type="slidenum">
              <a:rPr lang="en-GB" smtClean="0"/>
              <a:t>‹#›</a:t>
            </a:fld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AC1ABB6-90AC-483A-BAA2-7285ABC76A5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26613" y="6011396"/>
            <a:ext cx="1770403" cy="6010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83527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5839047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E6A0F8-9E63-4EFA-8B39-1C42BF1D89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5AE6BC-105E-43DF-BC93-BA800C7E34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57E4FD2-89B2-4ACE-91BF-D1A365CBEAD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C4EC295-FC67-4E5F-A5CD-49EB4D7CF1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7233AB-96C2-42D7-B09D-AF9476F64955}" type="datetimeFigureOut">
              <a:rPr lang="en-GB" smtClean="0"/>
              <a:t>12/12/2022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D3366DB-FF86-4002-875E-8F2CFA1C8A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BD2FFE1-4214-4B39-94B3-005D179ABD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3FA7A3-68B2-49C6-9FBD-982886081F32}" type="slidenum">
              <a:rPr lang="en-GB" smtClean="0"/>
              <a:t>‹#›</a:t>
            </a:fld>
            <a:endParaRPr lang="en-GB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211F6CD-41F9-4C0B-82BD-603B3BD3031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26613" y="6011396"/>
            <a:ext cx="1770403" cy="6010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113078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988021-9A85-4771-AE96-D2494C738C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1F15958-7548-4A97-BFD6-8A351FFE2FC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D39E077-DB67-4BE7-9726-2CAEE0CF549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F17B0C9-54AE-41A6-8882-91A82DC73F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7233AB-96C2-42D7-B09D-AF9476F64955}" type="datetimeFigureOut">
              <a:rPr lang="en-GB" smtClean="0"/>
              <a:t>12/12/2022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BFA3F28-E05E-4320-A881-3703C725E1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C239929-1D6D-4FE4-91A4-48237E8AF3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3FA7A3-68B2-49C6-9FBD-982886081F32}" type="slidenum">
              <a:rPr lang="en-GB" smtClean="0"/>
              <a:t>‹#›</a:t>
            </a:fld>
            <a:endParaRPr lang="en-GB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73F34E1-8AC9-4A76-AD86-1BD49B5E432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26613" y="6011396"/>
            <a:ext cx="1770403" cy="6010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488199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9756AD-20F8-450C-83A2-45E3BD5632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659253F-CCA1-4CBA-B411-143C2CA84ED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88FA6DE-09B4-4918-844A-DA1C1C63E4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7233AB-96C2-42D7-B09D-AF9476F64955}" type="datetimeFigureOut">
              <a:rPr lang="en-GB" smtClean="0"/>
              <a:t>12/12/2022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5DA192-5181-4E04-B852-8A1D5E259F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ADE080E-CAC3-40EE-9395-A94F49EA48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3FA7A3-68B2-49C6-9FBD-982886081F32}" type="slidenum">
              <a:rPr lang="en-GB" smtClean="0"/>
              <a:t>‹#›</a:t>
            </a:fld>
            <a:endParaRPr lang="en-GB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E661D4A-9F8D-4318-BE38-30E8B0DC866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26613" y="6011396"/>
            <a:ext cx="1770403" cy="6010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941781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34994C3-F21D-4383-A081-9663BB1E783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78AC4EA-AF7B-44B7-9877-F81537AE62A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3ABED94-AAE7-40F3-93F3-50A409FB93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7233AB-96C2-42D7-B09D-AF9476F64955}" type="datetimeFigureOut">
              <a:rPr lang="en-GB" smtClean="0"/>
              <a:t>12/12/2022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4342214-540E-41BA-9288-CFCB6091F6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1F858B2-A812-4BD0-B833-F14B44BEBE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3FA7A3-68B2-49C6-9FBD-982886081F32}" type="slidenum">
              <a:rPr lang="en-GB" smtClean="0"/>
              <a:t>‹#›</a:t>
            </a:fld>
            <a:endParaRPr lang="en-GB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6128213-D90C-4954-ACAE-FBF33B3CDC2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347506" y="5353206"/>
            <a:ext cx="1770403" cy="6010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06415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376720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535099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389623-9C8D-4446-9F57-E0C9A4A959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 i="0">
                <a:latin typeface="Cairo" pitchFamily="2" charset="-78"/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03454CF-C00F-6648-AA2E-D654CF2424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0" i="0">
                <a:latin typeface="Cairo" pitchFamily="2" charset="-78"/>
              </a:defRPr>
            </a:lvl1pPr>
          </a:lstStyle>
          <a:p>
            <a:fld id="{428F9C07-C7DA-4640-A282-DAC99E0E79F9}" type="datetimeFigureOut">
              <a:rPr lang="en-US" smtClean="0"/>
              <a:pPr/>
              <a:t>12/12/2022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E58B6D9-D9B7-D94B-94B9-A0D708CF75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0" i="0">
                <a:latin typeface="Cairo" pitchFamily="2" charset="-78"/>
              </a:defRPr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974BED2-AC26-F144-9B80-4B2D3AF730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0" i="0">
                <a:latin typeface="Cairo" pitchFamily="2" charset="-78"/>
              </a:defRPr>
            </a:lvl1pPr>
          </a:lstStyle>
          <a:p>
            <a:fld id="{78857D95-A5D3-7841-97E9-4B1950BF214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33782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4834BDF-222B-0B4B-9DB4-3CEE1C18E1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0" i="0">
                <a:latin typeface="Cairo" pitchFamily="2" charset="-78"/>
              </a:defRPr>
            </a:lvl1pPr>
          </a:lstStyle>
          <a:p>
            <a:fld id="{428F9C07-C7DA-4640-A282-DAC99E0E79F9}" type="datetimeFigureOut">
              <a:rPr lang="en-US" smtClean="0"/>
              <a:pPr/>
              <a:t>12/12/2022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71905C9-387D-9B4D-A9F1-FC500127B2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0" i="0">
                <a:latin typeface="Cairo" pitchFamily="2" charset="-78"/>
              </a:defRPr>
            </a:lvl1pPr>
          </a:lstStyle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1547432-5513-EA44-9F22-F04617EB87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0" i="0">
                <a:latin typeface="Cairo" pitchFamily="2" charset="-78"/>
              </a:defRPr>
            </a:lvl1pPr>
          </a:lstStyle>
          <a:p>
            <a:fld id="{78857D95-A5D3-7841-97E9-4B1950BF214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7749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4DA9C9-8E1B-1945-B059-B950953E74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 b="0" i="0">
                <a:latin typeface="Cairo" pitchFamily="2" charset="-78"/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47C78F-7C68-D34C-89B2-7A9E1D12E1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 b="0" i="0">
                <a:latin typeface="Cairo" pitchFamily="2" charset="-78"/>
              </a:defRPr>
            </a:lvl1pPr>
            <a:lvl2pPr>
              <a:defRPr sz="2800" b="0" i="0">
                <a:latin typeface="Cairo" pitchFamily="2" charset="-78"/>
              </a:defRPr>
            </a:lvl2pPr>
            <a:lvl3pPr>
              <a:defRPr sz="2400" b="0" i="0">
                <a:latin typeface="Cairo" pitchFamily="2" charset="-78"/>
              </a:defRPr>
            </a:lvl3pPr>
            <a:lvl4pPr>
              <a:defRPr sz="2000" b="0" i="0">
                <a:latin typeface="Cairo" pitchFamily="2" charset="-78"/>
              </a:defRPr>
            </a:lvl4pPr>
            <a:lvl5pPr>
              <a:defRPr sz="2000" b="0" i="0">
                <a:latin typeface="Cairo" pitchFamily="2" charset="-78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BE032C1-1D69-A849-A6DD-7449AFD6F53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 b="0" i="0">
                <a:latin typeface="Cairo" pitchFamily="2" charset="-78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03DF380-0D24-E345-B91B-E79BA2FB26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0" i="0">
                <a:latin typeface="Cairo" pitchFamily="2" charset="-78"/>
              </a:defRPr>
            </a:lvl1pPr>
          </a:lstStyle>
          <a:p>
            <a:fld id="{428F9C07-C7DA-4640-A282-DAC99E0E79F9}" type="datetimeFigureOut">
              <a:rPr lang="en-US" smtClean="0"/>
              <a:pPr/>
              <a:t>12/12/2022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FCB967E-0116-B045-9DA0-E6E74EA3D9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0" i="0">
                <a:latin typeface="Cairo" pitchFamily="2" charset="-78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CF94248-9E77-4244-890E-565E235AB7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0" i="0">
                <a:latin typeface="Cairo" pitchFamily="2" charset="-78"/>
              </a:defRPr>
            </a:lvl1pPr>
          </a:lstStyle>
          <a:p>
            <a:fld id="{78857D95-A5D3-7841-97E9-4B1950BF214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67007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A48734-70E5-1449-9851-33FF7A4765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 b="0" i="0">
                <a:latin typeface="Cairo" pitchFamily="2" charset="-78"/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476E79F-ADE6-A946-963C-65568CCEF5E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 b="0" i="0">
                <a:latin typeface="Cairo" pitchFamily="2" charset="-78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B0551CC-B0EB-0140-8844-F63DB189445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 b="0" i="0">
                <a:latin typeface="Cairo" pitchFamily="2" charset="-78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FC6DEF7-4DDB-154A-BCE4-76A53E5BC5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0" i="0">
                <a:latin typeface="Cairo" pitchFamily="2" charset="-78"/>
              </a:defRPr>
            </a:lvl1pPr>
          </a:lstStyle>
          <a:p>
            <a:fld id="{428F9C07-C7DA-4640-A282-DAC99E0E79F9}" type="datetimeFigureOut">
              <a:rPr lang="en-US" smtClean="0"/>
              <a:pPr/>
              <a:t>12/12/2022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B27FA15-E9DF-EA4B-905E-12ECD67EC4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0" i="0">
                <a:latin typeface="Cairo" pitchFamily="2" charset="-78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05D3B74-9AF2-1543-92B4-ED5046DE71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0" i="0">
                <a:latin typeface="Cairo" pitchFamily="2" charset="-78"/>
              </a:defRPr>
            </a:lvl1pPr>
          </a:lstStyle>
          <a:p>
            <a:fld id="{78857D95-A5D3-7841-97E9-4B1950BF214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85443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1C025A-BE77-254D-A6FD-042AD67965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 i="0">
                <a:latin typeface="Cairo" pitchFamily="2" charset="-78"/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1D2D3A0-EA9E-5B49-B435-97E9B697B1F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 b="0" i="0">
                <a:latin typeface="Cairo" pitchFamily="2" charset="-78"/>
              </a:defRPr>
            </a:lvl1pPr>
            <a:lvl2pPr>
              <a:defRPr b="0" i="0">
                <a:latin typeface="Cairo" pitchFamily="2" charset="-78"/>
              </a:defRPr>
            </a:lvl2pPr>
            <a:lvl3pPr>
              <a:defRPr b="0" i="0">
                <a:latin typeface="Cairo" pitchFamily="2" charset="-78"/>
              </a:defRPr>
            </a:lvl3pPr>
            <a:lvl4pPr>
              <a:defRPr b="0" i="0">
                <a:latin typeface="Cairo" pitchFamily="2" charset="-78"/>
              </a:defRPr>
            </a:lvl4pPr>
            <a:lvl5pPr>
              <a:defRPr b="0" i="0">
                <a:latin typeface="Cairo" pitchFamily="2" charset="-78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4E51436-5CC6-DB4B-90E9-0CDBDC3FF3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0" i="0">
                <a:latin typeface="Cairo" pitchFamily="2" charset="-78"/>
              </a:defRPr>
            </a:lvl1pPr>
          </a:lstStyle>
          <a:p>
            <a:fld id="{428F9C07-C7DA-4640-A282-DAC99E0E79F9}" type="datetimeFigureOut">
              <a:rPr lang="en-US" smtClean="0"/>
              <a:pPr/>
              <a:t>12/12/2022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BEEC3D6-5553-3546-B6E8-28DC98F69D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0" i="0">
                <a:latin typeface="Cairo" pitchFamily="2" charset="-78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684F41B-CD04-824A-AD3B-8E6557ECA5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0" i="0">
                <a:latin typeface="Cairo" pitchFamily="2" charset="-78"/>
              </a:defRPr>
            </a:lvl1pPr>
          </a:lstStyle>
          <a:p>
            <a:fld id="{78857D95-A5D3-7841-97E9-4B1950BF214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62216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13" Type="http://schemas.openxmlformats.org/officeDocument/2006/relationships/slideLayout" Target="../slideLayouts/slideLayout23.xml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12" Type="http://schemas.openxmlformats.org/officeDocument/2006/relationships/slideLayout" Target="../slideLayouts/slideLayout22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slideLayout" Target="../slideLayouts/slideLayout21.xml"/><Relationship Id="rId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172A950-A31E-EE4B-A499-40637B53B3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DDC6DCC-8A4E-3040-9C7A-542E58D0DA0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39C068F-00D6-5743-86F4-0B93839F54C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 i="0">
                <a:solidFill>
                  <a:schemeClr val="tx1">
                    <a:tint val="75000"/>
                  </a:schemeClr>
                </a:solidFill>
                <a:latin typeface="Cairo" pitchFamily="2" charset="-78"/>
              </a:defRPr>
            </a:lvl1pPr>
          </a:lstStyle>
          <a:p>
            <a:fld id="{428F9C07-C7DA-4640-A282-DAC99E0E79F9}" type="datetimeFigureOut">
              <a:rPr lang="en-US" smtClean="0"/>
              <a:pPr/>
              <a:t>12/12/2022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A516514-C206-DC46-B86B-11905BED24F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0" i="0">
                <a:solidFill>
                  <a:schemeClr val="tx1">
                    <a:tint val="75000"/>
                  </a:schemeClr>
                </a:solidFill>
                <a:latin typeface="Cairo" pitchFamily="2" charset="-78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3A926F0-5AD5-AF48-A373-15DFE1A29DE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0">
                <a:solidFill>
                  <a:schemeClr val="tx1">
                    <a:tint val="75000"/>
                  </a:schemeClr>
                </a:solidFill>
                <a:latin typeface="Cairo" pitchFamily="2" charset="-78"/>
              </a:defRPr>
            </a:lvl1pPr>
          </a:lstStyle>
          <a:p>
            <a:fld id="{78857D95-A5D3-7841-97E9-4B1950BF214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6597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0" i="0" kern="1200">
          <a:solidFill>
            <a:schemeClr val="tx1"/>
          </a:solidFill>
          <a:latin typeface="Cairo" pitchFamily="2" charset="-78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0" i="0" kern="1200">
          <a:solidFill>
            <a:schemeClr val="tx1"/>
          </a:solidFill>
          <a:latin typeface="Cairo" pitchFamily="2" charset="-78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kern="1200">
          <a:solidFill>
            <a:schemeClr val="tx1"/>
          </a:solidFill>
          <a:latin typeface="Cairo" pitchFamily="2" charset="-78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i="0" kern="1200">
          <a:solidFill>
            <a:schemeClr val="tx1"/>
          </a:solidFill>
          <a:latin typeface="Cairo" pitchFamily="2" charset="-78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Cairo" pitchFamily="2" charset="-78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Cairo" pitchFamily="2" charset="-78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3BB9080-A8AD-4E9F-892F-F989DF815F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12B3843-E9F7-470D-AA8F-7649A37E533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54839D0-D3C6-49A5-9A85-546487F9D8B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7233AB-96C2-42D7-B09D-AF9476F64955}" type="datetimeFigureOut">
              <a:rPr lang="en-GB" smtClean="0"/>
              <a:t>12/12/2022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B650726-205B-460F-A00B-FBD73CE30E0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CF479B-C6ED-4B91-AC99-E0CFADE1007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3FA7A3-68B2-49C6-9FBD-982886081F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687621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rgbClr val="960053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rgbClr val="015885"/>
          </a:solidFill>
          <a:latin typeface="Helvetica Neue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bg1">
              <a:lumMod val="65000"/>
            </a:schemeClr>
          </a:solidFill>
          <a:latin typeface="Helvetica Neue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1">
              <a:lumMod val="65000"/>
            </a:schemeClr>
          </a:solidFill>
          <a:latin typeface="Helvetica Neue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>
              <a:lumMod val="65000"/>
            </a:schemeClr>
          </a:solidFill>
          <a:latin typeface="Helvetica Neue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>
              <a:lumMod val="65000"/>
            </a:schemeClr>
          </a:solidFill>
          <a:latin typeface="Helvetica Neue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9BC6D0D-8F51-204D-BF0B-2C356846F95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E6B190D-43E6-6448-BA73-252EB50F509C}"/>
              </a:ext>
            </a:extLst>
          </p:cNvPr>
          <p:cNvSpPr txBox="1"/>
          <p:nvPr/>
        </p:nvSpPr>
        <p:spPr>
          <a:xfrm>
            <a:off x="1926336" y="4412704"/>
            <a:ext cx="83393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i="1" dirty="0">
                <a:solidFill>
                  <a:schemeClr val="bg1"/>
                </a:solidFill>
                <a:cs typeface="Arial" panose="020B0604020202020204" pitchFamily="34" charset="0"/>
              </a:rPr>
              <a:t>Rebecca Parker, Head of Business Growth Hub</a:t>
            </a:r>
          </a:p>
          <a:p>
            <a:pPr algn="ctr"/>
            <a:r>
              <a:rPr lang="en-US" sz="2400" i="1" dirty="0">
                <a:solidFill>
                  <a:schemeClr val="bg1"/>
                </a:solidFill>
                <a:cs typeface="Arial" panose="020B0604020202020204" pitchFamily="34" charset="0"/>
              </a:rPr>
              <a:t>Jo Kemp, LEP Business Engagement Officer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841EBF8-4614-FA47-942F-62FA5065B97B}"/>
              </a:ext>
            </a:extLst>
          </p:cNvPr>
          <p:cNvSpPr txBox="1"/>
          <p:nvPr/>
        </p:nvSpPr>
        <p:spPr>
          <a:xfrm>
            <a:off x="1207008" y="1919206"/>
            <a:ext cx="9777984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SSLEP Growth Hub Business Support Reform/ SSLEP Insight Plan</a:t>
            </a:r>
          </a:p>
          <a:p>
            <a:pPr algn="ctr"/>
            <a:r>
              <a:rPr lang="en-US" sz="2800" dirty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December 2022  </a:t>
            </a:r>
          </a:p>
        </p:txBody>
      </p:sp>
      <p:pic>
        <p:nvPicPr>
          <p:cNvPr id="8" name="Picture 7" descr="A picture containing text&#10;&#10;Description automatically generated">
            <a:extLst>
              <a:ext uri="{FF2B5EF4-FFF2-40B4-BE49-F238E27FC236}">
                <a16:creationId xmlns:a16="http://schemas.microsoft.com/office/drawing/2014/main" id="{30B0CBF9-C7E4-89EE-4277-6197426D518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22993" y="621313"/>
            <a:ext cx="3112711" cy="10566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999724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3AA59D0A-D11F-4301-8D06-9125598DB9F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5735637"/>
            <a:ext cx="12192000" cy="1030993"/>
          </a:xfrm>
          <a:prstGeom prst="rect">
            <a:avLst/>
          </a:prstGeom>
          <a:solidFill>
            <a:srgbClr val="005984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 Light" panose="020B0502040204020203" pitchFamily="34" charset="0"/>
              <a:ea typeface="+mn-ea"/>
              <a:cs typeface="Segoe UI Light" panose="020B0502040204020203" pitchFamily="34" charset="0"/>
            </a:endParaRPr>
          </a:p>
        </p:txBody>
      </p:sp>
      <p:pic>
        <p:nvPicPr>
          <p:cNvPr id="5" name="Picture 2" descr="H:\HoPD\General\Stoke on Trent and Staffordshire Local Enterprise Partnership\Branding\131231 new LEP logo high res white on transp.png">
            <a:extLst>
              <a:ext uri="{FF2B5EF4-FFF2-40B4-BE49-F238E27FC236}">
                <a16:creationId xmlns:a16="http://schemas.microsoft.com/office/drawing/2014/main" id="{62BEA4FA-7DDD-46A0-B048-8A1000DB36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27841" y="6007596"/>
            <a:ext cx="1911151" cy="6487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827F296-2A4E-E04A-F3E4-2F35606022D6}"/>
              </a:ext>
            </a:extLst>
          </p:cNvPr>
          <p:cNvSpPr txBox="1"/>
          <p:nvPr/>
        </p:nvSpPr>
        <p:spPr>
          <a:xfrm>
            <a:off x="379828" y="1800664"/>
            <a:ext cx="9161482" cy="39703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July 22- 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Conducted an exercise to identify organisations from which data can be sought</a:t>
            </a:r>
          </a:p>
          <a:p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Tier 1 authorities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District &amp; Boroughs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ONS Local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Universities across the WM region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Midlands Engine intelligence Hub/Black Country Consortium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SSLEP Growth Hub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Staffordshire Chambers of Commerce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DWP/DIT/Other sources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Commissioned reports(SITREP)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Sept-22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- SSLEP Insight Working Group conducted and concluded  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70353C9-C524-979E-5E21-50FB6BC05035}"/>
              </a:ext>
            </a:extLst>
          </p:cNvPr>
          <p:cNvSpPr txBox="1"/>
          <p:nvPr/>
        </p:nvSpPr>
        <p:spPr>
          <a:xfrm>
            <a:off x="604941" y="1033506"/>
            <a:ext cx="26728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>
                <a:solidFill>
                  <a:srgbClr val="7E125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Insight</a:t>
            </a:r>
          </a:p>
        </p:txBody>
      </p:sp>
    </p:spTree>
    <p:extLst>
      <p:ext uri="{BB962C8B-B14F-4D97-AF65-F5344CB8AC3E}">
        <p14:creationId xmlns:p14="http://schemas.microsoft.com/office/powerpoint/2010/main" val="361612664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3AA59D0A-D11F-4301-8D06-9125598DB9F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5735637"/>
            <a:ext cx="12192000" cy="1030993"/>
          </a:xfrm>
          <a:prstGeom prst="rect">
            <a:avLst/>
          </a:prstGeom>
          <a:solidFill>
            <a:srgbClr val="005984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 Light" panose="020B0502040204020203" pitchFamily="34" charset="0"/>
              <a:ea typeface="+mn-ea"/>
              <a:cs typeface="Segoe UI Light" panose="020B0502040204020203" pitchFamily="34" charset="0"/>
            </a:endParaRPr>
          </a:p>
        </p:txBody>
      </p:sp>
      <p:pic>
        <p:nvPicPr>
          <p:cNvPr id="5" name="Picture 2" descr="H:\HoPD\General\Stoke on Trent and Staffordshire Local Enterprise Partnership\Branding\131231 new LEP logo high res white on transp.png">
            <a:extLst>
              <a:ext uri="{FF2B5EF4-FFF2-40B4-BE49-F238E27FC236}">
                <a16:creationId xmlns:a16="http://schemas.microsoft.com/office/drawing/2014/main" id="{62BEA4FA-7DDD-46A0-B048-8A1000DB36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27841" y="6007596"/>
            <a:ext cx="1911151" cy="6487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827F296-2A4E-E04A-F3E4-2F35606022D6}"/>
              </a:ext>
            </a:extLst>
          </p:cNvPr>
          <p:cNvSpPr txBox="1"/>
          <p:nvPr/>
        </p:nvSpPr>
        <p:spPr>
          <a:xfrm>
            <a:off x="180536" y="1906338"/>
            <a:ext cx="12192000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Outcome-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Strong desire from Key Stakeholders for </a:t>
            </a: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Representative Business Panel 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to be facilitated by LEP-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 ‘Voice of Business’  </a:t>
            </a:r>
            <a:r>
              <a:rPr kumimoji="0" lang="en-GB" sz="18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(with Strategic Partners)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Options for consideration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endParaRPr lang="en-GB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1. 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Develop &amp; Implement regular surveys to capture weekly </a:t>
            </a:r>
            <a:r>
              <a:rPr lang="en-GB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data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from SSLEP area SMEs via App creation/CRM to provide insight (meaningful context to data, providing true and accurate insight) allowing us to shape support Vs demand 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GB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GB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SSLEP to facilitate RoundTable/face to face meetings to involve key Stakeholders and varied business sector representatives (an impartial voice of Business)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lang="en-GB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GB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GB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Potential to recruit ‘in house’ Data Management Analyst/Specialist – Shared GH/LEP resource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endParaRPr lang="en-GB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GB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1E39AB59-2196-87E8-B059-7C7DA63CEBF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1650" y="801010"/>
            <a:ext cx="2859272" cy="9693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804900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3AA59D0A-D11F-4301-8D06-9125598DB9F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5735637"/>
            <a:ext cx="12192000" cy="1030993"/>
          </a:xfrm>
          <a:prstGeom prst="rect">
            <a:avLst/>
          </a:prstGeom>
          <a:solidFill>
            <a:srgbClr val="005984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 Light" panose="020B0502040204020203" pitchFamily="34" charset="0"/>
              <a:ea typeface="+mn-ea"/>
              <a:cs typeface="Segoe UI Light" panose="020B0502040204020203" pitchFamily="34" charset="0"/>
            </a:endParaRPr>
          </a:p>
        </p:txBody>
      </p:sp>
      <p:pic>
        <p:nvPicPr>
          <p:cNvPr id="5" name="Picture 2" descr="H:\HoPD\General\Stoke on Trent and Staffordshire Local Enterprise Partnership\Branding\131231 new LEP logo high res white on transp.png">
            <a:extLst>
              <a:ext uri="{FF2B5EF4-FFF2-40B4-BE49-F238E27FC236}">
                <a16:creationId xmlns:a16="http://schemas.microsoft.com/office/drawing/2014/main" id="{62BEA4FA-7DDD-46A0-B048-8A1000DB36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27841" y="6007596"/>
            <a:ext cx="1911151" cy="6487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827F296-2A4E-E04A-F3E4-2F35606022D6}"/>
              </a:ext>
            </a:extLst>
          </p:cNvPr>
          <p:cNvSpPr txBox="1"/>
          <p:nvPr/>
        </p:nvSpPr>
        <p:spPr>
          <a:xfrm>
            <a:off x="349348" y="1997839"/>
            <a:ext cx="121920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Next Steps for Board Discussion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Revaluate the Organisations/Stakeholders involved in the Network of Networks- Grow where appropriate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lang="en-GB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Evaluate Terms or reference, Governance, establish frequency, involvement, facilitation, Chair….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GB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Link intelligence to LEP ‘Grand challenges’ to facilitate subject matter and outcomes    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GB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                                                                                              Board </a:t>
            </a:r>
            <a:r>
              <a:rPr lang="en-GB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members to determine </a:t>
            </a:r>
            <a:endParaRPr kumimoji="0" lang="en-GB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9B973B8-8729-E8F4-4C71-19681EF5891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4192" y="753394"/>
            <a:ext cx="2859272" cy="9693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101236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9BC6D0D-8F51-204D-BF0B-2C356846F95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841EBF8-4614-FA47-942F-62FA5065B97B}"/>
              </a:ext>
            </a:extLst>
          </p:cNvPr>
          <p:cNvSpPr txBox="1"/>
          <p:nvPr/>
        </p:nvSpPr>
        <p:spPr>
          <a:xfrm>
            <a:off x="616164" y="2557036"/>
            <a:ext cx="10384771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Growth Hub Reform &amp; LEP Insight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Summary, Conclusion, Next Steps </a:t>
            </a: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2800" dirty="0">
              <a:solidFill>
                <a:prstClr val="white"/>
              </a:solidFill>
              <a:latin typeface="Calibri" panose="020F0502020204030204"/>
              <a:cs typeface="Arial" panose="020B0604020202020204" pitchFamily="34" charset="0"/>
            </a:endParaRPr>
          </a:p>
        </p:txBody>
      </p:sp>
      <p:pic>
        <p:nvPicPr>
          <p:cNvPr id="8" name="Picture 7" descr="A picture containing text&#10;&#10;Description automatically generated">
            <a:extLst>
              <a:ext uri="{FF2B5EF4-FFF2-40B4-BE49-F238E27FC236}">
                <a16:creationId xmlns:a16="http://schemas.microsoft.com/office/drawing/2014/main" id="{30B0CBF9-C7E4-89EE-4277-6197426D518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22993" y="621313"/>
            <a:ext cx="3112711" cy="10566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19124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96A57BF9-D9BD-1F41-8352-1ACC9A14CC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5843"/>
            <a:ext cx="12192000" cy="6858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7D917D84-5329-9649-864C-9178E06FC8EE}"/>
              </a:ext>
            </a:extLst>
          </p:cNvPr>
          <p:cNvSpPr txBox="1"/>
          <p:nvPr/>
        </p:nvSpPr>
        <p:spPr>
          <a:xfrm>
            <a:off x="780288" y="573024"/>
            <a:ext cx="4442113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airo" pitchFamily="2" charset="-78"/>
              </a:rPr>
              <a:t>SSLEP Delivery Plan 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Cairo" pitchFamily="2" charset="-78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b="1" dirty="0">
                <a:solidFill>
                  <a:prstClr val="black"/>
                </a:solidFill>
                <a:latin typeface="Calibri" panose="020F0502020204030204"/>
                <a:cs typeface="Cairo" pitchFamily="2" charset="-78"/>
              </a:rPr>
              <a:t>Growth Hub Reform/Insight Plan 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Cairo" pitchFamily="2" charset="-78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5F38D7B-2764-6D41-A5C8-5C4FCFEB8574}"/>
              </a:ext>
            </a:extLst>
          </p:cNvPr>
          <p:cNvSpPr/>
          <p:nvPr/>
        </p:nvSpPr>
        <p:spPr>
          <a:xfrm>
            <a:off x="585216" y="573024"/>
            <a:ext cx="109728" cy="1085088"/>
          </a:xfrm>
          <a:prstGeom prst="rect">
            <a:avLst/>
          </a:prstGeom>
          <a:solidFill>
            <a:srgbClr val="7E12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A5B5414-0251-20D0-9C1A-6B66B354A58D}"/>
              </a:ext>
            </a:extLst>
          </p:cNvPr>
          <p:cNvSpPr txBox="1"/>
          <p:nvPr/>
        </p:nvSpPr>
        <p:spPr>
          <a:xfrm>
            <a:off x="760593" y="1766536"/>
            <a:ext cx="941972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June 2022 </a:t>
            </a:r>
            <a:r>
              <a:rPr kumimoji="0" lang="en-GB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SSLEP Board formally endorsed the principles and approach to change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C31E0C8-3B57-4962-3C0A-FC0443C78330}"/>
              </a:ext>
            </a:extLst>
          </p:cNvPr>
          <p:cNvSpPr txBox="1"/>
          <p:nvPr/>
        </p:nvSpPr>
        <p:spPr>
          <a:xfrm>
            <a:off x="799092" y="2704980"/>
            <a:ext cx="977048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lang="en-GB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Develop a Growth Hub and LEP that meets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business needs, ideas and aspirations to shape and influence economic growth locally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FD5A0BD-5128-815F-845F-7FA3302702B1}"/>
              </a:ext>
            </a:extLst>
          </p:cNvPr>
          <p:cNvSpPr txBox="1"/>
          <p:nvPr/>
        </p:nvSpPr>
        <p:spPr>
          <a:xfrm>
            <a:off x="780288" y="3410597"/>
            <a:ext cx="1092121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Embed and amplify a strong, independent and diverse local business voice into the local decision making (LEP/GH)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653B87C-3F40-FD37-7D63-FB5A5F4C76AD}"/>
              </a:ext>
            </a:extLst>
          </p:cNvPr>
          <p:cNvSpPr txBox="1"/>
          <p:nvPr/>
        </p:nvSpPr>
        <p:spPr>
          <a:xfrm>
            <a:off x="799092" y="4131938"/>
            <a:ext cx="799279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Provide regular, robust evidence base, inclusive of place, size and sector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BCE1CE4-9D4D-7E97-6711-DA764A89ABEC}"/>
              </a:ext>
            </a:extLst>
          </p:cNvPr>
          <p:cNvSpPr txBox="1"/>
          <p:nvPr/>
        </p:nvSpPr>
        <p:spPr>
          <a:xfrm>
            <a:off x="799092" y="4576280"/>
            <a:ext cx="10187776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Deliver high-quality, intelligent and impactful services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GB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Engagement of businesses, reflecting range of geography, size, sectors- Improved understanding of local business support landscape 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6AC76BC-AAAB-8470-51F4-8CC95D269667}"/>
              </a:ext>
            </a:extLst>
          </p:cNvPr>
          <p:cNvSpPr txBox="1"/>
          <p:nvPr/>
        </p:nvSpPr>
        <p:spPr>
          <a:xfrm>
            <a:off x="563115" y="2220951"/>
            <a:ext cx="13516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Objectives</a:t>
            </a:r>
          </a:p>
        </p:txBody>
      </p:sp>
    </p:spTree>
    <p:extLst>
      <p:ext uri="{BB962C8B-B14F-4D97-AF65-F5344CB8AC3E}">
        <p14:creationId xmlns:p14="http://schemas.microsoft.com/office/powerpoint/2010/main" val="35545511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96A57BF9-D9BD-1F41-8352-1ACC9A14CC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89" y="0"/>
            <a:ext cx="12192000" cy="6858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7D917D84-5329-9649-864C-9178E06FC8EE}"/>
              </a:ext>
            </a:extLst>
          </p:cNvPr>
          <p:cNvSpPr txBox="1"/>
          <p:nvPr/>
        </p:nvSpPr>
        <p:spPr>
          <a:xfrm>
            <a:off x="780288" y="573024"/>
            <a:ext cx="5458674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1" dirty="0">
                <a:solidFill>
                  <a:prstClr val="black"/>
                </a:solidFill>
                <a:latin typeface="Calibri" panose="020F0502020204030204"/>
                <a:cs typeface="Cairo" pitchFamily="2" charset="-78"/>
              </a:rPr>
              <a:t>SSLEP Growth Hub Reform 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airo" pitchFamily="2" charset="-78"/>
              </a:rPr>
              <a:t> 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Cairo" pitchFamily="2" charset="-78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b="1" dirty="0">
                <a:solidFill>
                  <a:prstClr val="black"/>
                </a:solidFill>
                <a:latin typeface="Calibri" panose="020F0502020204030204"/>
                <a:cs typeface="Cairo" pitchFamily="2" charset="-78"/>
              </a:rPr>
              <a:t>How it is currently funded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Cairo" pitchFamily="2" charset="-78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5F38D7B-2764-6D41-A5C8-5C4FCFEB8574}"/>
              </a:ext>
            </a:extLst>
          </p:cNvPr>
          <p:cNvSpPr/>
          <p:nvPr/>
        </p:nvSpPr>
        <p:spPr>
          <a:xfrm>
            <a:off x="585216" y="573024"/>
            <a:ext cx="109728" cy="1085088"/>
          </a:xfrm>
          <a:prstGeom prst="rect">
            <a:avLst/>
          </a:prstGeom>
          <a:solidFill>
            <a:srgbClr val="7E12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5491356-460E-0F01-CB6B-3D336C03D546}"/>
              </a:ext>
            </a:extLst>
          </p:cNvPr>
          <p:cNvSpPr txBox="1"/>
          <p:nvPr/>
        </p:nvSpPr>
        <p:spPr>
          <a:xfrm>
            <a:off x="694944" y="2011680"/>
            <a:ext cx="11425435" cy="34470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£3,061,712 </a:t>
            </a:r>
            <a:r>
              <a:rPr lang="en-GB" sz="20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Total Growth Hub Budget</a:t>
            </a:r>
          </a:p>
          <a:p>
            <a:endParaRPr lang="en-GB" dirty="0"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GB" dirty="0">
                <a:latin typeface="Arial" panose="020B0604020202020204" pitchFamily="34" charset="0"/>
                <a:ea typeface="Arial" panose="020B0604020202020204" pitchFamily="34" charset="0"/>
              </a:rPr>
              <a:t>    </a:t>
            </a:r>
            <a:r>
              <a:rPr lang="en-GB" b="1" dirty="0"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GB" sz="1800" b="1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£2,793,462 </a:t>
            </a:r>
            <a:r>
              <a:rPr lang="en-GB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of European Regional Development funds (ERDF)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GB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   </a:t>
            </a:r>
            <a:r>
              <a:rPr lang="en-GB" sz="1800" b="1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£268,250 </a:t>
            </a:r>
            <a:r>
              <a:rPr lang="en-GB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of Core BEIS UK Government budget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GB" dirty="0">
              <a:latin typeface="Arial" panose="020B0604020202020204" pitchFamily="34" charset="0"/>
            </a:endParaRPr>
          </a:p>
          <a:p>
            <a:r>
              <a:rPr lang="en-GB" sz="1800" b="1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ERDF funding </a:t>
            </a:r>
            <a:r>
              <a:rPr lang="en-GB" b="1" dirty="0">
                <a:solidFill>
                  <a:srgbClr val="FF0000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- c</a:t>
            </a:r>
            <a:r>
              <a:rPr lang="en-GB" sz="1800" b="1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ease in June 2023 </a:t>
            </a:r>
          </a:p>
          <a:p>
            <a:endParaRPr lang="en-GB" sz="1800" b="1" dirty="0">
              <a:solidFill>
                <a:srgbClr val="FF0000"/>
              </a:solidFill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  <a:p>
            <a:r>
              <a:rPr lang="en-GB" b="1" dirty="0">
                <a:latin typeface="Arial" panose="020B0604020202020204" pitchFamily="34" charset="0"/>
              </a:rPr>
              <a:t>On the assumption we are in receipt of the BEIS core budget, the Growth Hub will be solely</a:t>
            </a:r>
          </a:p>
          <a:p>
            <a:r>
              <a:rPr lang="en-GB" b="1" dirty="0">
                <a:latin typeface="Arial" panose="020B0604020202020204" pitchFamily="34" charset="0"/>
              </a:rPr>
              <a:t>funded by £268,250- with limitations due to delivery resources</a:t>
            </a:r>
          </a:p>
          <a:p>
            <a:endParaRPr lang="en-GB" b="1" dirty="0">
              <a:latin typeface="Arial" panose="020B0604020202020204" pitchFamily="34" charset="0"/>
            </a:endParaRPr>
          </a:p>
          <a:p>
            <a:r>
              <a:rPr lang="en-GB" sz="18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**Decision required for LEP reserves </a:t>
            </a:r>
            <a:r>
              <a:rPr lang="en-GB" dirty="0">
                <a:latin typeface="Arial" panose="020B0604020202020204" pitchFamily="34" charset="0"/>
                <a:ea typeface="Calibri" panose="020F0502020204030204" pitchFamily="34" charset="0"/>
              </a:rPr>
              <a:t>and alternative </a:t>
            </a:r>
            <a:r>
              <a:rPr lang="en-GB" sz="18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match funding for future business support provision and associated staffing (UKSPF/Private </a:t>
            </a:r>
            <a:r>
              <a:rPr lang="en-GB" dirty="0">
                <a:latin typeface="Arial" panose="020B0604020202020204" pitchFamily="34" charset="0"/>
                <a:ea typeface="Calibri" panose="020F0502020204030204" pitchFamily="34" charset="0"/>
              </a:rPr>
              <a:t>s</a:t>
            </a:r>
            <a:r>
              <a:rPr lang="en-GB" sz="18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ector investment</a:t>
            </a:r>
            <a:r>
              <a:rPr lang="en-GB" dirty="0">
                <a:latin typeface="Arial" panose="020B0604020202020204" pitchFamily="34" charset="0"/>
                <a:ea typeface="Calibri" panose="020F0502020204030204" pitchFamily="34" charset="0"/>
              </a:rPr>
              <a:t>)</a:t>
            </a:r>
            <a:endParaRPr lang="en-GB" b="1" dirty="0"/>
          </a:p>
        </p:txBody>
      </p:sp>
    </p:spTree>
    <p:extLst>
      <p:ext uri="{BB962C8B-B14F-4D97-AF65-F5344CB8AC3E}">
        <p14:creationId xmlns:p14="http://schemas.microsoft.com/office/powerpoint/2010/main" val="41530125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96A57BF9-D9BD-1F41-8352-1ACC9A14CC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7D917D84-5329-9649-864C-9178E06FC8EE}"/>
              </a:ext>
            </a:extLst>
          </p:cNvPr>
          <p:cNvSpPr txBox="1"/>
          <p:nvPr/>
        </p:nvSpPr>
        <p:spPr>
          <a:xfrm>
            <a:off x="780288" y="230075"/>
            <a:ext cx="5458674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airo" pitchFamily="2" charset="-78"/>
              </a:rPr>
              <a:t>SSLEP Growth Hub Reform  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Cairo" pitchFamily="2" charset="-78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b="1" dirty="0">
                <a:solidFill>
                  <a:prstClr val="black"/>
                </a:solidFill>
                <a:latin typeface="Calibri" panose="020F0502020204030204"/>
                <a:cs typeface="Cairo" pitchFamily="2" charset="-78"/>
              </a:rPr>
              <a:t>Rationale for change 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Cairo" pitchFamily="2" charset="-78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6DD4C3F-A139-BF47-9637-844C32B6E345}"/>
              </a:ext>
            </a:extLst>
          </p:cNvPr>
          <p:cNvSpPr txBox="1"/>
          <p:nvPr/>
        </p:nvSpPr>
        <p:spPr>
          <a:xfrm>
            <a:off x="694944" y="1585016"/>
            <a:ext cx="10037767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SSLEP Delivery plan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Delivery Provider-Chamber of Commerce contracted until </a:t>
            </a:r>
            <a:r>
              <a:rPr lang="en-US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June 23</a:t>
            </a:r>
            <a:endParaRPr kumimoji="0" lang="en-US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ERDF/Funding changes/Lack of Funding confirmation/Requirement for match funding </a:t>
            </a:r>
            <a:endParaRPr kumimoji="0" lang="en-US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Stakeholder programmes ceasing -what does the landscape look like beyond June 23?</a:t>
            </a:r>
            <a:endParaRPr kumimoji="0" lang="en-US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Service continuity for SMEs- one that is </a:t>
            </a:r>
            <a:r>
              <a:rPr lang="en-US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outcomes driven </a:t>
            </a:r>
            <a:endParaRPr lang="en-US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Opportunity to develop and redefine a less complex landscape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lang="en-US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Opportunity to redefine operational needs </a:t>
            </a:r>
            <a:r>
              <a:rPr lang="en-GB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(l</a:t>
            </a:r>
            <a:r>
              <a:rPr lang="en-GB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earn from the delivery over recent years underpinned by predominantly European funding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lang="en-GB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Link to regional, national support landscape to achieve economies of scale (adopt cluster approach)</a:t>
            </a:r>
            <a:endParaRPr lang="en-GB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lang="en-GB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Opportunity to redefine</a:t>
            </a: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internal structure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lang="en-US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Develop a futureproof, accessible framework-</a:t>
            </a:r>
            <a:r>
              <a:rPr lang="en-US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significantly</a:t>
            </a: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digitized model (reflect in S1/S3)</a:t>
            </a:r>
            <a:endParaRPr kumimoji="0" lang="en-US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5F38D7B-2764-6D41-A5C8-5C4FCFEB8574}"/>
              </a:ext>
            </a:extLst>
          </p:cNvPr>
          <p:cNvSpPr/>
          <p:nvPr/>
        </p:nvSpPr>
        <p:spPr>
          <a:xfrm>
            <a:off x="640080" y="317429"/>
            <a:ext cx="109728" cy="1085088"/>
          </a:xfrm>
          <a:prstGeom prst="rect">
            <a:avLst/>
          </a:prstGeom>
          <a:solidFill>
            <a:srgbClr val="7E12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058790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96A57BF9-D9BD-1F41-8352-1ACC9A14CC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7D917D84-5329-9649-864C-9178E06FC8EE}"/>
              </a:ext>
            </a:extLst>
          </p:cNvPr>
          <p:cNvSpPr txBox="1"/>
          <p:nvPr/>
        </p:nvSpPr>
        <p:spPr>
          <a:xfrm>
            <a:off x="780288" y="573024"/>
            <a:ext cx="5458674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airo" pitchFamily="2" charset="-78"/>
              </a:rPr>
              <a:t>SSLEP Growth Hub Reform  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Cairo" pitchFamily="2" charset="-78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dirty="0">
                <a:solidFill>
                  <a:prstClr val="black"/>
                </a:solidFill>
                <a:latin typeface="Calibri" panose="020F0502020204030204"/>
                <a:cs typeface="Cairo" pitchFamily="2" charset="-78"/>
              </a:rPr>
              <a:t>Progress to date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airo" pitchFamily="2" charset="-78"/>
              </a:rPr>
              <a:t> 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5F38D7B-2764-6D41-A5C8-5C4FCFEB8574}"/>
              </a:ext>
            </a:extLst>
          </p:cNvPr>
          <p:cNvSpPr/>
          <p:nvPr/>
        </p:nvSpPr>
        <p:spPr>
          <a:xfrm>
            <a:off x="585216" y="573024"/>
            <a:ext cx="109728" cy="1085088"/>
          </a:xfrm>
          <a:prstGeom prst="rect">
            <a:avLst/>
          </a:prstGeom>
          <a:solidFill>
            <a:srgbClr val="7E12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109A113-497F-CEEA-4A00-C87BC6802E4B}"/>
              </a:ext>
            </a:extLst>
          </p:cNvPr>
          <p:cNvSpPr txBox="1"/>
          <p:nvPr/>
        </p:nvSpPr>
        <p:spPr>
          <a:xfrm>
            <a:off x="142962" y="1726441"/>
            <a:ext cx="12192000" cy="35588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GB" sz="18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LEP Delivery plan - Progress to date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Head of Business Growth Hub met with District and Boroughs to co-design and co-deliver a collective model of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business support provision for the SSLEP area through adopting a cluster approach in order to achieve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economies of scale. To establish a County wide </a:t>
            </a:r>
            <a:r>
              <a:rPr lang="en-GB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</a:t>
            </a:r>
            <a:r>
              <a:rPr lang="en-GB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usiness support ecosystem and mechanism </a:t>
            </a:r>
            <a:r>
              <a:rPr lang="en-GB" sz="18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in partnership</a:t>
            </a:r>
            <a:r>
              <a:rPr lang="en-GB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ensuring that there is continuity for businesses, ultimately achieving economic growth, impact, and job creation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within each District County wide.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b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Outcome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en-GB" sz="1800" b="1" dirty="0">
              <a:solidFill>
                <a:srgbClr val="00000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18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endParaRPr lang="en-GB" sz="1800" b="1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EF1F2A1-3AC6-64A3-CAAE-AEBA384FB345}"/>
              </a:ext>
            </a:extLst>
          </p:cNvPr>
          <p:cNvSpPr txBox="1"/>
          <p:nvPr/>
        </p:nvSpPr>
        <p:spPr>
          <a:xfrm>
            <a:off x="1268377" y="4298822"/>
            <a:ext cx="9443336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Borough and Districts </a:t>
            </a:r>
            <a:r>
              <a:rPr lang="en-US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in support of a central business support function and the continuation of a Growth Hub model, adopting a lean and agile core team working across the SSLEP area</a:t>
            </a:r>
          </a:p>
          <a:p>
            <a:r>
              <a:rPr lang="en-US" b="1" dirty="0">
                <a:latin typeface="Arial" panose="020B0604020202020204" pitchFamily="34" charset="0"/>
              </a:rPr>
              <a:t>Board group </a:t>
            </a:r>
            <a:r>
              <a:rPr lang="en-US" dirty="0">
                <a:latin typeface="Arial" panose="020B0604020202020204" pitchFamily="34" charset="0"/>
              </a:rPr>
              <a:t>positively received draft papers and core business support provision model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891003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96A57BF9-D9BD-1F41-8352-1ACC9A14CC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66DD4C3F-A139-BF47-9637-844C32B6E345}"/>
              </a:ext>
            </a:extLst>
          </p:cNvPr>
          <p:cNvSpPr txBox="1"/>
          <p:nvPr/>
        </p:nvSpPr>
        <p:spPr>
          <a:xfrm>
            <a:off x="780288" y="2066544"/>
            <a:ext cx="18473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Cairo" pitchFamily="2" charset="-78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847AD25-7F13-D686-64D3-563BDF7124F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0861" t="19267" r="21977" b="8335"/>
          <a:stretch/>
        </p:blipFill>
        <p:spPr>
          <a:xfrm>
            <a:off x="379829" y="9923"/>
            <a:ext cx="8412479" cy="5613873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429BEC12-530D-0B9B-8CE8-DD4FB28F488E}"/>
              </a:ext>
            </a:extLst>
          </p:cNvPr>
          <p:cNvSpPr txBox="1"/>
          <p:nvPr/>
        </p:nvSpPr>
        <p:spPr>
          <a:xfrm>
            <a:off x="8500291" y="1859339"/>
            <a:ext cx="3525324" cy="34163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Potential Service provision </a:t>
            </a:r>
          </a:p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    for </a:t>
            </a:r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3 financial years</a:t>
            </a:r>
          </a:p>
          <a:p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      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2023-2026 </a:t>
            </a:r>
          </a:p>
          <a:p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Partnership approach/</a:t>
            </a:r>
          </a:p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    Co/designed &amp; Co-delivered </a:t>
            </a:r>
          </a:p>
          <a:p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Resourced by a </a:t>
            </a:r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central core </a:t>
            </a:r>
          </a:p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   Team- SSLEP/SCC hosted </a:t>
            </a:r>
          </a:p>
          <a:p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Strong Governance  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Outcomes driven </a:t>
            </a:r>
          </a:p>
        </p:txBody>
      </p:sp>
    </p:spTree>
    <p:extLst>
      <p:ext uri="{BB962C8B-B14F-4D97-AF65-F5344CB8AC3E}">
        <p14:creationId xmlns:p14="http://schemas.microsoft.com/office/powerpoint/2010/main" val="11252100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96A57BF9-D9BD-1F41-8352-1ACC9A14CC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66DD4C3F-A139-BF47-9637-844C32B6E345}"/>
              </a:ext>
            </a:extLst>
          </p:cNvPr>
          <p:cNvSpPr txBox="1"/>
          <p:nvPr/>
        </p:nvSpPr>
        <p:spPr>
          <a:xfrm>
            <a:off x="780288" y="2066544"/>
            <a:ext cx="18473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Cairo" pitchFamily="2" charset="-78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A52DB6A-73BD-A755-A92B-63E3C84B9C4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2154" t="52924" r="57308" b="17112"/>
          <a:stretch/>
        </p:blipFill>
        <p:spPr>
          <a:xfrm>
            <a:off x="28104" y="1408713"/>
            <a:ext cx="4447920" cy="356911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D64CA8B5-9FB5-7F64-77E8-2A5F0CD390C3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42346" t="52309" r="45308" b="18548"/>
          <a:stretch/>
        </p:blipFill>
        <p:spPr>
          <a:xfrm>
            <a:off x="4401535" y="643858"/>
            <a:ext cx="3402983" cy="4516104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489B779F-5670-8C2A-0A48-249C60420C9F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54346" t="31991" r="23846" b="20396"/>
          <a:stretch/>
        </p:blipFill>
        <p:spPr>
          <a:xfrm>
            <a:off x="7730029" y="228519"/>
            <a:ext cx="4461971" cy="5514159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74624FE6-0DA9-3EDA-8082-F36C49E27983}"/>
              </a:ext>
            </a:extLst>
          </p:cNvPr>
          <p:cNvSpPr txBox="1"/>
          <p:nvPr/>
        </p:nvSpPr>
        <p:spPr>
          <a:xfrm>
            <a:off x="101990" y="99659"/>
            <a:ext cx="6196818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airo" pitchFamily="2" charset="-78"/>
              </a:rPr>
              <a:t>SSLEP Growth Hub Reform  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Cairo" pitchFamily="2" charset="-78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b="1" dirty="0">
                <a:solidFill>
                  <a:prstClr val="black"/>
                </a:solidFill>
                <a:latin typeface="Calibri" panose="020F0502020204030204"/>
                <a:cs typeface="Cairo" pitchFamily="2" charset="-78"/>
              </a:rPr>
              <a:t>Proposal 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Cairo" pitchFamily="2" charset="-78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A9136FD6-FBD5-63AE-2F57-6F6236EE0BA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8544" y="101267"/>
            <a:ext cx="109738" cy="10851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528117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96A57BF9-D9BD-1F41-8352-1ACC9A14CC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66DD4C3F-A139-BF47-9637-844C32B6E345}"/>
              </a:ext>
            </a:extLst>
          </p:cNvPr>
          <p:cNvSpPr txBox="1"/>
          <p:nvPr/>
        </p:nvSpPr>
        <p:spPr>
          <a:xfrm>
            <a:off x="780288" y="2066544"/>
            <a:ext cx="18473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Cairo" pitchFamily="2" charset="-78"/>
            </a:endParaRPr>
          </a:p>
        </p:txBody>
      </p:sp>
      <p:pic>
        <p:nvPicPr>
          <p:cNvPr id="4" name="Picture 3" descr="Text&#10;&#10;Description automatically generated">
            <a:extLst>
              <a:ext uri="{FF2B5EF4-FFF2-40B4-BE49-F238E27FC236}">
                <a16:creationId xmlns:a16="http://schemas.microsoft.com/office/drawing/2014/main" id="{D247E876-B20E-0019-5165-4DA770A11FD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90264" y="4424864"/>
            <a:ext cx="2301736" cy="1201642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86EF214A-B339-25AD-9CD3-2C19BF815A9D}"/>
              </a:ext>
            </a:extLst>
          </p:cNvPr>
          <p:cNvSpPr txBox="1"/>
          <p:nvPr/>
        </p:nvSpPr>
        <p:spPr>
          <a:xfrm>
            <a:off x="275971" y="504272"/>
            <a:ext cx="11040202" cy="523220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b="1" dirty="0">
                <a:latin typeface="Arial" panose="020B0604020202020204" pitchFamily="34" charset="0"/>
                <a:cs typeface="Arial" panose="020B0604020202020204" pitchFamily="34" charset="0"/>
              </a:rPr>
              <a:t>Staffordshire Business Helpline</a:t>
            </a:r>
          </a:p>
          <a:p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Retain, develop and promote the service Countywide across all District and Borough areas </a:t>
            </a:r>
          </a:p>
          <a:p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Adequately trained local, single point of contact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Intelligence lead inbound/outbound enquiry handling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Power Bi intelligent reporting – Providing Data reports to LAs (meeting UKSPF outputs &amp;outcomes)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GDPR complaint enquiry handling, reporting on </a:t>
            </a:r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BEIS requirements 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including protected characteristics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End-end service- internal referrals to dedicated support function 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Impartial advice and guidance to public/private sector support mechanism, e</a:t>
            </a:r>
            <a:r>
              <a:rPr lang="en-GB" sz="1800" dirty="0">
                <a:effectLst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nsuring local </a:t>
            </a:r>
          </a:p>
          <a:p>
            <a:r>
              <a:rPr lang="en-GB" sz="1800" dirty="0">
                <a:effectLst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access to entire market of high quality, relevant business support providers that will deliver</a:t>
            </a:r>
          </a:p>
          <a:p>
            <a:r>
              <a:rPr lang="en-GB" sz="1800" b="1" dirty="0">
                <a:effectLst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impact </a:t>
            </a:r>
            <a:r>
              <a:rPr lang="en-GB" sz="1800" dirty="0">
                <a:effectLst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(increase competitiveness and productivity) on both proactive and reactive footing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049001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96A57BF9-D9BD-1F41-8352-1ACC9A14CC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9849"/>
            <a:ext cx="12192000" cy="6858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66DD4C3F-A139-BF47-9637-844C32B6E345}"/>
              </a:ext>
            </a:extLst>
          </p:cNvPr>
          <p:cNvSpPr txBox="1"/>
          <p:nvPr/>
        </p:nvSpPr>
        <p:spPr>
          <a:xfrm>
            <a:off x="780288" y="2066544"/>
            <a:ext cx="18473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Cairo" pitchFamily="2" charset="-78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E587C0C-F3BB-09A3-E4B0-7B26D1DEC736}"/>
              </a:ext>
            </a:extLst>
          </p:cNvPr>
          <p:cNvSpPr txBox="1"/>
          <p:nvPr/>
        </p:nvSpPr>
        <p:spPr>
          <a:xfrm>
            <a:off x="495183" y="368360"/>
            <a:ext cx="619681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GB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 </a:t>
            </a:r>
            <a:r>
              <a:rPr kumimoji="0" lang="en-GB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Model Principles </a:t>
            </a:r>
            <a:endParaRPr lang="en-GB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2124E5D-9802-2B6C-66E7-05FF2A9B89E2}"/>
              </a:ext>
            </a:extLst>
          </p:cNvPr>
          <p:cNvSpPr/>
          <p:nvPr/>
        </p:nvSpPr>
        <p:spPr>
          <a:xfrm>
            <a:off x="495183" y="193078"/>
            <a:ext cx="109728" cy="1085088"/>
          </a:xfrm>
          <a:prstGeom prst="rect">
            <a:avLst/>
          </a:prstGeom>
          <a:solidFill>
            <a:srgbClr val="7E12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58D125B4-3C8B-6313-7E9F-9D0D388DA533}"/>
              </a:ext>
            </a:extLst>
          </p:cNvPr>
          <p:cNvSpPr txBox="1">
            <a:spLocks/>
          </p:cNvSpPr>
          <p:nvPr/>
        </p:nvSpPr>
        <p:spPr>
          <a:xfrm>
            <a:off x="780288" y="1014691"/>
            <a:ext cx="10515600" cy="526835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594" indent="-228594" algn="l" defTabSz="914377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rgbClr val="015885"/>
                </a:solidFill>
                <a:latin typeface="Helvetica Neue"/>
                <a:ea typeface="+mn-ea"/>
                <a:cs typeface="+mn-cs"/>
              </a:defRPr>
            </a:lvl1pPr>
            <a:lvl2pPr marL="68578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bg1">
                    <a:lumMod val="65000"/>
                  </a:schemeClr>
                </a:solidFill>
                <a:latin typeface="Helvetica Neue"/>
                <a:ea typeface="+mn-ea"/>
                <a:cs typeface="+mn-cs"/>
              </a:defRPr>
            </a:lvl2pPr>
            <a:lvl3pPr marL="1142971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bg1">
                    <a:lumMod val="65000"/>
                  </a:schemeClr>
                </a:solidFill>
                <a:latin typeface="Helvetica Neue"/>
                <a:ea typeface="+mn-ea"/>
                <a:cs typeface="+mn-cs"/>
              </a:defRPr>
            </a:lvl3pPr>
            <a:lvl4pPr marL="1600160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>
                    <a:lumMod val="65000"/>
                  </a:schemeClr>
                </a:solidFill>
                <a:latin typeface="Helvetica Neue"/>
                <a:ea typeface="+mn-ea"/>
                <a:cs typeface="+mn-cs"/>
              </a:defRPr>
            </a:lvl4pPr>
            <a:lvl5pPr marL="2057349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>
                    <a:lumMod val="65000"/>
                  </a:schemeClr>
                </a:solidFill>
                <a:latin typeface="Helvetica Neue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594" marR="0" lvl="0" indent="-228594" algn="l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Strategic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- F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its with Government policy and local strategic structures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28594" marR="0" lvl="0" indent="-228594" algn="l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28594" marR="0" lvl="0" indent="-228594" algn="l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Collaborative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- A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jointly-designed and collectively adopted local ecosystem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</a:p>
          <a:p>
            <a:pPr marL="228594" marR="0" lvl="0" indent="-228594" algn="l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28594" marR="0" lvl="0" indent="-228594" algn="l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Future Proof- 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 ‘pre-integration’, progressive vehicle in anticipation of future devolution</a:t>
            </a:r>
          </a:p>
          <a:p>
            <a:pPr marL="0" marR="0" lvl="0" indent="0" algn="l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228594" marR="0" lvl="0" indent="-228594" algn="l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Digitized 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-Enables partners to anticipate and respond collectively to future economic challenges</a:t>
            </a:r>
          </a:p>
          <a:p>
            <a:pPr marL="228594" marR="0" lvl="0" indent="-228594" algn="l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28594" marR="0" lvl="0" indent="-228594" algn="l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Adds Value- 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 economic growth, where determined by the ‘strategic collective’ within the Stoke/Staffs region</a:t>
            </a:r>
          </a:p>
          <a:p>
            <a:pPr marL="0" marR="0" lvl="0" indent="0" algn="l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28594" marR="0" lvl="0" indent="-228594" algn="l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Inclusive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- E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nsures that business of all sizes, sectors and places have the opportunity to shape, influence and support the local economy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</a:p>
          <a:p>
            <a:pPr marL="0" marR="0" lvl="0" indent="0" algn="l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rgbClr val="015885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943249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0C22FAEBE6856479D81F00861CECA8E" ma:contentTypeVersion="16" ma:contentTypeDescription="Create a new document." ma:contentTypeScope="" ma:versionID="d7eaef1961817e53bc28ad5f461a101d">
  <xsd:schema xmlns:xsd="http://www.w3.org/2001/XMLSchema" xmlns:xs="http://www.w3.org/2001/XMLSchema" xmlns:p="http://schemas.microsoft.com/office/2006/metadata/properties" xmlns:ns2="a0c28b97-62f4-430b-8b17-73592b5be48b" xmlns:ns3="526760fd-e434-423c-bc51-441ba0ced2d0" targetNamespace="http://schemas.microsoft.com/office/2006/metadata/properties" ma:root="true" ma:fieldsID="62244a3d7b8e5d47f80ec5dfaf63d244" ns2:_="" ns3:_="">
    <xsd:import namespace="a0c28b97-62f4-430b-8b17-73592b5be48b"/>
    <xsd:import namespace="526760fd-e434-423c-bc51-441ba0ced2d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LengthInSeconds" minOccurs="0"/>
                <xsd:element ref="ns2:MediaServiceAutoTags" minOccurs="0"/>
                <xsd:element ref="ns2:MediaServiceLocation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0c28b97-62f4-430b-8b17-73592b5be48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3" nillable="true" ma:displayName="Length (seconds)" ma:internalName="MediaLengthInSeconds" ma:readOnly="true">
      <xsd:simpleType>
        <xsd:restriction base="dms:Unknown"/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71634242-fced-4701-a3a2-99201038342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26760fd-e434-423c-bc51-441ba0ced2d0" elementFormDefault="qualified">
    <xsd:import namespace="http://schemas.microsoft.com/office/2006/documentManagement/types"/>
    <xsd:import namespace="http://schemas.microsoft.com/office/infopath/2007/PartnerControls"/>
    <xsd:element name="SharedWithUsers" ma:index="1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e837a613-ca5c-4c7d-a57b-3e68588e33e7}" ma:internalName="TaxCatchAll" ma:showField="CatchAllData" ma:web="526760fd-e434-423c-bc51-441ba0ced2d0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EC0EBC21-F110-4165-8E4F-FEDA4979370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0c28b97-62f4-430b-8b17-73592b5be48b"/>
    <ds:schemaRef ds:uri="526760fd-e434-423c-bc51-441ba0ced2d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EE99794D-B206-4235-BBF5-22F9EDB11CFD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35261</TotalTime>
  <Words>971</Words>
  <Application>Microsoft Office PowerPoint</Application>
  <PresentationFormat>Widescreen</PresentationFormat>
  <Paragraphs>138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13</vt:i4>
      </vt:variant>
    </vt:vector>
  </HeadingPairs>
  <TitlesOfParts>
    <vt:vector size="22" baseType="lpstr">
      <vt:lpstr>Arial</vt:lpstr>
      <vt:lpstr>Cairo</vt:lpstr>
      <vt:lpstr>Calibri</vt:lpstr>
      <vt:lpstr>Calibri Light</vt:lpstr>
      <vt:lpstr>Helvetica Neue</vt:lpstr>
      <vt:lpstr>Segoe UI Light</vt:lpstr>
      <vt:lpstr>Wingdings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Maya Ings</dc:creator>
  <cp:lastModifiedBy>Kemp, Joanne (EnterpriseStokeStaffs)</cp:lastModifiedBy>
  <cp:revision>18</cp:revision>
  <dcterms:created xsi:type="dcterms:W3CDTF">2020-11-10T17:10:37Z</dcterms:created>
  <dcterms:modified xsi:type="dcterms:W3CDTF">2022-12-12T10:43:33Z</dcterms:modified>
</cp:coreProperties>
</file>