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9" r:id="rId5"/>
    <p:sldId id="260" r:id="rId6"/>
    <p:sldId id="261" r:id="rId7"/>
    <p:sldId id="262" r:id="rId8"/>
    <p:sldId id="263" r:id="rId9"/>
    <p:sldId id="264" r:id="rId10"/>
    <p:sldId id="265" r:id="rId11"/>
    <p:sldId id="266" r:id="rId12"/>
    <p:sldId id="267" r:id="rId13"/>
    <p:sldId id="268" r:id="rId14"/>
    <p:sldId id="269"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43E78"/>
    <a:srgbClr val="BB4D8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A99B60-BA1B-4E10-B4B6-3EA8C5583989}" v="6" dt="2022-02-01T17:29:34.61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lphreyman, Sharon (Corporate)" userId="bc5decb0-25f2-4ea0-a79c-434482d1f6a1" providerId="ADAL" clId="{68A99B60-BA1B-4E10-B4B6-3EA8C5583989}"/>
    <pc:docChg chg="undo custSel delSld modSld">
      <pc:chgData name="Palphreyman, Sharon (Corporate)" userId="bc5decb0-25f2-4ea0-a79c-434482d1f6a1" providerId="ADAL" clId="{68A99B60-BA1B-4E10-B4B6-3EA8C5583989}" dt="2022-02-01T17:50:55.434" v="2593" actId="5793"/>
      <pc:docMkLst>
        <pc:docMk/>
      </pc:docMkLst>
      <pc:sldChg chg="modSp mod">
        <pc:chgData name="Palphreyman, Sharon (Corporate)" userId="bc5decb0-25f2-4ea0-a79c-434482d1f6a1" providerId="ADAL" clId="{68A99B60-BA1B-4E10-B4B6-3EA8C5583989}" dt="2022-01-30T13:13:13.860" v="20" actId="20577"/>
        <pc:sldMkLst>
          <pc:docMk/>
          <pc:sldMk cId="3616126649" sldId="259"/>
        </pc:sldMkLst>
        <pc:spChg chg="mod">
          <ac:chgData name="Palphreyman, Sharon (Corporate)" userId="bc5decb0-25f2-4ea0-a79c-434482d1f6a1" providerId="ADAL" clId="{68A99B60-BA1B-4E10-B4B6-3EA8C5583989}" dt="2022-01-30T13:12:34.353" v="1" actId="20577"/>
          <ac:spMkLst>
            <pc:docMk/>
            <pc:sldMk cId="3616126649" sldId="259"/>
            <ac:spMk id="2" creationId="{65006490-CE6D-40D6-9423-D10A0B6EE7EE}"/>
          </ac:spMkLst>
        </pc:spChg>
        <pc:spChg chg="mod">
          <ac:chgData name="Palphreyman, Sharon (Corporate)" userId="bc5decb0-25f2-4ea0-a79c-434482d1f6a1" providerId="ADAL" clId="{68A99B60-BA1B-4E10-B4B6-3EA8C5583989}" dt="2022-01-30T13:13:13.860" v="20" actId="20577"/>
          <ac:spMkLst>
            <pc:docMk/>
            <pc:sldMk cId="3616126649" sldId="259"/>
            <ac:spMk id="3" creationId="{2C85A213-FF31-46C6-8DEE-490564BCD891}"/>
          </ac:spMkLst>
        </pc:spChg>
      </pc:sldChg>
      <pc:sldChg chg="modSp mod">
        <pc:chgData name="Palphreyman, Sharon (Corporate)" userId="bc5decb0-25f2-4ea0-a79c-434482d1f6a1" providerId="ADAL" clId="{68A99B60-BA1B-4E10-B4B6-3EA8C5583989}" dt="2022-01-30T13:16:43.616" v="70" actId="20577"/>
        <pc:sldMkLst>
          <pc:docMk/>
          <pc:sldMk cId="1789589580" sldId="260"/>
        </pc:sldMkLst>
        <pc:spChg chg="mod">
          <ac:chgData name="Palphreyman, Sharon (Corporate)" userId="bc5decb0-25f2-4ea0-a79c-434482d1f6a1" providerId="ADAL" clId="{68A99B60-BA1B-4E10-B4B6-3EA8C5583989}" dt="2022-01-30T13:13:23.079" v="22" actId="20577"/>
          <ac:spMkLst>
            <pc:docMk/>
            <pc:sldMk cId="1789589580" sldId="260"/>
            <ac:spMk id="2" creationId="{7952DF43-7209-4053-9BAD-4EEAEE9A8A9E}"/>
          </ac:spMkLst>
        </pc:spChg>
        <pc:spChg chg="mod">
          <ac:chgData name="Palphreyman, Sharon (Corporate)" userId="bc5decb0-25f2-4ea0-a79c-434482d1f6a1" providerId="ADAL" clId="{68A99B60-BA1B-4E10-B4B6-3EA8C5583989}" dt="2022-01-30T13:16:43.616" v="70" actId="20577"/>
          <ac:spMkLst>
            <pc:docMk/>
            <pc:sldMk cId="1789589580" sldId="260"/>
            <ac:spMk id="8" creationId="{4E2838D1-2BDE-45D7-81C5-B5D5B6EE8884}"/>
          </ac:spMkLst>
        </pc:spChg>
      </pc:sldChg>
      <pc:sldChg chg="modSp mod">
        <pc:chgData name="Palphreyman, Sharon (Corporate)" userId="bc5decb0-25f2-4ea0-a79c-434482d1f6a1" providerId="ADAL" clId="{68A99B60-BA1B-4E10-B4B6-3EA8C5583989}" dt="2022-02-01T17:27:26.127" v="2093" actId="20577"/>
        <pc:sldMkLst>
          <pc:docMk/>
          <pc:sldMk cId="3772388941" sldId="261"/>
        </pc:sldMkLst>
        <pc:spChg chg="mod">
          <ac:chgData name="Palphreyman, Sharon (Corporate)" userId="bc5decb0-25f2-4ea0-a79c-434482d1f6a1" providerId="ADAL" clId="{68A99B60-BA1B-4E10-B4B6-3EA8C5583989}" dt="2022-01-30T13:13:31.177" v="24" actId="20577"/>
          <ac:spMkLst>
            <pc:docMk/>
            <pc:sldMk cId="3772388941" sldId="261"/>
            <ac:spMk id="2" creationId="{7952DF43-7209-4053-9BAD-4EEAEE9A8A9E}"/>
          </ac:spMkLst>
        </pc:spChg>
        <pc:spChg chg="mod">
          <ac:chgData name="Palphreyman, Sharon (Corporate)" userId="bc5decb0-25f2-4ea0-a79c-434482d1f6a1" providerId="ADAL" clId="{68A99B60-BA1B-4E10-B4B6-3EA8C5583989}" dt="2022-02-01T17:27:26.127" v="2093" actId="20577"/>
          <ac:spMkLst>
            <pc:docMk/>
            <pc:sldMk cId="3772388941" sldId="261"/>
            <ac:spMk id="7" creationId="{B9C158E3-5CBC-4CE3-8137-E440D3C2DB87}"/>
          </ac:spMkLst>
        </pc:spChg>
      </pc:sldChg>
      <pc:sldChg chg="addSp delSp modSp mod">
        <pc:chgData name="Palphreyman, Sharon (Corporate)" userId="bc5decb0-25f2-4ea0-a79c-434482d1f6a1" providerId="ADAL" clId="{68A99B60-BA1B-4E10-B4B6-3EA8C5583989}" dt="2022-02-01T17:30:10.374" v="2112" actId="14100"/>
        <pc:sldMkLst>
          <pc:docMk/>
          <pc:sldMk cId="3923776490" sldId="262"/>
        </pc:sldMkLst>
        <pc:spChg chg="mod">
          <ac:chgData name="Palphreyman, Sharon (Corporate)" userId="bc5decb0-25f2-4ea0-a79c-434482d1f6a1" providerId="ADAL" clId="{68A99B60-BA1B-4E10-B4B6-3EA8C5583989}" dt="2022-01-30T13:13:36.571" v="26" actId="20577"/>
          <ac:spMkLst>
            <pc:docMk/>
            <pc:sldMk cId="3923776490" sldId="262"/>
            <ac:spMk id="2" creationId="{7952DF43-7209-4053-9BAD-4EEAEE9A8A9E}"/>
          </ac:spMkLst>
        </pc:spChg>
        <pc:spChg chg="mod">
          <ac:chgData name="Palphreyman, Sharon (Corporate)" userId="bc5decb0-25f2-4ea0-a79c-434482d1f6a1" providerId="ADAL" clId="{68A99B60-BA1B-4E10-B4B6-3EA8C5583989}" dt="2022-01-30T13:25:41.945" v="94" actId="113"/>
          <ac:spMkLst>
            <pc:docMk/>
            <pc:sldMk cId="3923776490" sldId="262"/>
            <ac:spMk id="7" creationId="{B9C158E3-5CBC-4CE3-8137-E440D3C2DB87}"/>
          </ac:spMkLst>
        </pc:spChg>
        <pc:graphicFrameChg chg="del">
          <ac:chgData name="Palphreyman, Sharon (Corporate)" userId="bc5decb0-25f2-4ea0-a79c-434482d1f6a1" providerId="ADAL" clId="{68A99B60-BA1B-4E10-B4B6-3EA8C5583989}" dt="2022-01-30T13:22:16.338" v="84" actId="21"/>
          <ac:graphicFrameMkLst>
            <pc:docMk/>
            <pc:sldMk cId="3923776490" sldId="262"/>
            <ac:graphicFrameMk id="4" creationId="{9C0278D6-605A-410B-87B5-352CFB431A6F}"/>
          </ac:graphicFrameMkLst>
        </pc:graphicFrameChg>
        <pc:graphicFrameChg chg="add mod">
          <ac:chgData name="Palphreyman, Sharon (Corporate)" userId="bc5decb0-25f2-4ea0-a79c-434482d1f6a1" providerId="ADAL" clId="{68A99B60-BA1B-4E10-B4B6-3EA8C5583989}" dt="2022-02-01T17:29:31.258" v="2101"/>
          <ac:graphicFrameMkLst>
            <pc:docMk/>
            <pc:sldMk cId="3923776490" sldId="262"/>
            <ac:graphicFrameMk id="5" creationId="{ABAD8B81-98F5-43AD-B3D3-485C0DFDA37E}"/>
          </ac:graphicFrameMkLst>
        </pc:graphicFrameChg>
        <pc:picChg chg="add mod">
          <ac:chgData name="Palphreyman, Sharon (Corporate)" userId="bc5decb0-25f2-4ea0-a79c-434482d1f6a1" providerId="ADAL" clId="{68A99B60-BA1B-4E10-B4B6-3EA8C5583989}" dt="2022-02-01T17:30:04.866" v="2110" actId="1076"/>
          <ac:picMkLst>
            <pc:docMk/>
            <pc:sldMk cId="3923776490" sldId="262"/>
            <ac:picMk id="3" creationId="{B7DEE052-1C72-475C-9D83-4485C1E52B83}"/>
          </ac:picMkLst>
        </pc:picChg>
        <pc:picChg chg="add mod">
          <ac:chgData name="Palphreyman, Sharon (Corporate)" userId="bc5decb0-25f2-4ea0-a79c-434482d1f6a1" providerId="ADAL" clId="{68A99B60-BA1B-4E10-B4B6-3EA8C5583989}" dt="2022-02-01T17:30:10.374" v="2112" actId="14100"/>
          <ac:picMkLst>
            <pc:docMk/>
            <pc:sldMk cId="3923776490" sldId="262"/>
            <ac:picMk id="4" creationId="{9A059531-1273-4B76-8C49-18C361CF6CB6}"/>
          </ac:picMkLst>
        </pc:picChg>
      </pc:sldChg>
      <pc:sldChg chg="modSp mod">
        <pc:chgData name="Palphreyman, Sharon (Corporate)" userId="bc5decb0-25f2-4ea0-a79c-434482d1f6a1" providerId="ADAL" clId="{68A99B60-BA1B-4E10-B4B6-3EA8C5583989}" dt="2022-02-01T17:30:45.299" v="2113" actId="113"/>
        <pc:sldMkLst>
          <pc:docMk/>
          <pc:sldMk cId="232165898" sldId="263"/>
        </pc:sldMkLst>
        <pc:spChg chg="mod">
          <ac:chgData name="Palphreyman, Sharon (Corporate)" userId="bc5decb0-25f2-4ea0-a79c-434482d1f6a1" providerId="ADAL" clId="{68A99B60-BA1B-4E10-B4B6-3EA8C5583989}" dt="2022-01-30T13:13:41.351" v="28" actId="20577"/>
          <ac:spMkLst>
            <pc:docMk/>
            <pc:sldMk cId="232165898" sldId="263"/>
            <ac:spMk id="2" creationId="{7952DF43-7209-4053-9BAD-4EEAEE9A8A9E}"/>
          </ac:spMkLst>
        </pc:spChg>
        <pc:spChg chg="mod">
          <ac:chgData name="Palphreyman, Sharon (Corporate)" userId="bc5decb0-25f2-4ea0-a79c-434482d1f6a1" providerId="ADAL" clId="{68A99B60-BA1B-4E10-B4B6-3EA8C5583989}" dt="2022-02-01T17:30:45.299" v="2113" actId="113"/>
          <ac:spMkLst>
            <pc:docMk/>
            <pc:sldMk cId="232165898" sldId="263"/>
            <ac:spMk id="7" creationId="{B9C158E3-5CBC-4CE3-8137-E440D3C2DB87}"/>
          </ac:spMkLst>
        </pc:spChg>
      </pc:sldChg>
      <pc:sldChg chg="modSp mod">
        <pc:chgData name="Palphreyman, Sharon (Corporate)" userId="bc5decb0-25f2-4ea0-a79c-434482d1f6a1" providerId="ADAL" clId="{68A99B60-BA1B-4E10-B4B6-3EA8C5583989}" dt="2022-02-01T17:34:11.471" v="2143" actId="20577"/>
        <pc:sldMkLst>
          <pc:docMk/>
          <pc:sldMk cId="3888264106" sldId="264"/>
        </pc:sldMkLst>
        <pc:spChg chg="mod">
          <ac:chgData name="Palphreyman, Sharon (Corporate)" userId="bc5decb0-25f2-4ea0-a79c-434482d1f6a1" providerId="ADAL" clId="{68A99B60-BA1B-4E10-B4B6-3EA8C5583989}" dt="2022-01-30T13:13:51.069" v="30" actId="20577"/>
          <ac:spMkLst>
            <pc:docMk/>
            <pc:sldMk cId="3888264106" sldId="264"/>
            <ac:spMk id="2" creationId="{7952DF43-7209-4053-9BAD-4EEAEE9A8A9E}"/>
          </ac:spMkLst>
        </pc:spChg>
        <pc:spChg chg="mod">
          <ac:chgData name="Palphreyman, Sharon (Corporate)" userId="bc5decb0-25f2-4ea0-a79c-434482d1f6a1" providerId="ADAL" clId="{68A99B60-BA1B-4E10-B4B6-3EA8C5583989}" dt="2022-02-01T17:34:11.471" v="2143" actId="20577"/>
          <ac:spMkLst>
            <pc:docMk/>
            <pc:sldMk cId="3888264106" sldId="264"/>
            <ac:spMk id="5" creationId="{8A04B800-A231-4FC5-8541-7506E0B40D0E}"/>
          </ac:spMkLst>
        </pc:spChg>
        <pc:spChg chg="mod">
          <ac:chgData name="Palphreyman, Sharon (Corporate)" userId="bc5decb0-25f2-4ea0-a79c-434482d1f6a1" providerId="ADAL" clId="{68A99B60-BA1B-4E10-B4B6-3EA8C5583989}" dt="2022-02-01T17:31:44.570" v="2115" actId="113"/>
          <ac:spMkLst>
            <pc:docMk/>
            <pc:sldMk cId="3888264106" sldId="264"/>
            <ac:spMk id="7" creationId="{B9C158E3-5CBC-4CE3-8137-E440D3C2DB87}"/>
          </ac:spMkLst>
        </pc:spChg>
      </pc:sldChg>
      <pc:sldChg chg="modSp mod">
        <pc:chgData name="Palphreyman, Sharon (Corporate)" userId="bc5decb0-25f2-4ea0-a79c-434482d1f6a1" providerId="ADAL" clId="{68A99B60-BA1B-4E10-B4B6-3EA8C5583989}" dt="2022-02-01T17:37:39.886" v="2246" actId="1076"/>
        <pc:sldMkLst>
          <pc:docMk/>
          <pc:sldMk cId="263773817" sldId="265"/>
        </pc:sldMkLst>
        <pc:spChg chg="mod">
          <ac:chgData name="Palphreyman, Sharon (Corporate)" userId="bc5decb0-25f2-4ea0-a79c-434482d1f6a1" providerId="ADAL" clId="{68A99B60-BA1B-4E10-B4B6-3EA8C5583989}" dt="2022-01-30T13:13:59.687" v="34" actId="20577"/>
          <ac:spMkLst>
            <pc:docMk/>
            <pc:sldMk cId="263773817" sldId="265"/>
            <ac:spMk id="2" creationId="{7952DF43-7209-4053-9BAD-4EEAEE9A8A9E}"/>
          </ac:spMkLst>
        </pc:spChg>
        <pc:spChg chg="mod">
          <ac:chgData name="Palphreyman, Sharon (Corporate)" userId="bc5decb0-25f2-4ea0-a79c-434482d1f6a1" providerId="ADAL" clId="{68A99B60-BA1B-4E10-B4B6-3EA8C5583989}" dt="2022-02-01T17:37:39.886" v="2246" actId="1076"/>
          <ac:spMkLst>
            <pc:docMk/>
            <pc:sldMk cId="263773817" sldId="265"/>
            <ac:spMk id="6" creationId="{29DF3C31-7BD5-4757-87A2-96234A413504}"/>
          </ac:spMkLst>
        </pc:spChg>
        <pc:spChg chg="mod">
          <ac:chgData name="Palphreyman, Sharon (Corporate)" userId="bc5decb0-25f2-4ea0-a79c-434482d1f6a1" providerId="ADAL" clId="{68A99B60-BA1B-4E10-B4B6-3EA8C5583989}" dt="2022-01-30T13:28:00.908" v="114" actId="20577"/>
          <ac:spMkLst>
            <pc:docMk/>
            <pc:sldMk cId="263773817" sldId="265"/>
            <ac:spMk id="7" creationId="{B9C158E3-5CBC-4CE3-8137-E440D3C2DB87}"/>
          </ac:spMkLst>
        </pc:spChg>
      </pc:sldChg>
      <pc:sldChg chg="modSp mod">
        <pc:chgData name="Palphreyman, Sharon (Corporate)" userId="bc5decb0-25f2-4ea0-a79c-434482d1f6a1" providerId="ADAL" clId="{68A99B60-BA1B-4E10-B4B6-3EA8C5583989}" dt="2022-01-30T13:36:00.177" v="279" actId="1076"/>
        <pc:sldMkLst>
          <pc:docMk/>
          <pc:sldMk cId="4243858641" sldId="266"/>
        </pc:sldMkLst>
        <pc:spChg chg="mod">
          <ac:chgData name="Palphreyman, Sharon (Corporate)" userId="bc5decb0-25f2-4ea0-a79c-434482d1f6a1" providerId="ADAL" clId="{68A99B60-BA1B-4E10-B4B6-3EA8C5583989}" dt="2022-01-30T13:14:04.307" v="36" actId="20577"/>
          <ac:spMkLst>
            <pc:docMk/>
            <pc:sldMk cId="4243858641" sldId="266"/>
            <ac:spMk id="2" creationId="{7952DF43-7209-4053-9BAD-4EEAEE9A8A9E}"/>
          </ac:spMkLst>
        </pc:spChg>
        <pc:spChg chg="mod">
          <ac:chgData name="Palphreyman, Sharon (Corporate)" userId="bc5decb0-25f2-4ea0-a79c-434482d1f6a1" providerId="ADAL" clId="{68A99B60-BA1B-4E10-B4B6-3EA8C5583989}" dt="2022-01-30T13:36:00.177" v="279" actId="1076"/>
          <ac:spMkLst>
            <pc:docMk/>
            <pc:sldMk cId="4243858641" sldId="266"/>
            <ac:spMk id="7" creationId="{B9C158E3-5CBC-4CE3-8137-E440D3C2DB87}"/>
          </ac:spMkLst>
        </pc:spChg>
      </pc:sldChg>
      <pc:sldChg chg="modSp mod">
        <pc:chgData name="Palphreyman, Sharon (Corporate)" userId="bc5decb0-25f2-4ea0-a79c-434482d1f6a1" providerId="ADAL" clId="{68A99B60-BA1B-4E10-B4B6-3EA8C5583989}" dt="2022-02-01T17:42:40.040" v="2364" actId="6549"/>
        <pc:sldMkLst>
          <pc:docMk/>
          <pc:sldMk cId="1227591800" sldId="267"/>
        </pc:sldMkLst>
        <pc:spChg chg="mod">
          <ac:chgData name="Palphreyman, Sharon (Corporate)" userId="bc5decb0-25f2-4ea0-a79c-434482d1f6a1" providerId="ADAL" clId="{68A99B60-BA1B-4E10-B4B6-3EA8C5583989}" dt="2022-01-30T13:14:08.915" v="38" actId="20577"/>
          <ac:spMkLst>
            <pc:docMk/>
            <pc:sldMk cId="1227591800" sldId="267"/>
            <ac:spMk id="2" creationId="{7952DF43-7209-4053-9BAD-4EEAEE9A8A9E}"/>
          </ac:spMkLst>
        </pc:spChg>
        <pc:spChg chg="mod">
          <ac:chgData name="Palphreyman, Sharon (Corporate)" userId="bc5decb0-25f2-4ea0-a79c-434482d1f6a1" providerId="ADAL" clId="{68A99B60-BA1B-4E10-B4B6-3EA8C5583989}" dt="2022-02-01T17:42:40.040" v="2364" actId="6549"/>
          <ac:spMkLst>
            <pc:docMk/>
            <pc:sldMk cId="1227591800" sldId="267"/>
            <ac:spMk id="7" creationId="{B9C158E3-5CBC-4CE3-8137-E440D3C2DB87}"/>
          </ac:spMkLst>
        </pc:spChg>
      </pc:sldChg>
      <pc:sldChg chg="modSp mod">
        <pc:chgData name="Palphreyman, Sharon (Corporate)" userId="bc5decb0-25f2-4ea0-a79c-434482d1f6a1" providerId="ADAL" clId="{68A99B60-BA1B-4E10-B4B6-3EA8C5583989}" dt="2022-02-01T17:48:41.577" v="2472" actId="1076"/>
        <pc:sldMkLst>
          <pc:docMk/>
          <pc:sldMk cId="3021794029" sldId="268"/>
        </pc:sldMkLst>
        <pc:spChg chg="mod">
          <ac:chgData name="Palphreyman, Sharon (Corporate)" userId="bc5decb0-25f2-4ea0-a79c-434482d1f6a1" providerId="ADAL" clId="{68A99B60-BA1B-4E10-B4B6-3EA8C5583989}" dt="2022-01-30T13:14:13.278" v="40" actId="20577"/>
          <ac:spMkLst>
            <pc:docMk/>
            <pc:sldMk cId="3021794029" sldId="268"/>
            <ac:spMk id="2" creationId="{7952DF43-7209-4053-9BAD-4EEAEE9A8A9E}"/>
          </ac:spMkLst>
        </pc:spChg>
        <pc:spChg chg="mod">
          <ac:chgData name="Palphreyman, Sharon (Corporate)" userId="bc5decb0-25f2-4ea0-a79c-434482d1f6a1" providerId="ADAL" clId="{68A99B60-BA1B-4E10-B4B6-3EA8C5583989}" dt="2022-02-01T17:48:41.577" v="2472" actId="1076"/>
          <ac:spMkLst>
            <pc:docMk/>
            <pc:sldMk cId="3021794029" sldId="268"/>
            <ac:spMk id="7" creationId="{B9C158E3-5CBC-4CE3-8137-E440D3C2DB87}"/>
          </ac:spMkLst>
        </pc:spChg>
      </pc:sldChg>
      <pc:sldChg chg="modSp mod">
        <pc:chgData name="Palphreyman, Sharon (Corporate)" userId="bc5decb0-25f2-4ea0-a79c-434482d1f6a1" providerId="ADAL" clId="{68A99B60-BA1B-4E10-B4B6-3EA8C5583989}" dt="2022-02-01T17:50:55.434" v="2593" actId="5793"/>
        <pc:sldMkLst>
          <pc:docMk/>
          <pc:sldMk cId="2627994115" sldId="269"/>
        </pc:sldMkLst>
        <pc:spChg chg="mod">
          <ac:chgData name="Palphreyman, Sharon (Corporate)" userId="bc5decb0-25f2-4ea0-a79c-434482d1f6a1" providerId="ADAL" clId="{68A99B60-BA1B-4E10-B4B6-3EA8C5583989}" dt="2022-01-30T13:14:18.653" v="42" actId="20577"/>
          <ac:spMkLst>
            <pc:docMk/>
            <pc:sldMk cId="2627994115" sldId="269"/>
            <ac:spMk id="2" creationId="{7952DF43-7209-4053-9BAD-4EEAEE9A8A9E}"/>
          </ac:spMkLst>
        </pc:spChg>
        <pc:spChg chg="mod">
          <ac:chgData name="Palphreyman, Sharon (Corporate)" userId="bc5decb0-25f2-4ea0-a79c-434482d1f6a1" providerId="ADAL" clId="{68A99B60-BA1B-4E10-B4B6-3EA8C5583989}" dt="2022-02-01T17:50:55.434" v="2593" actId="5793"/>
          <ac:spMkLst>
            <pc:docMk/>
            <pc:sldMk cId="2627994115" sldId="269"/>
            <ac:spMk id="7" creationId="{B9C158E3-5CBC-4CE3-8137-E440D3C2DB87}"/>
          </ac:spMkLst>
        </pc:spChg>
      </pc:sldChg>
      <pc:sldChg chg="modSp del mod">
        <pc:chgData name="Palphreyman, Sharon (Corporate)" userId="bc5decb0-25f2-4ea0-a79c-434482d1f6a1" providerId="ADAL" clId="{68A99B60-BA1B-4E10-B4B6-3EA8C5583989}" dt="2022-01-30T14:10:08.808" v="1353" actId="2696"/>
        <pc:sldMkLst>
          <pc:docMk/>
          <pc:sldMk cId="2233362856" sldId="270"/>
        </pc:sldMkLst>
        <pc:spChg chg="mod">
          <ac:chgData name="Palphreyman, Sharon (Corporate)" userId="bc5decb0-25f2-4ea0-a79c-434482d1f6a1" providerId="ADAL" clId="{68A99B60-BA1B-4E10-B4B6-3EA8C5583989}" dt="2022-01-30T13:14:25.663" v="44" actId="20577"/>
          <ac:spMkLst>
            <pc:docMk/>
            <pc:sldMk cId="2233362856" sldId="270"/>
            <ac:spMk id="2" creationId="{7952DF43-7209-4053-9BAD-4EEAEE9A8A9E}"/>
          </ac:spMkLst>
        </pc:spChg>
      </pc:sldChg>
      <pc:sldChg chg="modSp mod">
        <pc:chgData name="Palphreyman, Sharon (Corporate)" userId="bc5decb0-25f2-4ea0-a79c-434482d1f6a1" providerId="ADAL" clId="{68A99B60-BA1B-4E10-B4B6-3EA8C5583989}" dt="2022-01-30T14:10:27.307" v="1355" actId="20577"/>
        <pc:sldMkLst>
          <pc:docMk/>
          <pc:sldMk cId="705958203" sldId="271"/>
        </pc:sldMkLst>
        <pc:spChg chg="mod">
          <ac:chgData name="Palphreyman, Sharon (Corporate)" userId="bc5decb0-25f2-4ea0-a79c-434482d1f6a1" providerId="ADAL" clId="{68A99B60-BA1B-4E10-B4B6-3EA8C5583989}" dt="2022-01-30T13:14:29.957" v="46" actId="20577"/>
          <ac:spMkLst>
            <pc:docMk/>
            <pc:sldMk cId="705958203" sldId="271"/>
            <ac:spMk id="2" creationId="{7952DF43-7209-4053-9BAD-4EEAEE9A8A9E}"/>
          </ac:spMkLst>
        </pc:spChg>
        <pc:spChg chg="mod">
          <ac:chgData name="Palphreyman, Sharon (Corporate)" userId="bc5decb0-25f2-4ea0-a79c-434482d1f6a1" providerId="ADAL" clId="{68A99B60-BA1B-4E10-B4B6-3EA8C5583989}" dt="2022-01-30T14:10:27.307" v="1355" actId="20577"/>
          <ac:spMkLst>
            <pc:docMk/>
            <pc:sldMk cId="705958203" sldId="271"/>
            <ac:spMk id="7" creationId="{B9C158E3-5CBC-4CE3-8137-E440D3C2DB87}"/>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47F11-7C13-4CF2-A6F6-55E2984CCE5D}"/>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endParaRPr lang="en-GB" dirty="0"/>
          </a:p>
        </p:txBody>
      </p:sp>
      <p:sp>
        <p:nvSpPr>
          <p:cNvPr id="3" name="Subtitle 2">
            <a:extLst>
              <a:ext uri="{FF2B5EF4-FFF2-40B4-BE49-F238E27FC236}">
                <a16:creationId xmlns:a16="http://schemas.microsoft.com/office/drawing/2014/main" id="{934E091A-C164-4A65-97B0-25240CDF7BC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0781798-93E6-4EDA-82E8-3F455E180AF2}"/>
              </a:ext>
            </a:extLst>
          </p:cNvPr>
          <p:cNvSpPr>
            <a:spLocks noGrp="1"/>
          </p:cNvSpPr>
          <p:nvPr>
            <p:ph type="dt" sz="half" idx="10"/>
          </p:nvPr>
        </p:nvSpPr>
        <p:spPr/>
        <p:txBody>
          <a:bodyPr/>
          <a:lstStyle/>
          <a:p>
            <a:fld id="{BE7233AB-96C2-42D7-B09D-AF9476F64955}" type="datetimeFigureOut">
              <a:rPr lang="en-GB" smtClean="0"/>
              <a:t>01/02/2022</a:t>
            </a:fld>
            <a:endParaRPr lang="en-GB" dirty="0"/>
          </a:p>
        </p:txBody>
      </p:sp>
      <p:sp>
        <p:nvSpPr>
          <p:cNvPr id="5" name="Footer Placeholder 4">
            <a:extLst>
              <a:ext uri="{FF2B5EF4-FFF2-40B4-BE49-F238E27FC236}">
                <a16:creationId xmlns:a16="http://schemas.microsoft.com/office/drawing/2014/main" id="{17346FAA-16E6-45C8-8790-F89BC6DA50A3}"/>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01B4CA4-DCE5-413B-8E9E-BDD09CF03A29}"/>
              </a:ext>
            </a:extLst>
          </p:cNvPr>
          <p:cNvSpPr>
            <a:spLocks noGrp="1"/>
          </p:cNvSpPr>
          <p:nvPr>
            <p:ph type="sldNum" sz="quarter" idx="12"/>
          </p:nvPr>
        </p:nvSpPr>
        <p:spPr/>
        <p:txBody>
          <a:bodyPr/>
          <a:lstStyle/>
          <a:p>
            <a:fld id="{3E3FA7A3-68B2-49C6-9FBD-982886081F32}" type="slidenum">
              <a:rPr lang="en-GB" smtClean="0"/>
              <a:t>‹#›</a:t>
            </a:fld>
            <a:endParaRPr lang="en-GB" dirty="0"/>
          </a:p>
        </p:txBody>
      </p:sp>
      <p:pic>
        <p:nvPicPr>
          <p:cNvPr id="8" name="Picture 7">
            <a:extLst>
              <a:ext uri="{FF2B5EF4-FFF2-40B4-BE49-F238E27FC236}">
                <a16:creationId xmlns:a16="http://schemas.microsoft.com/office/drawing/2014/main" id="{504E529B-1365-433B-A6DD-5C7FFADD9D0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81123" y="379859"/>
            <a:ext cx="3917437" cy="1329879"/>
          </a:xfrm>
          <a:prstGeom prst="rect">
            <a:avLst/>
          </a:prstGeom>
        </p:spPr>
      </p:pic>
    </p:spTree>
    <p:extLst>
      <p:ext uri="{BB962C8B-B14F-4D97-AF65-F5344CB8AC3E}">
        <p14:creationId xmlns:p14="http://schemas.microsoft.com/office/powerpoint/2010/main" val="2823317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6A0F8-9E63-4EFA-8B39-1C42BF1D89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B5AE6BC-105E-43DF-BC93-BA800C7E34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57E4FD2-89B2-4ACE-91BF-D1A365CBEA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4EC295-FC67-4E5F-A5CD-49EB4D7CF18E}"/>
              </a:ext>
            </a:extLst>
          </p:cNvPr>
          <p:cNvSpPr>
            <a:spLocks noGrp="1"/>
          </p:cNvSpPr>
          <p:nvPr>
            <p:ph type="dt" sz="half" idx="10"/>
          </p:nvPr>
        </p:nvSpPr>
        <p:spPr/>
        <p:txBody>
          <a:bodyPr/>
          <a:lstStyle/>
          <a:p>
            <a:fld id="{BE7233AB-96C2-42D7-B09D-AF9476F64955}" type="datetimeFigureOut">
              <a:rPr lang="en-GB" smtClean="0"/>
              <a:t>01/02/2022</a:t>
            </a:fld>
            <a:endParaRPr lang="en-GB" dirty="0"/>
          </a:p>
        </p:txBody>
      </p:sp>
      <p:sp>
        <p:nvSpPr>
          <p:cNvPr id="6" name="Footer Placeholder 5">
            <a:extLst>
              <a:ext uri="{FF2B5EF4-FFF2-40B4-BE49-F238E27FC236}">
                <a16:creationId xmlns:a16="http://schemas.microsoft.com/office/drawing/2014/main" id="{5D3366DB-FF86-4002-875E-8F2CFA1C8A3D}"/>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8BD2FFE1-4214-4B39-94B3-005D179ABDCF}"/>
              </a:ext>
            </a:extLst>
          </p:cNvPr>
          <p:cNvSpPr>
            <a:spLocks noGrp="1"/>
          </p:cNvSpPr>
          <p:nvPr>
            <p:ph type="sldNum" sz="quarter" idx="12"/>
          </p:nvPr>
        </p:nvSpPr>
        <p:spPr/>
        <p:txBody>
          <a:bodyPr/>
          <a:lstStyle/>
          <a:p>
            <a:fld id="{3E3FA7A3-68B2-49C6-9FBD-982886081F32}" type="slidenum">
              <a:rPr lang="en-GB" smtClean="0"/>
              <a:t>‹#›</a:t>
            </a:fld>
            <a:endParaRPr lang="en-GB" dirty="0"/>
          </a:p>
        </p:txBody>
      </p:sp>
      <p:pic>
        <p:nvPicPr>
          <p:cNvPr id="8" name="Picture 7">
            <a:extLst>
              <a:ext uri="{FF2B5EF4-FFF2-40B4-BE49-F238E27FC236}">
                <a16:creationId xmlns:a16="http://schemas.microsoft.com/office/drawing/2014/main" id="{3211F6CD-41F9-4C0B-82BD-603B3BD3031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26613" y="6011394"/>
            <a:ext cx="1770403" cy="601011"/>
          </a:xfrm>
          <a:prstGeom prst="rect">
            <a:avLst/>
          </a:prstGeom>
        </p:spPr>
      </p:pic>
    </p:spTree>
    <p:extLst>
      <p:ext uri="{BB962C8B-B14F-4D97-AF65-F5344CB8AC3E}">
        <p14:creationId xmlns:p14="http://schemas.microsoft.com/office/powerpoint/2010/main" val="16862353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988021-9A85-4771-AE96-D2494C738C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1F15958-7548-4A97-BFD6-8A351FFE2F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0D39E077-DB67-4BE7-9726-2CAEE0CF54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7F17B0C9-54AE-41A6-8882-91A82DC73FAC}"/>
              </a:ext>
            </a:extLst>
          </p:cNvPr>
          <p:cNvSpPr>
            <a:spLocks noGrp="1"/>
          </p:cNvSpPr>
          <p:nvPr>
            <p:ph type="dt" sz="half" idx="10"/>
          </p:nvPr>
        </p:nvSpPr>
        <p:spPr/>
        <p:txBody>
          <a:bodyPr/>
          <a:lstStyle/>
          <a:p>
            <a:fld id="{BE7233AB-96C2-42D7-B09D-AF9476F64955}" type="datetimeFigureOut">
              <a:rPr lang="en-GB" smtClean="0"/>
              <a:t>01/02/2022</a:t>
            </a:fld>
            <a:endParaRPr lang="en-GB" dirty="0"/>
          </a:p>
        </p:txBody>
      </p:sp>
      <p:sp>
        <p:nvSpPr>
          <p:cNvPr id="6" name="Footer Placeholder 5">
            <a:extLst>
              <a:ext uri="{FF2B5EF4-FFF2-40B4-BE49-F238E27FC236}">
                <a16:creationId xmlns:a16="http://schemas.microsoft.com/office/drawing/2014/main" id="{5BFA3F28-E05E-4320-A881-3703C725E1AB}"/>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C239929-1D6D-4FE4-91A4-48237E8AF325}"/>
              </a:ext>
            </a:extLst>
          </p:cNvPr>
          <p:cNvSpPr>
            <a:spLocks noGrp="1"/>
          </p:cNvSpPr>
          <p:nvPr>
            <p:ph type="sldNum" sz="quarter" idx="12"/>
          </p:nvPr>
        </p:nvSpPr>
        <p:spPr/>
        <p:txBody>
          <a:bodyPr/>
          <a:lstStyle/>
          <a:p>
            <a:fld id="{3E3FA7A3-68B2-49C6-9FBD-982886081F32}" type="slidenum">
              <a:rPr lang="en-GB" smtClean="0"/>
              <a:t>‹#›</a:t>
            </a:fld>
            <a:endParaRPr lang="en-GB" dirty="0"/>
          </a:p>
        </p:txBody>
      </p:sp>
      <p:pic>
        <p:nvPicPr>
          <p:cNvPr id="8" name="Picture 7">
            <a:extLst>
              <a:ext uri="{FF2B5EF4-FFF2-40B4-BE49-F238E27FC236}">
                <a16:creationId xmlns:a16="http://schemas.microsoft.com/office/drawing/2014/main" id="{773F34E1-8AC9-4A76-AD86-1BD49B5E432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26613" y="6011394"/>
            <a:ext cx="1770403" cy="601011"/>
          </a:xfrm>
          <a:prstGeom prst="rect">
            <a:avLst/>
          </a:prstGeom>
        </p:spPr>
      </p:pic>
    </p:spTree>
    <p:extLst>
      <p:ext uri="{BB962C8B-B14F-4D97-AF65-F5344CB8AC3E}">
        <p14:creationId xmlns:p14="http://schemas.microsoft.com/office/powerpoint/2010/main" val="14930536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756AD-20F8-450C-83A2-45E3BD56322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659253F-CCA1-4CBA-B411-143C2CA84ED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88FA6DE-09B4-4918-844A-DA1C1C63E408}"/>
              </a:ext>
            </a:extLst>
          </p:cNvPr>
          <p:cNvSpPr>
            <a:spLocks noGrp="1"/>
          </p:cNvSpPr>
          <p:nvPr>
            <p:ph type="dt" sz="half" idx="10"/>
          </p:nvPr>
        </p:nvSpPr>
        <p:spPr/>
        <p:txBody>
          <a:bodyPr/>
          <a:lstStyle/>
          <a:p>
            <a:fld id="{BE7233AB-96C2-42D7-B09D-AF9476F64955}" type="datetimeFigureOut">
              <a:rPr lang="en-GB" smtClean="0"/>
              <a:t>01/02/2022</a:t>
            </a:fld>
            <a:endParaRPr lang="en-GB" dirty="0"/>
          </a:p>
        </p:txBody>
      </p:sp>
      <p:sp>
        <p:nvSpPr>
          <p:cNvPr id="5" name="Footer Placeholder 4">
            <a:extLst>
              <a:ext uri="{FF2B5EF4-FFF2-40B4-BE49-F238E27FC236}">
                <a16:creationId xmlns:a16="http://schemas.microsoft.com/office/drawing/2014/main" id="{6B5DA192-5181-4E04-B852-8A1D5E259F4A}"/>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ADE080E-CAC3-40EE-9395-A94F49EA4818}"/>
              </a:ext>
            </a:extLst>
          </p:cNvPr>
          <p:cNvSpPr>
            <a:spLocks noGrp="1"/>
          </p:cNvSpPr>
          <p:nvPr>
            <p:ph type="sldNum" sz="quarter" idx="12"/>
          </p:nvPr>
        </p:nvSpPr>
        <p:spPr/>
        <p:txBody>
          <a:bodyPr/>
          <a:lstStyle/>
          <a:p>
            <a:fld id="{3E3FA7A3-68B2-49C6-9FBD-982886081F32}" type="slidenum">
              <a:rPr lang="en-GB" smtClean="0"/>
              <a:t>‹#›</a:t>
            </a:fld>
            <a:endParaRPr lang="en-GB" dirty="0"/>
          </a:p>
        </p:txBody>
      </p:sp>
      <p:pic>
        <p:nvPicPr>
          <p:cNvPr id="7" name="Picture 6">
            <a:extLst>
              <a:ext uri="{FF2B5EF4-FFF2-40B4-BE49-F238E27FC236}">
                <a16:creationId xmlns:a16="http://schemas.microsoft.com/office/drawing/2014/main" id="{3E661D4A-9F8D-4318-BE38-30E8B0DC866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26613" y="6011394"/>
            <a:ext cx="1770403" cy="601011"/>
          </a:xfrm>
          <a:prstGeom prst="rect">
            <a:avLst/>
          </a:prstGeom>
        </p:spPr>
      </p:pic>
    </p:spTree>
    <p:extLst>
      <p:ext uri="{BB962C8B-B14F-4D97-AF65-F5344CB8AC3E}">
        <p14:creationId xmlns:p14="http://schemas.microsoft.com/office/powerpoint/2010/main" val="19284647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34994C3-F21D-4383-A081-9663BB1E783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78AC4EA-AF7B-44B7-9877-F81537AE62A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3ABED94-AAE7-40F3-93F3-50A409FB938D}"/>
              </a:ext>
            </a:extLst>
          </p:cNvPr>
          <p:cNvSpPr>
            <a:spLocks noGrp="1"/>
          </p:cNvSpPr>
          <p:nvPr>
            <p:ph type="dt" sz="half" idx="10"/>
          </p:nvPr>
        </p:nvSpPr>
        <p:spPr/>
        <p:txBody>
          <a:bodyPr/>
          <a:lstStyle/>
          <a:p>
            <a:fld id="{BE7233AB-96C2-42D7-B09D-AF9476F64955}" type="datetimeFigureOut">
              <a:rPr lang="en-GB" smtClean="0"/>
              <a:t>01/02/2022</a:t>
            </a:fld>
            <a:endParaRPr lang="en-GB" dirty="0"/>
          </a:p>
        </p:txBody>
      </p:sp>
      <p:sp>
        <p:nvSpPr>
          <p:cNvPr id="5" name="Footer Placeholder 4">
            <a:extLst>
              <a:ext uri="{FF2B5EF4-FFF2-40B4-BE49-F238E27FC236}">
                <a16:creationId xmlns:a16="http://schemas.microsoft.com/office/drawing/2014/main" id="{B4342214-540E-41BA-9288-CFCB6091F6D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1F858B2-A812-4BD0-B833-F14B44BEBEED}"/>
              </a:ext>
            </a:extLst>
          </p:cNvPr>
          <p:cNvSpPr>
            <a:spLocks noGrp="1"/>
          </p:cNvSpPr>
          <p:nvPr>
            <p:ph type="sldNum" sz="quarter" idx="12"/>
          </p:nvPr>
        </p:nvSpPr>
        <p:spPr/>
        <p:txBody>
          <a:bodyPr/>
          <a:lstStyle/>
          <a:p>
            <a:fld id="{3E3FA7A3-68B2-49C6-9FBD-982886081F32}" type="slidenum">
              <a:rPr lang="en-GB" smtClean="0"/>
              <a:t>‹#›</a:t>
            </a:fld>
            <a:endParaRPr lang="en-GB" dirty="0"/>
          </a:p>
        </p:txBody>
      </p:sp>
      <p:pic>
        <p:nvPicPr>
          <p:cNvPr id="7" name="Picture 6">
            <a:extLst>
              <a:ext uri="{FF2B5EF4-FFF2-40B4-BE49-F238E27FC236}">
                <a16:creationId xmlns:a16="http://schemas.microsoft.com/office/drawing/2014/main" id="{86128213-D90C-4954-ACAE-FBF33B3CDC2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rot="5400000">
            <a:off x="-347507" y="5353205"/>
            <a:ext cx="1770403" cy="601011"/>
          </a:xfrm>
          <a:prstGeom prst="rect">
            <a:avLst/>
          </a:prstGeom>
        </p:spPr>
      </p:pic>
    </p:spTree>
    <p:extLst>
      <p:ext uri="{BB962C8B-B14F-4D97-AF65-F5344CB8AC3E}">
        <p14:creationId xmlns:p14="http://schemas.microsoft.com/office/powerpoint/2010/main" val="852941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84DF5-930F-4B9E-B548-DA316C66ECB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CAD2D0E-76EF-4916-9D57-B7A198D291D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98D8253-D16E-46A1-A8C1-92E356B18CB3}"/>
              </a:ext>
            </a:extLst>
          </p:cNvPr>
          <p:cNvSpPr>
            <a:spLocks noGrp="1"/>
          </p:cNvSpPr>
          <p:nvPr>
            <p:ph type="dt" sz="half" idx="10"/>
          </p:nvPr>
        </p:nvSpPr>
        <p:spPr/>
        <p:txBody>
          <a:bodyPr/>
          <a:lstStyle/>
          <a:p>
            <a:fld id="{BE7233AB-96C2-42D7-B09D-AF9476F64955}" type="datetimeFigureOut">
              <a:rPr lang="en-GB" smtClean="0"/>
              <a:t>01/02/2022</a:t>
            </a:fld>
            <a:endParaRPr lang="en-GB" dirty="0"/>
          </a:p>
        </p:txBody>
      </p:sp>
      <p:sp>
        <p:nvSpPr>
          <p:cNvPr id="5" name="Footer Placeholder 4">
            <a:extLst>
              <a:ext uri="{FF2B5EF4-FFF2-40B4-BE49-F238E27FC236}">
                <a16:creationId xmlns:a16="http://schemas.microsoft.com/office/drawing/2014/main" id="{665E715F-F2EF-4106-B12F-1328FF5E364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F3515AC9-A798-4DC4-BDE1-143BE757DB11}"/>
              </a:ext>
            </a:extLst>
          </p:cNvPr>
          <p:cNvSpPr>
            <a:spLocks noGrp="1"/>
          </p:cNvSpPr>
          <p:nvPr>
            <p:ph type="sldNum" sz="quarter" idx="12"/>
          </p:nvPr>
        </p:nvSpPr>
        <p:spPr/>
        <p:txBody>
          <a:bodyPr/>
          <a:lstStyle/>
          <a:p>
            <a:fld id="{3E3FA7A3-68B2-49C6-9FBD-982886081F32}" type="slidenum">
              <a:rPr lang="en-GB" smtClean="0"/>
              <a:t>‹#›</a:t>
            </a:fld>
            <a:endParaRPr lang="en-GB" dirty="0"/>
          </a:p>
        </p:txBody>
      </p:sp>
      <p:pic>
        <p:nvPicPr>
          <p:cNvPr id="7" name="Picture 6">
            <a:extLst>
              <a:ext uri="{FF2B5EF4-FFF2-40B4-BE49-F238E27FC236}">
                <a16:creationId xmlns:a16="http://schemas.microsoft.com/office/drawing/2014/main" id="{AB7A72FA-0AF2-4476-B06D-0A7ECE67495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26613" y="6011394"/>
            <a:ext cx="1770403" cy="601011"/>
          </a:xfrm>
          <a:prstGeom prst="rect">
            <a:avLst/>
          </a:prstGeom>
        </p:spPr>
      </p:pic>
    </p:spTree>
    <p:extLst>
      <p:ext uri="{BB962C8B-B14F-4D97-AF65-F5344CB8AC3E}">
        <p14:creationId xmlns:p14="http://schemas.microsoft.com/office/powerpoint/2010/main" val="2082480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17633-72AA-418A-AF0B-008AE5B23B4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90ECE0B-360B-4B96-B134-3B0C8E0E818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0C4608-BF09-4E9C-9B46-1AE2B97C4108}"/>
              </a:ext>
            </a:extLst>
          </p:cNvPr>
          <p:cNvSpPr>
            <a:spLocks noGrp="1"/>
          </p:cNvSpPr>
          <p:nvPr>
            <p:ph type="dt" sz="half" idx="10"/>
          </p:nvPr>
        </p:nvSpPr>
        <p:spPr/>
        <p:txBody>
          <a:bodyPr/>
          <a:lstStyle/>
          <a:p>
            <a:fld id="{BE7233AB-96C2-42D7-B09D-AF9476F64955}" type="datetimeFigureOut">
              <a:rPr lang="en-GB" smtClean="0"/>
              <a:t>01/02/2022</a:t>
            </a:fld>
            <a:endParaRPr lang="en-GB" dirty="0"/>
          </a:p>
        </p:txBody>
      </p:sp>
      <p:sp>
        <p:nvSpPr>
          <p:cNvPr id="5" name="Footer Placeholder 4">
            <a:extLst>
              <a:ext uri="{FF2B5EF4-FFF2-40B4-BE49-F238E27FC236}">
                <a16:creationId xmlns:a16="http://schemas.microsoft.com/office/drawing/2014/main" id="{FDFD1200-7EF2-40C4-A6B0-758F50AE23A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AF9622D1-925C-468B-9D79-57A4A493E37E}"/>
              </a:ext>
            </a:extLst>
          </p:cNvPr>
          <p:cNvSpPr>
            <a:spLocks noGrp="1"/>
          </p:cNvSpPr>
          <p:nvPr>
            <p:ph type="sldNum" sz="quarter" idx="12"/>
          </p:nvPr>
        </p:nvSpPr>
        <p:spPr/>
        <p:txBody>
          <a:bodyPr/>
          <a:lstStyle/>
          <a:p>
            <a:fld id="{3E3FA7A3-68B2-49C6-9FBD-982886081F32}" type="slidenum">
              <a:rPr lang="en-GB" smtClean="0"/>
              <a:t>‹#›</a:t>
            </a:fld>
            <a:endParaRPr lang="en-GB" dirty="0"/>
          </a:p>
        </p:txBody>
      </p:sp>
      <p:pic>
        <p:nvPicPr>
          <p:cNvPr id="9" name="Picture 8">
            <a:extLst>
              <a:ext uri="{FF2B5EF4-FFF2-40B4-BE49-F238E27FC236}">
                <a16:creationId xmlns:a16="http://schemas.microsoft.com/office/drawing/2014/main" id="{294BED52-8458-4921-90EA-02DF93FF568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26613" y="6011394"/>
            <a:ext cx="1770403" cy="601011"/>
          </a:xfrm>
          <a:prstGeom prst="rect">
            <a:avLst/>
          </a:prstGeom>
        </p:spPr>
      </p:pic>
    </p:spTree>
    <p:extLst>
      <p:ext uri="{BB962C8B-B14F-4D97-AF65-F5344CB8AC3E}">
        <p14:creationId xmlns:p14="http://schemas.microsoft.com/office/powerpoint/2010/main" val="4222576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1_Section Header">
    <p:bg>
      <p:bgPr>
        <a:solidFill>
          <a:srgbClr val="960053"/>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17633-72AA-418A-AF0B-008AE5B23B46}"/>
              </a:ext>
            </a:extLst>
          </p:cNvPr>
          <p:cNvSpPr>
            <a:spLocks noGrp="1"/>
          </p:cNvSpPr>
          <p:nvPr>
            <p:ph type="title"/>
          </p:nvPr>
        </p:nvSpPr>
        <p:spPr>
          <a:xfrm>
            <a:off x="831850" y="1709738"/>
            <a:ext cx="10515600" cy="2852737"/>
          </a:xfrm>
        </p:spPr>
        <p:txBody>
          <a:bodyPr anchor="b"/>
          <a:lstStyle>
            <a:lvl1pPr>
              <a:defRPr sz="6000">
                <a:solidFill>
                  <a:schemeClr val="tx1"/>
                </a:solidFill>
              </a:defRPr>
            </a:lvl1p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190ECE0B-360B-4B96-B134-3B0C8E0E818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0C4608-BF09-4E9C-9B46-1AE2B97C4108}"/>
              </a:ext>
            </a:extLst>
          </p:cNvPr>
          <p:cNvSpPr>
            <a:spLocks noGrp="1"/>
          </p:cNvSpPr>
          <p:nvPr>
            <p:ph type="dt" sz="half" idx="10"/>
          </p:nvPr>
        </p:nvSpPr>
        <p:spPr/>
        <p:txBody>
          <a:bodyPr/>
          <a:lstStyle/>
          <a:p>
            <a:fld id="{BE7233AB-96C2-42D7-B09D-AF9476F64955}" type="datetimeFigureOut">
              <a:rPr lang="en-GB" smtClean="0"/>
              <a:t>01/02/2022</a:t>
            </a:fld>
            <a:endParaRPr lang="en-GB" dirty="0"/>
          </a:p>
        </p:txBody>
      </p:sp>
      <p:sp>
        <p:nvSpPr>
          <p:cNvPr id="5" name="Footer Placeholder 4">
            <a:extLst>
              <a:ext uri="{FF2B5EF4-FFF2-40B4-BE49-F238E27FC236}">
                <a16:creationId xmlns:a16="http://schemas.microsoft.com/office/drawing/2014/main" id="{FDFD1200-7EF2-40C4-A6B0-758F50AE23A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AF9622D1-925C-468B-9D79-57A4A493E37E}"/>
              </a:ext>
            </a:extLst>
          </p:cNvPr>
          <p:cNvSpPr>
            <a:spLocks noGrp="1"/>
          </p:cNvSpPr>
          <p:nvPr>
            <p:ph type="sldNum" sz="quarter" idx="12"/>
          </p:nvPr>
        </p:nvSpPr>
        <p:spPr/>
        <p:txBody>
          <a:bodyPr/>
          <a:lstStyle/>
          <a:p>
            <a:fld id="{3E3FA7A3-68B2-49C6-9FBD-982886081F32}" type="slidenum">
              <a:rPr lang="en-GB" smtClean="0"/>
              <a:t>‹#›</a:t>
            </a:fld>
            <a:endParaRPr lang="en-GB" dirty="0"/>
          </a:p>
        </p:txBody>
      </p:sp>
      <p:pic>
        <p:nvPicPr>
          <p:cNvPr id="8" name="Picture 7">
            <a:extLst>
              <a:ext uri="{FF2B5EF4-FFF2-40B4-BE49-F238E27FC236}">
                <a16:creationId xmlns:a16="http://schemas.microsoft.com/office/drawing/2014/main" id="{9D8E0FC2-B04E-489E-BB44-5132B560907B}"/>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516291" y="5760720"/>
            <a:ext cx="2288359" cy="717141"/>
          </a:xfrm>
          <a:prstGeom prst="rect">
            <a:avLst/>
          </a:prstGeom>
          <a:noFill/>
          <a:ln>
            <a:noFill/>
          </a:ln>
        </p:spPr>
      </p:pic>
    </p:spTree>
    <p:extLst>
      <p:ext uri="{BB962C8B-B14F-4D97-AF65-F5344CB8AC3E}">
        <p14:creationId xmlns:p14="http://schemas.microsoft.com/office/powerpoint/2010/main" val="2165757858"/>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2_Section Header">
    <p:bg>
      <p:bgPr>
        <a:solidFill>
          <a:srgbClr val="01588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17633-72AA-418A-AF0B-008AE5B23B46}"/>
              </a:ext>
            </a:extLst>
          </p:cNvPr>
          <p:cNvSpPr>
            <a:spLocks noGrp="1"/>
          </p:cNvSpPr>
          <p:nvPr>
            <p:ph type="title"/>
          </p:nvPr>
        </p:nvSpPr>
        <p:spPr>
          <a:xfrm>
            <a:off x="831850" y="1709738"/>
            <a:ext cx="10515600" cy="2852737"/>
          </a:xfrm>
        </p:spPr>
        <p:txBody>
          <a:bodyPr anchor="b"/>
          <a:lstStyle>
            <a:lvl1pPr>
              <a:defRPr sz="6000">
                <a:solidFill>
                  <a:schemeClr val="tx1"/>
                </a:solidFill>
              </a:defRPr>
            </a:lvl1p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190ECE0B-360B-4B96-B134-3B0C8E0E818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A0C4608-BF09-4E9C-9B46-1AE2B97C4108}"/>
              </a:ext>
            </a:extLst>
          </p:cNvPr>
          <p:cNvSpPr>
            <a:spLocks noGrp="1"/>
          </p:cNvSpPr>
          <p:nvPr>
            <p:ph type="dt" sz="half" idx="10"/>
          </p:nvPr>
        </p:nvSpPr>
        <p:spPr/>
        <p:txBody>
          <a:bodyPr/>
          <a:lstStyle/>
          <a:p>
            <a:fld id="{BE7233AB-96C2-42D7-B09D-AF9476F64955}" type="datetimeFigureOut">
              <a:rPr lang="en-GB" smtClean="0"/>
              <a:t>01/02/2022</a:t>
            </a:fld>
            <a:endParaRPr lang="en-GB" dirty="0"/>
          </a:p>
        </p:txBody>
      </p:sp>
      <p:sp>
        <p:nvSpPr>
          <p:cNvPr id="5" name="Footer Placeholder 4">
            <a:extLst>
              <a:ext uri="{FF2B5EF4-FFF2-40B4-BE49-F238E27FC236}">
                <a16:creationId xmlns:a16="http://schemas.microsoft.com/office/drawing/2014/main" id="{FDFD1200-7EF2-40C4-A6B0-758F50AE23A5}"/>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AF9622D1-925C-468B-9D79-57A4A493E37E}"/>
              </a:ext>
            </a:extLst>
          </p:cNvPr>
          <p:cNvSpPr>
            <a:spLocks noGrp="1"/>
          </p:cNvSpPr>
          <p:nvPr>
            <p:ph type="sldNum" sz="quarter" idx="12"/>
          </p:nvPr>
        </p:nvSpPr>
        <p:spPr/>
        <p:txBody>
          <a:bodyPr/>
          <a:lstStyle/>
          <a:p>
            <a:fld id="{3E3FA7A3-68B2-49C6-9FBD-982886081F32}" type="slidenum">
              <a:rPr lang="en-GB" smtClean="0"/>
              <a:t>‹#›</a:t>
            </a:fld>
            <a:endParaRPr lang="en-GB" dirty="0"/>
          </a:p>
        </p:txBody>
      </p:sp>
      <p:pic>
        <p:nvPicPr>
          <p:cNvPr id="8" name="Picture 7">
            <a:extLst>
              <a:ext uri="{FF2B5EF4-FFF2-40B4-BE49-F238E27FC236}">
                <a16:creationId xmlns:a16="http://schemas.microsoft.com/office/drawing/2014/main" id="{9D8E0FC2-B04E-489E-BB44-5132B560907B}"/>
              </a:ext>
            </a:extLst>
          </p:cNvPr>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9516291" y="5760720"/>
            <a:ext cx="2288359" cy="717141"/>
          </a:xfrm>
          <a:prstGeom prst="rect">
            <a:avLst/>
          </a:prstGeom>
          <a:noFill/>
          <a:ln>
            <a:noFill/>
          </a:ln>
        </p:spPr>
      </p:pic>
    </p:spTree>
    <p:extLst>
      <p:ext uri="{BB962C8B-B14F-4D97-AF65-F5344CB8AC3E}">
        <p14:creationId xmlns:p14="http://schemas.microsoft.com/office/powerpoint/2010/main" val="989022864"/>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AFAD4-F1B5-4179-B8C2-7B3F188176B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BD409CA-EF8B-4B56-BA5C-15AB06234E6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2AEA6D5-2D7B-4D2F-B335-2FF6D330393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AF84F5E-C65E-44D1-9943-4877D0E433AF}"/>
              </a:ext>
            </a:extLst>
          </p:cNvPr>
          <p:cNvSpPr>
            <a:spLocks noGrp="1"/>
          </p:cNvSpPr>
          <p:nvPr>
            <p:ph type="dt" sz="half" idx="10"/>
          </p:nvPr>
        </p:nvSpPr>
        <p:spPr/>
        <p:txBody>
          <a:bodyPr/>
          <a:lstStyle/>
          <a:p>
            <a:fld id="{BE7233AB-96C2-42D7-B09D-AF9476F64955}" type="datetimeFigureOut">
              <a:rPr lang="en-GB" smtClean="0"/>
              <a:t>01/02/2022</a:t>
            </a:fld>
            <a:endParaRPr lang="en-GB" dirty="0"/>
          </a:p>
        </p:txBody>
      </p:sp>
      <p:sp>
        <p:nvSpPr>
          <p:cNvPr id="6" name="Footer Placeholder 5">
            <a:extLst>
              <a:ext uri="{FF2B5EF4-FFF2-40B4-BE49-F238E27FC236}">
                <a16:creationId xmlns:a16="http://schemas.microsoft.com/office/drawing/2014/main" id="{769ED835-1BAD-495D-9B11-99160C2E8912}"/>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220623D-D0AC-4507-B945-B546F06127AA}"/>
              </a:ext>
            </a:extLst>
          </p:cNvPr>
          <p:cNvSpPr>
            <a:spLocks noGrp="1"/>
          </p:cNvSpPr>
          <p:nvPr>
            <p:ph type="sldNum" sz="quarter" idx="12"/>
          </p:nvPr>
        </p:nvSpPr>
        <p:spPr/>
        <p:txBody>
          <a:bodyPr/>
          <a:lstStyle/>
          <a:p>
            <a:fld id="{3E3FA7A3-68B2-49C6-9FBD-982886081F32}" type="slidenum">
              <a:rPr lang="en-GB" smtClean="0"/>
              <a:t>‹#›</a:t>
            </a:fld>
            <a:endParaRPr lang="en-GB" dirty="0"/>
          </a:p>
        </p:txBody>
      </p:sp>
      <p:pic>
        <p:nvPicPr>
          <p:cNvPr id="8" name="Picture 7">
            <a:extLst>
              <a:ext uri="{FF2B5EF4-FFF2-40B4-BE49-F238E27FC236}">
                <a16:creationId xmlns:a16="http://schemas.microsoft.com/office/drawing/2014/main" id="{63B1C3AB-8554-429D-AB95-35186BFB886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26613" y="6011394"/>
            <a:ext cx="1770403" cy="601011"/>
          </a:xfrm>
          <a:prstGeom prst="rect">
            <a:avLst/>
          </a:prstGeom>
        </p:spPr>
      </p:pic>
    </p:spTree>
    <p:extLst>
      <p:ext uri="{BB962C8B-B14F-4D97-AF65-F5344CB8AC3E}">
        <p14:creationId xmlns:p14="http://schemas.microsoft.com/office/powerpoint/2010/main" val="3032487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07EB44-7A49-4B8C-861E-B82C82B3668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2FD3EE2-7280-4BED-B749-B54F04EDA5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41FABFD-85A2-4357-94BF-7529BE136DA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BF01206-B72B-45E0-83BF-D58FBC7AD8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CC5BFA-2CBE-4B18-9E5E-1B0B48C330A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A50CC40-C102-467E-8403-51346357FFFB}"/>
              </a:ext>
            </a:extLst>
          </p:cNvPr>
          <p:cNvSpPr>
            <a:spLocks noGrp="1"/>
          </p:cNvSpPr>
          <p:nvPr>
            <p:ph type="dt" sz="half" idx="10"/>
          </p:nvPr>
        </p:nvSpPr>
        <p:spPr/>
        <p:txBody>
          <a:bodyPr/>
          <a:lstStyle/>
          <a:p>
            <a:fld id="{BE7233AB-96C2-42D7-B09D-AF9476F64955}" type="datetimeFigureOut">
              <a:rPr lang="en-GB" smtClean="0"/>
              <a:t>01/02/2022</a:t>
            </a:fld>
            <a:endParaRPr lang="en-GB" dirty="0"/>
          </a:p>
        </p:txBody>
      </p:sp>
      <p:sp>
        <p:nvSpPr>
          <p:cNvPr id="8" name="Footer Placeholder 7">
            <a:extLst>
              <a:ext uri="{FF2B5EF4-FFF2-40B4-BE49-F238E27FC236}">
                <a16:creationId xmlns:a16="http://schemas.microsoft.com/office/drawing/2014/main" id="{615C4C2E-8AD0-42C8-852D-418767C50087}"/>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141F908E-7178-4AA5-B400-172A8E9573E0}"/>
              </a:ext>
            </a:extLst>
          </p:cNvPr>
          <p:cNvSpPr>
            <a:spLocks noGrp="1"/>
          </p:cNvSpPr>
          <p:nvPr>
            <p:ph type="sldNum" sz="quarter" idx="12"/>
          </p:nvPr>
        </p:nvSpPr>
        <p:spPr/>
        <p:txBody>
          <a:bodyPr/>
          <a:lstStyle/>
          <a:p>
            <a:fld id="{3E3FA7A3-68B2-49C6-9FBD-982886081F32}" type="slidenum">
              <a:rPr lang="en-GB" smtClean="0"/>
              <a:t>‹#›</a:t>
            </a:fld>
            <a:endParaRPr lang="en-GB" dirty="0"/>
          </a:p>
        </p:txBody>
      </p:sp>
      <p:pic>
        <p:nvPicPr>
          <p:cNvPr id="10" name="Picture 9">
            <a:extLst>
              <a:ext uri="{FF2B5EF4-FFF2-40B4-BE49-F238E27FC236}">
                <a16:creationId xmlns:a16="http://schemas.microsoft.com/office/drawing/2014/main" id="{E4F13B5B-A1B9-448D-829C-E93A82860A8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26613" y="6011394"/>
            <a:ext cx="1770403" cy="601011"/>
          </a:xfrm>
          <a:prstGeom prst="rect">
            <a:avLst/>
          </a:prstGeom>
        </p:spPr>
      </p:pic>
    </p:spTree>
    <p:extLst>
      <p:ext uri="{BB962C8B-B14F-4D97-AF65-F5344CB8AC3E}">
        <p14:creationId xmlns:p14="http://schemas.microsoft.com/office/powerpoint/2010/main" val="1479618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70D7B-9C56-4E3E-B184-471B149571D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5B5381E-B5F0-4BA4-997E-8C7C1ED0DB29}"/>
              </a:ext>
            </a:extLst>
          </p:cNvPr>
          <p:cNvSpPr>
            <a:spLocks noGrp="1"/>
          </p:cNvSpPr>
          <p:nvPr>
            <p:ph type="dt" sz="half" idx="10"/>
          </p:nvPr>
        </p:nvSpPr>
        <p:spPr/>
        <p:txBody>
          <a:bodyPr/>
          <a:lstStyle/>
          <a:p>
            <a:fld id="{BE7233AB-96C2-42D7-B09D-AF9476F64955}" type="datetimeFigureOut">
              <a:rPr lang="en-GB" smtClean="0"/>
              <a:t>01/02/2022</a:t>
            </a:fld>
            <a:endParaRPr lang="en-GB" dirty="0"/>
          </a:p>
        </p:txBody>
      </p:sp>
      <p:sp>
        <p:nvSpPr>
          <p:cNvPr id="4" name="Footer Placeholder 3">
            <a:extLst>
              <a:ext uri="{FF2B5EF4-FFF2-40B4-BE49-F238E27FC236}">
                <a16:creationId xmlns:a16="http://schemas.microsoft.com/office/drawing/2014/main" id="{E71C9818-14EB-4522-9F38-9C50D3FAFE07}"/>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D0FCC005-9F47-4318-9249-7CE0579C4283}"/>
              </a:ext>
            </a:extLst>
          </p:cNvPr>
          <p:cNvSpPr>
            <a:spLocks noGrp="1"/>
          </p:cNvSpPr>
          <p:nvPr>
            <p:ph type="sldNum" sz="quarter" idx="12"/>
          </p:nvPr>
        </p:nvSpPr>
        <p:spPr/>
        <p:txBody>
          <a:bodyPr/>
          <a:lstStyle/>
          <a:p>
            <a:fld id="{3E3FA7A3-68B2-49C6-9FBD-982886081F32}" type="slidenum">
              <a:rPr lang="en-GB" smtClean="0"/>
              <a:t>‹#›</a:t>
            </a:fld>
            <a:endParaRPr lang="en-GB" dirty="0"/>
          </a:p>
        </p:txBody>
      </p:sp>
      <p:pic>
        <p:nvPicPr>
          <p:cNvPr id="6" name="Picture 5">
            <a:extLst>
              <a:ext uri="{FF2B5EF4-FFF2-40B4-BE49-F238E27FC236}">
                <a16:creationId xmlns:a16="http://schemas.microsoft.com/office/drawing/2014/main" id="{5A507C81-CF81-4F16-8D4D-9D04A3DE65C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26613" y="6011394"/>
            <a:ext cx="1770403" cy="601011"/>
          </a:xfrm>
          <a:prstGeom prst="rect">
            <a:avLst/>
          </a:prstGeom>
        </p:spPr>
      </p:pic>
    </p:spTree>
    <p:extLst>
      <p:ext uri="{BB962C8B-B14F-4D97-AF65-F5344CB8AC3E}">
        <p14:creationId xmlns:p14="http://schemas.microsoft.com/office/powerpoint/2010/main" val="2354701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5321D5-1FC3-41A8-BAC8-DCF217EFD32D}"/>
              </a:ext>
            </a:extLst>
          </p:cNvPr>
          <p:cNvSpPr>
            <a:spLocks noGrp="1"/>
          </p:cNvSpPr>
          <p:nvPr>
            <p:ph type="dt" sz="half" idx="10"/>
          </p:nvPr>
        </p:nvSpPr>
        <p:spPr/>
        <p:txBody>
          <a:bodyPr/>
          <a:lstStyle/>
          <a:p>
            <a:fld id="{BE7233AB-96C2-42D7-B09D-AF9476F64955}" type="datetimeFigureOut">
              <a:rPr lang="en-GB" smtClean="0"/>
              <a:t>01/02/2022</a:t>
            </a:fld>
            <a:endParaRPr lang="en-GB" dirty="0"/>
          </a:p>
        </p:txBody>
      </p:sp>
      <p:sp>
        <p:nvSpPr>
          <p:cNvPr id="3" name="Footer Placeholder 2">
            <a:extLst>
              <a:ext uri="{FF2B5EF4-FFF2-40B4-BE49-F238E27FC236}">
                <a16:creationId xmlns:a16="http://schemas.microsoft.com/office/drawing/2014/main" id="{7C07C0D7-3CAA-4289-A0AC-49A0DC45D4F5}"/>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FE2D1284-BEF9-4AF6-9F60-704F19FABF61}"/>
              </a:ext>
            </a:extLst>
          </p:cNvPr>
          <p:cNvSpPr>
            <a:spLocks noGrp="1"/>
          </p:cNvSpPr>
          <p:nvPr>
            <p:ph type="sldNum" sz="quarter" idx="12"/>
          </p:nvPr>
        </p:nvSpPr>
        <p:spPr/>
        <p:txBody>
          <a:bodyPr/>
          <a:lstStyle/>
          <a:p>
            <a:fld id="{3E3FA7A3-68B2-49C6-9FBD-982886081F32}" type="slidenum">
              <a:rPr lang="en-GB" smtClean="0"/>
              <a:t>‹#›</a:t>
            </a:fld>
            <a:endParaRPr lang="en-GB" dirty="0"/>
          </a:p>
        </p:txBody>
      </p:sp>
      <p:pic>
        <p:nvPicPr>
          <p:cNvPr id="5" name="Picture 4">
            <a:extLst>
              <a:ext uri="{FF2B5EF4-FFF2-40B4-BE49-F238E27FC236}">
                <a16:creationId xmlns:a16="http://schemas.microsoft.com/office/drawing/2014/main" id="{CAC1ABB6-90AC-483A-BAA2-7285ABC76A5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26613" y="6011394"/>
            <a:ext cx="1770403" cy="601011"/>
          </a:xfrm>
          <a:prstGeom prst="rect">
            <a:avLst/>
          </a:prstGeom>
        </p:spPr>
      </p:pic>
    </p:spTree>
    <p:extLst>
      <p:ext uri="{BB962C8B-B14F-4D97-AF65-F5344CB8AC3E}">
        <p14:creationId xmlns:p14="http://schemas.microsoft.com/office/powerpoint/2010/main" val="3939737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BB9080-A8AD-4E9F-892F-F989DF815F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112B3843-E9F7-470D-AA8F-7649A37E533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054839D0-D3C6-49A5-9A85-546487F9D8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233AB-96C2-42D7-B09D-AF9476F64955}" type="datetimeFigureOut">
              <a:rPr lang="en-GB" smtClean="0"/>
              <a:t>01/02/2022</a:t>
            </a:fld>
            <a:endParaRPr lang="en-GB" dirty="0"/>
          </a:p>
        </p:txBody>
      </p:sp>
      <p:sp>
        <p:nvSpPr>
          <p:cNvPr id="5" name="Footer Placeholder 4">
            <a:extLst>
              <a:ext uri="{FF2B5EF4-FFF2-40B4-BE49-F238E27FC236}">
                <a16:creationId xmlns:a16="http://schemas.microsoft.com/office/drawing/2014/main" id="{BB650726-205B-460F-A00B-FBD73CE30E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ADCF479B-C6ED-4B91-AC99-E0CFADE100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3FA7A3-68B2-49C6-9FBD-982886081F32}" type="slidenum">
              <a:rPr lang="en-GB" smtClean="0"/>
              <a:t>‹#›</a:t>
            </a:fld>
            <a:endParaRPr lang="en-GB" dirty="0"/>
          </a:p>
        </p:txBody>
      </p:sp>
    </p:spTree>
    <p:extLst>
      <p:ext uri="{BB962C8B-B14F-4D97-AF65-F5344CB8AC3E}">
        <p14:creationId xmlns:p14="http://schemas.microsoft.com/office/powerpoint/2010/main" val="12484126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90000"/>
        </a:lnSpc>
        <a:spcBef>
          <a:spcPct val="0"/>
        </a:spcBef>
        <a:buNone/>
        <a:defRPr sz="4400" kern="1200">
          <a:solidFill>
            <a:srgbClr val="960053"/>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015885"/>
          </a:solidFill>
          <a:latin typeface="Helvetica Neue"/>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lumMod val="65000"/>
            </a:schemeClr>
          </a:solidFill>
          <a:latin typeface="Helvetica Neue"/>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lumMod val="65000"/>
            </a:schemeClr>
          </a:solidFill>
          <a:latin typeface="Helvetica Neue"/>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65000"/>
            </a:schemeClr>
          </a:solidFill>
          <a:latin typeface="Helvetica Neue"/>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65000"/>
            </a:schemeClr>
          </a:solidFill>
          <a:latin typeface="Helvetica Neue"/>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camerongalliers.co.uk/developments/saplings-lawnswood?gclid=EAIaIQobChMIhOjTroL88wIVju5RCh1bSQfeEAAYASAAEgJ4FvD_BwE" TargetMode="External"/><Relationship Id="rId2" Type="http://schemas.openxmlformats.org/officeDocument/2006/relationships/hyperlink" Target="https://www.newhomesforsale.co.uk/new-homes/staffordshire/tatenhill/lawnswood/?clientwidth=1920&amp;clientheight=937&amp;godesktop&amp;dmc=1" TargetMode="External"/><Relationship Id="rId1" Type="http://schemas.openxmlformats.org/officeDocument/2006/relationships/slideLayout" Target="../slideLayouts/slideLayout2.xml"/><Relationship Id="rId6" Type="http://schemas.openxmlformats.org/officeDocument/2006/relationships/hyperlink" Target="https://stmodwenhomes.co.uk/homes/victoria-park-stoke-on-trent/" TargetMode="External"/><Relationship Id="rId5" Type="http://schemas.openxmlformats.org/officeDocument/2006/relationships/hyperlink" Target="https://corporate.lovell.co.uk/newsroom/2021/lovell-partnerships-set-to-deliver-two-significant-east-midlands-schemes/" TargetMode="External"/><Relationship Id="rId4" Type="http://schemas.openxmlformats.org/officeDocument/2006/relationships/hyperlink" Target="https://www.taylorwimpey.co.uk/new-homes/branston/the-coopers?location=The%2bCoopers%252c%2bBurton%2bupon%2bTrent&amp;price=&amp;bedrooms=&amp;propertytype=All&amp;distance=20&amp;gclid=EAIaIQobChMIleLyzYL88wIVzBkGAB0sVQd0EAAYASABEgJC6vD_BwE"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sharon.palphreyman@staffordshire.gov.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 Id="rId5" Type="http://schemas.openxmlformats.org/officeDocument/2006/relationships/image" Target="../media/image12.svg"/><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4.svg"/><Relationship Id="rId7" Type="http://schemas.openxmlformats.org/officeDocument/2006/relationships/image" Target="../media/image18.svg"/><Relationship Id="rId2" Type="http://schemas.openxmlformats.org/officeDocument/2006/relationships/image" Target="../media/image13.png"/><Relationship Id="rId1" Type="http://schemas.openxmlformats.org/officeDocument/2006/relationships/slideLayout" Target="../slideLayouts/slideLayout2.xml"/><Relationship Id="rId6" Type="http://schemas.openxmlformats.org/officeDocument/2006/relationships/image" Target="../media/image17.png"/><Relationship Id="rId5" Type="http://schemas.openxmlformats.org/officeDocument/2006/relationships/image" Target="../media/image16.svg"/><Relationship Id="rId4" Type="http://schemas.openxmlformats.org/officeDocument/2006/relationships/image" Target="../media/image15.png"/><Relationship Id="rId9" Type="http://schemas.openxmlformats.org/officeDocument/2006/relationships/image" Target="../media/image20.svg"/></Relationships>
</file>

<file path=ppt/slides/_rels/slide9.xml.rels><?xml version="1.0" encoding="UTF-8" standalone="yes"?>
<Relationships xmlns="http://schemas.openxmlformats.org/package/2006/relationships"><Relationship Id="rId3" Type="http://schemas.openxmlformats.org/officeDocument/2006/relationships/hyperlink" Target="https://www.staffordshire.gov.uk/Highways/roadworks/stafford/westernaccess/proposedstaffordwesternbypass.aspx" TargetMode="External"/><Relationship Id="rId2" Type="http://schemas.openxmlformats.org/officeDocument/2006/relationships/hyperlink" Target="https://www.i54online.com/latest-news" TargetMode="External"/><Relationship Id="rId1" Type="http://schemas.openxmlformats.org/officeDocument/2006/relationships/slideLayout" Target="../slideLayouts/slideLayout2.xml"/><Relationship Id="rId5" Type="http://schemas.openxmlformats.org/officeDocument/2006/relationships/hyperlink" Target="https://www.logisticsmanager.com/fleet-management-firm-secures-midlands-warehouse/" TargetMode="External"/><Relationship Id="rId4" Type="http://schemas.openxmlformats.org/officeDocument/2006/relationships/hyperlink" Target="https://www.taylorwimpey.co.uk/new-homes/stafford/burleyfield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06490-CE6D-40D6-9423-D10A0B6EE7EE}"/>
              </a:ext>
            </a:extLst>
          </p:cNvPr>
          <p:cNvSpPr>
            <a:spLocks noGrp="1"/>
          </p:cNvSpPr>
          <p:nvPr>
            <p:ph type="ctrTitle"/>
          </p:nvPr>
        </p:nvSpPr>
        <p:spPr>
          <a:xfrm>
            <a:off x="1524000" y="1642091"/>
            <a:ext cx="9144000" cy="2387600"/>
          </a:xfrm>
        </p:spPr>
        <p:txBody>
          <a:bodyPr>
            <a:normAutofit/>
          </a:bodyPr>
          <a:lstStyle/>
          <a:p>
            <a:r>
              <a:rPr lang="en-GB" sz="3600" dirty="0">
                <a:latin typeface="Verdana" panose="020B0604030504040204" pitchFamily="34" charset="0"/>
                <a:ea typeface="Verdana" panose="020B0604030504040204" pitchFamily="34" charset="0"/>
              </a:rPr>
              <a:t>SSLEP Local Growth Deal (LGD) report</a:t>
            </a:r>
            <a:br>
              <a:rPr lang="en-GB" sz="3600" dirty="0">
                <a:latin typeface="Verdana" panose="020B0604030504040204" pitchFamily="34" charset="0"/>
                <a:ea typeface="Verdana" panose="020B0604030504040204" pitchFamily="34" charset="0"/>
              </a:rPr>
            </a:br>
            <a:r>
              <a:rPr lang="en-GB" sz="3600" dirty="0">
                <a:latin typeface="Verdana" panose="020B0604030504040204" pitchFamily="34" charset="0"/>
                <a:ea typeface="Verdana" panose="020B0604030504040204" pitchFamily="34" charset="0"/>
              </a:rPr>
              <a:t>Q3 - 2021-22</a:t>
            </a:r>
            <a:br>
              <a:rPr lang="en-GB" sz="3600" dirty="0">
                <a:latin typeface="Verdana" panose="020B0604030504040204" pitchFamily="34" charset="0"/>
                <a:ea typeface="Verdana" panose="020B0604030504040204" pitchFamily="34" charset="0"/>
              </a:rPr>
            </a:br>
            <a:endParaRPr lang="en-GB" sz="3600" dirty="0">
              <a:latin typeface="Verdana" panose="020B0604030504040204" pitchFamily="34" charset="0"/>
              <a:ea typeface="Verdana" panose="020B0604030504040204" pitchFamily="34" charset="0"/>
            </a:endParaRPr>
          </a:p>
        </p:txBody>
      </p:sp>
      <p:sp>
        <p:nvSpPr>
          <p:cNvPr id="3" name="Subtitle 2">
            <a:extLst>
              <a:ext uri="{FF2B5EF4-FFF2-40B4-BE49-F238E27FC236}">
                <a16:creationId xmlns:a16="http://schemas.microsoft.com/office/drawing/2014/main" id="{2C85A213-FF31-46C6-8DEE-490564BCD891}"/>
              </a:ext>
            </a:extLst>
          </p:cNvPr>
          <p:cNvSpPr>
            <a:spLocks noGrp="1"/>
          </p:cNvSpPr>
          <p:nvPr>
            <p:ph type="subTitle" idx="1"/>
          </p:nvPr>
        </p:nvSpPr>
        <p:spPr>
          <a:xfrm>
            <a:off x="1524000" y="4236557"/>
            <a:ext cx="9144000" cy="587113"/>
          </a:xfrm>
        </p:spPr>
        <p:txBody>
          <a:bodyPr/>
          <a:lstStyle/>
          <a:p>
            <a:r>
              <a:rPr lang="en-GB" dirty="0">
                <a:latin typeface="Verdana" panose="020B0604030504040204" pitchFamily="34" charset="0"/>
                <a:ea typeface="Verdana" panose="020B0604030504040204" pitchFamily="34" charset="0"/>
              </a:rPr>
              <a:t>Executive Board 17</a:t>
            </a:r>
            <a:r>
              <a:rPr lang="en-GB" baseline="30000" dirty="0">
                <a:latin typeface="Verdana" panose="020B0604030504040204" pitchFamily="34" charset="0"/>
                <a:ea typeface="Verdana" panose="020B0604030504040204" pitchFamily="34" charset="0"/>
              </a:rPr>
              <a:t>th</a:t>
            </a:r>
            <a:r>
              <a:rPr lang="en-GB" dirty="0">
                <a:latin typeface="Verdana" panose="020B0604030504040204" pitchFamily="34" charset="0"/>
                <a:ea typeface="Verdana" panose="020B0604030504040204" pitchFamily="34" charset="0"/>
              </a:rPr>
              <a:t> February 2022</a:t>
            </a:r>
          </a:p>
        </p:txBody>
      </p:sp>
      <p:sp>
        <p:nvSpPr>
          <p:cNvPr id="4" name="Rectangle 3">
            <a:extLst>
              <a:ext uri="{FF2B5EF4-FFF2-40B4-BE49-F238E27FC236}">
                <a16:creationId xmlns:a16="http://schemas.microsoft.com/office/drawing/2014/main" id="{3AA59D0A-D11F-4301-8D06-9125598DB9FC}"/>
              </a:ext>
            </a:extLst>
          </p:cNvPr>
          <p:cNvSpPr>
            <a:spLocks noChangeArrowheads="1"/>
          </p:cNvSpPr>
          <p:nvPr/>
        </p:nvSpPr>
        <p:spPr bwMode="auto">
          <a:xfrm>
            <a:off x="0" y="5832261"/>
            <a:ext cx="12192000" cy="1030993"/>
          </a:xfrm>
          <a:prstGeom prst="rect">
            <a:avLst/>
          </a:prstGeom>
          <a:solidFill>
            <a:srgbClr val="005984"/>
          </a:solid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5" name="Picture 2" descr="H:\HoPD\General\Stoke on Trent and Staffordshire Local Enterprise Partnership\Branding\131231 new LEP logo high res white on transp.png">
            <a:extLst>
              <a:ext uri="{FF2B5EF4-FFF2-40B4-BE49-F238E27FC236}">
                <a16:creationId xmlns:a16="http://schemas.microsoft.com/office/drawing/2014/main" id="{62BEA4FA-7DDD-46A0-B048-8A1000DB360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727840" y="6007596"/>
            <a:ext cx="1911150" cy="648792"/>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740CE846-9AE0-49DA-BD6E-EE11C1E41465}"/>
              </a:ext>
            </a:extLst>
          </p:cNvPr>
          <p:cNvSpPr txBox="1"/>
          <p:nvPr/>
        </p:nvSpPr>
        <p:spPr>
          <a:xfrm>
            <a:off x="2700441" y="5215909"/>
            <a:ext cx="6791117" cy="462596"/>
          </a:xfrm>
          <a:prstGeom prst="rect">
            <a:avLst/>
          </a:prstGeom>
        </p:spPr>
        <p:txBody>
          <a:bodyPr vert="horz" lIns="91440" tIns="45720" rIns="91440" bIns="45720" rtlCol="0">
            <a:normAutofit/>
          </a:bodyPr>
          <a:lstStyle>
            <a:lvl1pPr indent="0" algn="ctr">
              <a:lnSpc>
                <a:spcPct val="90000"/>
              </a:lnSpc>
              <a:spcBef>
                <a:spcPts val="1000"/>
              </a:spcBef>
              <a:buFont typeface="Arial" panose="020B0604020202020204" pitchFamily="34" charset="0"/>
              <a:buNone/>
              <a:defRPr sz="2400">
                <a:solidFill>
                  <a:srgbClr val="015885"/>
                </a:solidFill>
                <a:latin typeface="Helvetica Neue"/>
              </a:defRPr>
            </a:lvl1pPr>
            <a:lvl2pPr indent="0" algn="ctr">
              <a:lnSpc>
                <a:spcPct val="90000"/>
              </a:lnSpc>
              <a:spcBef>
                <a:spcPts val="500"/>
              </a:spcBef>
              <a:buFont typeface="Arial" panose="020B0604020202020204" pitchFamily="34" charset="0"/>
              <a:buNone/>
              <a:defRPr sz="2000">
                <a:solidFill>
                  <a:schemeClr val="bg1">
                    <a:lumMod val="65000"/>
                  </a:schemeClr>
                </a:solidFill>
                <a:latin typeface="Helvetica Neue"/>
              </a:defRPr>
            </a:lvl2pPr>
            <a:lvl3pPr indent="0" algn="ctr">
              <a:lnSpc>
                <a:spcPct val="90000"/>
              </a:lnSpc>
              <a:spcBef>
                <a:spcPts val="500"/>
              </a:spcBef>
              <a:buFont typeface="Arial" panose="020B0604020202020204" pitchFamily="34" charset="0"/>
              <a:buNone/>
              <a:defRPr>
                <a:solidFill>
                  <a:schemeClr val="bg1">
                    <a:lumMod val="65000"/>
                  </a:schemeClr>
                </a:solidFill>
                <a:latin typeface="Helvetica Neue"/>
              </a:defRPr>
            </a:lvl3pPr>
            <a:lvl4pPr indent="0" algn="ctr">
              <a:lnSpc>
                <a:spcPct val="90000"/>
              </a:lnSpc>
              <a:spcBef>
                <a:spcPts val="500"/>
              </a:spcBef>
              <a:buFont typeface="Arial" panose="020B0604020202020204" pitchFamily="34" charset="0"/>
              <a:buNone/>
              <a:defRPr sz="1600">
                <a:solidFill>
                  <a:schemeClr val="bg1">
                    <a:lumMod val="65000"/>
                  </a:schemeClr>
                </a:solidFill>
                <a:latin typeface="Helvetica Neue"/>
              </a:defRPr>
            </a:lvl4pPr>
            <a:lvl5pPr indent="0" algn="ctr">
              <a:lnSpc>
                <a:spcPct val="90000"/>
              </a:lnSpc>
              <a:spcBef>
                <a:spcPts val="500"/>
              </a:spcBef>
              <a:buFont typeface="Arial" panose="020B0604020202020204" pitchFamily="34" charset="0"/>
              <a:buNone/>
              <a:defRPr sz="1600">
                <a:solidFill>
                  <a:schemeClr val="bg1">
                    <a:lumMod val="65000"/>
                  </a:schemeClr>
                </a:solidFill>
                <a:latin typeface="Helvetica Neue"/>
              </a:defRPr>
            </a:lvl5pPr>
            <a:lvl6pPr indent="0" algn="ctr">
              <a:lnSpc>
                <a:spcPct val="90000"/>
              </a:lnSpc>
              <a:spcBef>
                <a:spcPts val="500"/>
              </a:spcBef>
              <a:buFont typeface="Arial" panose="020B0604020202020204" pitchFamily="34" charset="0"/>
              <a:buNone/>
              <a:defRPr sz="1600"/>
            </a:lvl6pPr>
            <a:lvl7pPr indent="0" algn="ctr">
              <a:lnSpc>
                <a:spcPct val="90000"/>
              </a:lnSpc>
              <a:spcBef>
                <a:spcPts val="500"/>
              </a:spcBef>
              <a:buFont typeface="Arial" panose="020B0604020202020204" pitchFamily="34" charset="0"/>
              <a:buNone/>
              <a:defRPr sz="1600"/>
            </a:lvl7pPr>
            <a:lvl8pPr indent="0" algn="ctr">
              <a:lnSpc>
                <a:spcPct val="90000"/>
              </a:lnSpc>
              <a:spcBef>
                <a:spcPts val="500"/>
              </a:spcBef>
              <a:buFont typeface="Arial" panose="020B0604020202020204" pitchFamily="34" charset="0"/>
              <a:buNone/>
              <a:defRPr sz="1600"/>
            </a:lvl8pPr>
            <a:lvl9pPr indent="0" algn="ctr">
              <a:lnSpc>
                <a:spcPct val="90000"/>
              </a:lnSpc>
              <a:spcBef>
                <a:spcPts val="500"/>
              </a:spcBef>
              <a:buFont typeface="Arial" panose="020B0604020202020204" pitchFamily="34" charset="0"/>
              <a:buNone/>
              <a:defRPr sz="1600"/>
            </a:lvl9pPr>
          </a:lstStyle>
          <a:p>
            <a:r>
              <a:rPr lang="en-GB" sz="1400" dirty="0">
                <a:latin typeface="Verdana" panose="020B0604030504040204" pitchFamily="34" charset="0"/>
                <a:ea typeface="Verdana" panose="020B0604030504040204" pitchFamily="34" charset="0"/>
              </a:rPr>
              <a:t>Report author: Sharon Palphreyman, SSLEP Programme Manager</a:t>
            </a:r>
          </a:p>
        </p:txBody>
      </p:sp>
    </p:spTree>
    <p:extLst>
      <p:ext uri="{BB962C8B-B14F-4D97-AF65-F5344CB8AC3E}">
        <p14:creationId xmlns:p14="http://schemas.microsoft.com/office/powerpoint/2010/main" val="3616126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2DF43-7209-4053-9BAD-4EEAEE9A8A9E}"/>
              </a:ext>
            </a:extLst>
          </p:cNvPr>
          <p:cNvSpPr>
            <a:spLocks noGrp="1"/>
          </p:cNvSpPr>
          <p:nvPr>
            <p:ph type="title"/>
          </p:nvPr>
        </p:nvSpPr>
        <p:spPr>
          <a:xfrm>
            <a:off x="838200" y="365126"/>
            <a:ext cx="10515600" cy="315912"/>
          </a:xfrm>
        </p:spPr>
        <p:txBody>
          <a:bodyPr>
            <a:normAutofit fontScale="90000"/>
          </a:bodyPr>
          <a:lstStyle/>
          <a:p>
            <a:pPr algn="ctr"/>
            <a:r>
              <a:rPr lang="en-GB" sz="2400" dirty="0">
                <a:latin typeface="Verdana" panose="020B0604030504040204" pitchFamily="34" charset="0"/>
                <a:ea typeface="Verdana" panose="020B0604030504040204" pitchFamily="34" charset="0"/>
              </a:rPr>
              <a:t>SSLEP Local Growth Deal (LGD) report Q3 - 2021-22</a:t>
            </a:r>
          </a:p>
        </p:txBody>
      </p:sp>
      <p:sp>
        <p:nvSpPr>
          <p:cNvPr id="7" name="TextBox 6">
            <a:extLst>
              <a:ext uri="{FF2B5EF4-FFF2-40B4-BE49-F238E27FC236}">
                <a16:creationId xmlns:a16="http://schemas.microsoft.com/office/drawing/2014/main" id="{B9C158E3-5CBC-4CE3-8137-E440D3C2DB87}"/>
              </a:ext>
            </a:extLst>
          </p:cNvPr>
          <p:cNvSpPr txBox="1"/>
          <p:nvPr/>
        </p:nvSpPr>
        <p:spPr>
          <a:xfrm>
            <a:off x="703976" y="899152"/>
            <a:ext cx="10395856" cy="5286384"/>
          </a:xfrm>
          <a:prstGeom prst="rect">
            <a:avLst/>
          </a:prstGeom>
          <a:noFill/>
        </p:spPr>
        <p:txBody>
          <a:bodyPr wrap="square">
            <a:spAutoFit/>
          </a:bodyPr>
          <a:lstStyle/>
          <a:p>
            <a:pPr>
              <a:lnSpc>
                <a:spcPct val="107000"/>
              </a:lnSpc>
              <a:spcAft>
                <a:spcPts val="800"/>
              </a:spcAft>
            </a:pPr>
            <a:r>
              <a:rPr lang="en-GB" sz="1600" b="1" dirty="0">
                <a:solidFill>
                  <a:srgbClr val="960053"/>
                </a:solidFill>
                <a:latin typeface="Verdana" panose="020B0604030504040204" pitchFamily="34" charset="0"/>
                <a:ea typeface="Verdana" panose="020B0604030504040204" pitchFamily="34" charset="0"/>
                <a:cs typeface="+mj-cs"/>
              </a:rPr>
              <a:t>Highlights reported in Q3 – (page 2)</a:t>
            </a:r>
          </a:p>
          <a:p>
            <a:pPr marL="457200">
              <a:lnSpc>
                <a:spcPct val="107000"/>
              </a:lnSpc>
            </a:pPr>
            <a:r>
              <a:rPr lang="en-GB" sz="1200" dirty="0">
                <a:effectLst/>
                <a:latin typeface="Verdana" panose="020B0604030504040204" pitchFamily="34" charset="0"/>
                <a:ea typeface="Verdana" panose="020B0604030504040204" pitchFamily="34" charset="0"/>
                <a:cs typeface="Arial" panose="020B0604020202020204" pitchFamily="34" charset="0"/>
              </a:rPr>
              <a:t> </a:t>
            </a:r>
            <a:endParaRPr lang="en-GB" sz="12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200" u="sng" dirty="0">
                <a:effectLst/>
                <a:latin typeface="Verdana" panose="020B0604030504040204" pitchFamily="34" charset="0"/>
                <a:ea typeface="Verdana" panose="020B0604030504040204" pitchFamily="34" charset="0"/>
                <a:cs typeface="Arial" panose="020B0604020202020204" pitchFamily="34" charset="0"/>
              </a:rPr>
              <a:t>Branston Locks:</a:t>
            </a:r>
            <a:r>
              <a:rPr lang="en-GB" sz="1200" dirty="0">
                <a:effectLst/>
                <a:latin typeface="Verdana" panose="020B0604030504040204" pitchFamily="34" charset="0"/>
                <a:ea typeface="Verdana" panose="020B0604030504040204" pitchFamily="34" charset="0"/>
                <a:cs typeface="Arial" panose="020B0604020202020204" pitchFamily="34" charset="0"/>
              </a:rPr>
              <a:t> </a:t>
            </a:r>
            <a:endParaRPr lang="en-GB" sz="1200" dirty="0">
              <a:effectLst/>
              <a:latin typeface="Verdana" panose="020B0604030504040204" pitchFamily="34" charset="0"/>
              <a:ea typeface="Verdana" panose="020B0604030504040204" pitchFamily="34" charset="0"/>
              <a:cs typeface="Times New Roman" panose="02020603050405020304" pitchFamily="18" charset="0"/>
            </a:endParaRPr>
          </a:p>
          <a:p>
            <a:pPr marL="685800">
              <a:lnSpc>
                <a:spcPct val="107000"/>
              </a:lnSpc>
            </a:pPr>
            <a:r>
              <a:rPr lang="en-GB" sz="1200" u="sng" dirty="0">
                <a:effectLst/>
                <a:latin typeface="Verdana" panose="020B0604030504040204" pitchFamily="34" charset="0"/>
                <a:ea typeface="Verdana" panose="020B0604030504040204" pitchFamily="34" charset="0"/>
                <a:cs typeface="Arial" panose="020B0604020202020204" pitchFamily="34" charset="0"/>
              </a:rPr>
              <a:t>Commercial site</a:t>
            </a:r>
            <a:r>
              <a:rPr lang="en-GB" sz="1200" dirty="0">
                <a:effectLst/>
                <a:latin typeface="Verdana" panose="020B0604030504040204" pitchFamily="34" charset="0"/>
                <a:ea typeface="Verdana" panose="020B0604030504040204" pitchFamily="34" charset="0"/>
                <a:cs typeface="Arial" panose="020B0604020202020204" pitchFamily="34" charset="0"/>
              </a:rPr>
              <a:t>: employment development.  A start on site has now been made. The first phase of speculative units total 235,000 </a:t>
            </a:r>
            <a:r>
              <a:rPr lang="en-GB" sz="1200" dirty="0" err="1">
                <a:effectLst/>
                <a:latin typeface="Verdana" panose="020B0604030504040204" pitchFamily="34" charset="0"/>
                <a:ea typeface="Verdana" panose="020B0604030504040204" pitchFamily="34" charset="0"/>
                <a:cs typeface="Arial" panose="020B0604020202020204" pitchFamily="34" charset="0"/>
              </a:rPr>
              <a:t>sq</a:t>
            </a:r>
            <a:r>
              <a:rPr lang="en-GB" sz="1200" dirty="0">
                <a:effectLst/>
                <a:latin typeface="Verdana" panose="020B0604030504040204" pitchFamily="34" charset="0"/>
                <a:ea typeface="Verdana" panose="020B0604030504040204" pitchFamily="34" charset="0"/>
                <a:cs typeface="Arial" panose="020B0604020202020204" pitchFamily="34" charset="0"/>
              </a:rPr>
              <a:t> feet and are due to complete in Feb/March 2022.  A further planning application has been approved for a 172,000 </a:t>
            </a:r>
            <a:r>
              <a:rPr lang="en-GB" sz="1200" dirty="0" err="1">
                <a:effectLst/>
                <a:latin typeface="Verdana" panose="020B0604030504040204" pitchFamily="34" charset="0"/>
                <a:ea typeface="Verdana" panose="020B0604030504040204" pitchFamily="34" charset="0"/>
                <a:cs typeface="Arial" panose="020B0604020202020204" pitchFamily="34" charset="0"/>
              </a:rPr>
              <a:t>sq</a:t>
            </a:r>
            <a:r>
              <a:rPr lang="en-GB" sz="1200" dirty="0">
                <a:effectLst/>
                <a:latin typeface="Verdana" panose="020B0604030504040204" pitchFamily="34" charset="0"/>
                <a:ea typeface="Verdana" panose="020B0604030504040204" pitchFamily="34" charset="0"/>
                <a:cs typeface="Arial" panose="020B0604020202020204" pitchFamily="34" charset="0"/>
              </a:rPr>
              <a:t> feet facility. </a:t>
            </a:r>
            <a:endParaRPr lang="en-GB" sz="1200" dirty="0">
              <a:effectLst/>
              <a:latin typeface="Verdana" panose="020B0604030504040204" pitchFamily="34" charset="0"/>
              <a:ea typeface="Verdana" panose="020B0604030504040204" pitchFamily="34" charset="0"/>
              <a:cs typeface="Times New Roman" panose="02020603050405020304" pitchFamily="18" charset="0"/>
            </a:endParaRPr>
          </a:p>
          <a:p>
            <a:pPr marL="685800">
              <a:lnSpc>
                <a:spcPct val="107000"/>
              </a:lnSpc>
            </a:pPr>
            <a:r>
              <a:rPr lang="en-GB" sz="1200" u="sng" dirty="0">
                <a:effectLst/>
                <a:latin typeface="Verdana" panose="020B0604030504040204" pitchFamily="34" charset="0"/>
                <a:ea typeface="Verdana" panose="020B0604030504040204" pitchFamily="34" charset="0"/>
                <a:cs typeface="Arial" panose="020B0604020202020204" pitchFamily="34" charset="0"/>
              </a:rPr>
              <a:t>Residential site</a:t>
            </a:r>
            <a:r>
              <a:rPr lang="en-GB" sz="1200" dirty="0">
                <a:effectLst/>
                <a:latin typeface="Verdana" panose="020B0604030504040204" pitchFamily="34" charset="0"/>
                <a:ea typeface="Verdana" panose="020B0604030504040204" pitchFamily="34" charset="0"/>
                <a:cs typeface="Arial" panose="020B0604020202020204" pitchFamily="34" charset="0"/>
              </a:rPr>
              <a:t>:  progressing well (96 homes in total delivered in Q3), several developers on, or soon to be on, site: </a:t>
            </a:r>
            <a:endParaRPr lang="en-GB" sz="1200" dirty="0">
              <a:effectLst/>
              <a:latin typeface="Verdana" panose="020B0604030504040204" pitchFamily="34" charset="0"/>
              <a:ea typeface="Verdana" panose="020B0604030504040204" pitchFamily="34" charset="0"/>
              <a:cs typeface="Times New Roman" panose="02020603050405020304" pitchFamily="18" charset="0"/>
            </a:endParaRPr>
          </a:p>
          <a:p>
            <a:pPr marL="1143000" lvl="2" indent="-228600">
              <a:lnSpc>
                <a:spcPct val="107000"/>
              </a:lnSpc>
              <a:buFont typeface="Wingdings" panose="05000000000000000000" pitchFamily="2" charset="2"/>
              <a:buChar char=""/>
            </a:pPr>
            <a:r>
              <a:rPr lang="en-GB" sz="1200" dirty="0">
                <a:effectLst/>
                <a:latin typeface="Verdana" panose="020B0604030504040204" pitchFamily="34" charset="0"/>
                <a:ea typeface="Verdana" panose="020B0604030504040204" pitchFamily="34" charset="0"/>
                <a:cs typeface="Arial" panose="020B0604020202020204" pitchFamily="34" charset="0"/>
              </a:rPr>
              <a:t>Cameron Homes Lawnswood phase 1 - all 70 units are completed and occupied</a:t>
            </a:r>
            <a:endParaRPr lang="en-GB" sz="1200" dirty="0">
              <a:effectLst/>
              <a:latin typeface="Verdana" panose="020B0604030504040204" pitchFamily="34" charset="0"/>
              <a:ea typeface="Verdana" panose="020B0604030504040204" pitchFamily="34" charset="0"/>
              <a:cs typeface="Times New Roman" panose="02020603050405020304" pitchFamily="18" charset="0"/>
            </a:endParaRPr>
          </a:p>
          <a:p>
            <a:pPr marL="1371600" lvl="1">
              <a:lnSpc>
                <a:spcPct val="107000"/>
              </a:lnSpc>
            </a:pPr>
            <a:r>
              <a:rPr lang="en-GB" sz="1200" u="sng" dirty="0">
                <a:solidFill>
                  <a:srgbClr val="0563C1"/>
                </a:solidFill>
                <a:effectLst/>
                <a:latin typeface="Verdana" panose="020B0604030504040204" pitchFamily="34" charset="0"/>
                <a:ea typeface="Verdana" panose="020B0604030504040204" pitchFamily="34" charset="0"/>
                <a:cs typeface="Times New Roman" panose="02020603050405020304" pitchFamily="18" charset="0"/>
                <a:hlinkClick r:id="rId2"/>
              </a:rPr>
              <a:t>New homes for sale at Lawnswood, Tatenhill by Cameron Homes</a:t>
            </a:r>
            <a:endParaRPr lang="en-GB" sz="1200" dirty="0">
              <a:effectLst/>
              <a:latin typeface="Verdana" panose="020B0604030504040204" pitchFamily="34" charset="0"/>
              <a:ea typeface="Verdana" panose="020B0604030504040204" pitchFamily="34" charset="0"/>
              <a:cs typeface="Times New Roman" panose="02020603050405020304" pitchFamily="18" charset="0"/>
            </a:endParaRPr>
          </a:p>
          <a:p>
            <a:pPr marL="1143000" lvl="2" indent="-228600">
              <a:lnSpc>
                <a:spcPct val="107000"/>
              </a:lnSpc>
              <a:buFont typeface="Wingdings" panose="05000000000000000000" pitchFamily="2" charset="2"/>
              <a:buChar char=""/>
            </a:pPr>
            <a:r>
              <a:rPr lang="en-GB" sz="1200" dirty="0">
                <a:effectLst/>
                <a:latin typeface="Verdana" panose="020B0604030504040204" pitchFamily="34" charset="0"/>
                <a:ea typeface="Verdana" panose="020B0604030504040204" pitchFamily="34" charset="0"/>
                <a:cs typeface="Arial" panose="020B0604020202020204" pitchFamily="34" charset="0"/>
              </a:rPr>
              <a:t>Cameron Homes The Saplings phase 1:  58 units under construction (</a:t>
            </a:r>
            <a:r>
              <a:rPr lang="en-GB" sz="1200" dirty="0">
                <a:latin typeface="Verdana" panose="020B0604030504040204" pitchFamily="34" charset="0"/>
                <a:ea typeface="Verdana" panose="020B0604030504040204" pitchFamily="34" charset="0"/>
                <a:cs typeface="Arial" panose="020B0604020202020204" pitchFamily="34" charset="0"/>
              </a:rPr>
              <a:t>32</a:t>
            </a:r>
            <a:r>
              <a:rPr lang="en-GB" sz="1200" dirty="0">
                <a:effectLst/>
                <a:latin typeface="Verdana" panose="020B0604030504040204" pitchFamily="34" charset="0"/>
                <a:ea typeface="Verdana" panose="020B0604030504040204" pitchFamily="34" charset="0"/>
                <a:cs typeface="Arial" panose="020B0604020202020204" pitchFamily="34" charset="0"/>
              </a:rPr>
              <a:t> completed/occupied)</a:t>
            </a:r>
            <a:endParaRPr lang="en-GB" sz="1200" dirty="0">
              <a:effectLst/>
              <a:latin typeface="Verdana" panose="020B0604030504040204" pitchFamily="34" charset="0"/>
              <a:ea typeface="Verdana" panose="020B0604030504040204" pitchFamily="34" charset="0"/>
              <a:cs typeface="Times New Roman" panose="02020603050405020304" pitchFamily="18" charset="0"/>
            </a:endParaRPr>
          </a:p>
          <a:p>
            <a:pPr marL="1371600" lvl="1">
              <a:lnSpc>
                <a:spcPct val="107000"/>
              </a:lnSpc>
            </a:pPr>
            <a:r>
              <a:rPr lang="en-GB" sz="1200" u="sng" dirty="0">
                <a:solidFill>
                  <a:srgbClr val="0563C1"/>
                </a:solidFill>
                <a:effectLst/>
                <a:latin typeface="Verdana" panose="020B0604030504040204" pitchFamily="34" charset="0"/>
                <a:ea typeface="Verdana" panose="020B0604030504040204" pitchFamily="34" charset="0"/>
                <a:cs typeface="Times New Roman" panose="02020603050405020304" pitchFamily="18" charset="0"/>
                <a:hlinkClick r:id="rId3"/>
              </a:rPr>
              <a:t>The Saplings at Lawnswood | Cameron Homes (camerongalliers.co.uk)</a:t>
            </a:r>
            <a:endParaRPr lang="en-GB" sz="1200" dirty="0">
              <a:effectLst/>
              <a:latin typeface="Verdana" panose="020B0604030504040204" pitchFamily="34" charset="0"/>
              <a:ea typeface="Verdana" panose="020B0604030504040204" pitchFamily="34" charset="0"/>
              <a:cs typeface="Times New Roman" panose="02020603050405020304" pitchFamily="18" charset="0"/>
            </a:endParaRPr>
          </a:p>
          <a:p>
            <a:pPr lvl="2">
              <a:lnSpc>
                <a:spcPct val="107000"/>
              </a:lnSpc>
            </a:pPr>
            <a:r>
              <a:rPr lang="en-GB" sz="1200" dirty="0">
                <a:effectLst/>
                <a:latin typeface="Verdana" panose="020B0604030504040204" pitchFamily="34" charset="0"/>
                <a:ea typeface="Verdana" panose="020B0604030504040204" pitchFamily="34" charset="0"/>
                <a:cs typeface="Arial" panose="020B0604020202020204" pitchFamily="34" charset="0"/>
              </a:rPr>
              <a:t>    (Cameron Homes The Saplings phase 2 - circa 200 homes expected in total)</a:t>
            </a:r>
            <a:endParaRPr lang="en-GB" sz="1200" dirty="0">
              <a:effectLst/>
              <a:latin typeface="Verdana" panose="020B0604030504040204" pitchFamily="34" charset="0"/>
              <a:ea typeface="Verdana" panose="020B0604030504040204" pitchFamily="34" charset="0"/>
              <a:cs typeface="Times New Roman" panose="02020603050405020304" pitchFamily="18" charset="0"/>
            </a:endParaRPr>
          </a:p>
          <a:p>
            <a:pPr marL="1143000" lvl="2" indent="-228600">
              <a:lnSpc>
                <a:spcPct val="107000"/>
              </a:lnSpc>
              <a:buFont typeface="Wingdings" panose="05000000000000000000" pitchFamily="2" charset="2"/>
              <a:buChar char=""/>
            </a:pPr>
            <a:r>
              <a:rPr lang="en-GB" sz="1200" dirty="0">
                <a:effectLst/>
                <a:latin typeface="Verdana" panose="020B0604030504040204" pitchFamily="34" charset="0"/>
                <a:ea typeface="Verdana" panose="020B0604030504040204" pitchFamily="34" charset="0"/>
                <a:cs typeface="Arial" panose="020B0604020202020204" pitchFamily="34" charset="0"/>
              </a:rPr>
              <a:t>Taylor Wimpey – 201 units in progress  (165 completed/occupied) </a:t>
            </a:r>
            <a:endParaRPr lang="en-GB" sz="1200" dirty="0">
              <a:effectLst/>
              <a:latin typeface="Verdana" panose="020B0604030504040204" pitchFamily="34" charset="0"/>
              <a:ea typeface="Verdana" panose="020B0604030504040204" pitchFamily="34" charset="0"/>
              <a:cs typeface="Times New Roman" panose="02020603050405020304" pitchFamily="18" charset="0"/>
            </a:endParaRPr>
          </a:p>
          <a:p>
            <a:pPr marL="1371600" lvl="1">
              <a:lnSpc>
                <a:spcPct val="107000"/>
              </a:lnSpc>
            </a:pPr>
            <a:r>
              <a:rPr lang="en-GB" sz="1200" u="sng" dirty="0">
                <a:solidFill>
                  <a:srgbClr val="0563C1"/>
                </a:solidFill>
                <a:effectLst/>
                <a:latin typeface="Verdana" panose="020B0604030504040204" pitchFamily="34" charset="0"/>
                <a:ea typeface="Verdana" panose="020B0604030504040204" pitchFamily="34" charset="0"/>
                <a:cs typeface="Times New Roman" panose="02020603050405020304" pitchFamily="18" charset="0"/>
                <a:hlinkClick r:id="rId4"/>
              </a:rPr>
              <a:t>The Coopers </a:t>
            </a:r>
            <a:r>
              <a:rPr lang="en-US" sz="1200" u="sng" dirty="0">
                <a:solidFill>
                  <a:srgbClr val="0563C1"/>
                </a:solidFill>
                <a:effectLst/>
                <a:latin typeface="Verdana" panose="020B0604030504040204" pitchFamily="34" charset="0"/>
                <a:ea typeface="Verdana" panose="020B0604030504040204" pitchFamily="34" charset="0"/>
                <a:cs typeface="MS Gothic" panose="020B0609070205080204" pitchFamily="49" charset="-128"/>
                <a:hlinkClick r:id="rId4"/>
              </a:rPr>
              <a:t>‧</a:t>
            </a:r>
            <a:r>
              <a:rPr lang="en-GB" sz="1200" u="sng" dirty="0">
                <a:solidFill>
                  <a:srgbClr val="0563C1"/>
                </a:solidFill>
                <a:effectLst/>
                <a:latin typeface="Verdana" panose="020B0604030504040204" pitchFamily="34" charset="0"/>
                <a:ea typeface="Verdana" panose="020B0604030504040204" pitchFamily="34" charset="0"/>
                <a:cs typeface="Times New Roman" panose="02020603050405020304" pitchFamily="18" charset="0"/>
                <a:hlinkClick r:id="rId4"/>
              </a:rPr>
              <a:t> New homes in Branston </a:t>
            </a:r>
            <a:r>
              <a:rPr lang="en-US" sz="1200" u="sng" dirty="0">
                <a:solidFill>
                  <a:srgbClr val="0563C1"/>
                </a:solidFill>
                <a:effectLst/>
                <a:latin typeface="Verdana" panose="020B0604030504040204" pitchFamily="34" charset="0"/>
                <a:ea typeface="Verdana" panose="020B0604030504040204" pitchFamily="34" charset="0"/>
                <a:cs typeface="MS Gothic" panose="020B0609070205080204" pitchFamily="49" charset="-128"/>
                <a:hlinkClick r:id="rId4"/>
              </a:rPr>
              <a:t>‧</a:t>
            </a:r>
            <a:r>
              <a:rPr lang="en-GB" sz="1200" u="sng" dirty="0">
                <a:solidFill>
                  <a:srgbClr val="0563C1"/>
                </a:solidFill>
                <a:effectLst/>
                <a:latin typeface="Verdana" panose="020B0604030504040204" pitchFamily="34" charset="0"/>
                <a:ea typeface="Verdana" panose="020B0604030504040204" pitchFamily="34" charset="0"/>
                <a:cs typeface="Times New Roman" panose="02020603050405020304" pitchFamily="18" charset="0"/>
                <a:hlinkClick r:id="rId4"/>
              </a:rPr>
              <a:t> Taylor Wimpey</a:t>
            </a:r>
            <a:endParaRPr lang="en-GB" sz="1200" dirty="0">
              <a:effectLst/>
              <a:latin typeface="Verdana" panose="020B0604030504040204" pitchFamily="34" charset="0"/>
              <a:ea typeface="Verdana" panose="020B0604030504040204" pitchFamily="34" charset="0"/>
              <a:cs typeface="Times New Roman" panose="02020603050405020304" pitchFamily="18" charset="0"/>
            </a:endParaRPr>
          </a:p>
          <a:p>
            <a:pPr marL="1143000" lvl="2" indent="-228600">
              <a:lnSpc>
                <a:spcPct val="107000"/>
              </a:lnSpc>
              <a:buFont typeface="Wingdings" panose="05000000000000000000" pitchFamily="2" charset="2"/>
              <a:buChar char=""/>
            </a:pPr>
            <a:r>
              <a:rPr lang="en-GB" sz="1200" dirty="0">
                <a:effectLst/>
                <a:latin typeface="Verdana" panose="020B0604030504040204" pitchFamily="34" charset="0"/>
                <a:ea typeface="Verdana" panose="020B0604030504040204" pitchFamily="34" charset="0"/>
                <a:cs typeface="Arial" panose="020B0604020202020204" pitchFamily="34" charset="0"/>
              </a:rPr>
              <a:t>Lovell (Shobnall Rd end) – 190 homes planned – Reserved Matters approved and awaiting s106 / s278 approval </a:t>
            </a:r>
          </a:p>
          <a:p>
            <a:pPr lvl="3">
              <a:lnSpc>
                <a:spcPct val="107000"/>
              </a:lnSpc>
            </a:pPr>
            <a:r>
              <a:rPr lang="en-GB" sz="1200" u="sng" dirty="0">
                <a:solidFill>
                  <a:srgbClr val="0563C1"/>
                </a:solidFill>
                <a:effectLst/>
                <a:latin typeface="Verdana" panose="020B0604030504040204" pitchFamily="34" charset="0"/>
                <a:ea typeface="Verdana" panose="020B0604030504040204" pitchFamily="34" charset="0"/>
                <a:cs typeface="Times New Roman" panose="02020603050405020304" pitchFamily="18" charset="0"/>
                <a:hlinkClick r:id="rId5"/>
              </a:rPr>
              <a:t>East Midlands     Projects Announced | Lovell Partnerships</a:t>
            </a:r>
            <a:endParaRPr lang="en-GB" sz="1200" dirty="0">
              <a:effectLst/>
              <a:latin typeface="Verdana" panose="020B0604030504040204" pitchFamily="34" charset="0"/>
              <a:ea typeface="Verdana" panose="020B0604030504040204" pitchFamily="34" charset="0"/>
              <a:cs typeface="Times New Roman" panose="02020603050405020304" pitchFamily="18" charset="0"/>
            </a:endParaRPr>
          </a:p>
          <a:p>
            <a:pPr marL="1143000" lvl="2" indent="-228600">
              <a:lnSpc>
                <a:spcPct val="107000"/>
              </a:lnSpc>
              <a:spcAft>
                <a:spcPts val="800"/>
              </a:spcAft>
              <a:buFont typeface="Wingdings" panose="05000000000000000000" pitchFamily="2" charset="2"/>
              <a:buChar char=""/>
            </a:pPr>
            <a:r>
              <a:rPr lang="en-GB" sz="1200" dirty="0">
                <a:effectLst/>
                <a:latin typeface="Verdana" panose="020B0604030504040204" pitchFamily="34" charset="0"/>
                <a:ea typeface="Verdana" panose="020B0604030504040204" pitchFamily="34" charset="0"/>
                <a:cs typeface="Arial" panose="020B0604020202020204" pitchFamily="34" charset="0"/>
              </a:rPr>
              <a:t>Crest Homes – 300 units – under contract and Reserved Matters to be submitted shortly </a:t>
            </a:r>
            <a:endParaRPr lang="en-GB" sz="1200" dirty="0">
              <a:effectLst/>
              <a:latin typeface="Verdana" panose="020B0604030504040204" pitchFamily="34" charset="0"/>
              <a:ea typeface="Verdana" panose="020B0604030504040204" pitchFamily="34" charset="0"/>
              <a:cs typeface="Times New Roman" panose="02020603050405020304" pitchFamily="18" charset="0"/>
            </a:endParaRPr>
          </a:p>
          <a:p>
            <a:pPr marL="342900" indent="-342900">
              <a:lnSpc>
                <a:spcPct val="107000"/>
              </a:lnSpc>
              <a:buFont typeface="Symbol" panose="05050102010706020507" pitchFamily="18" charset="2"/>
              <a:buChar char=""/>
            </a:pPr>
            <a:r>
              <a:rPr lang="en-GB" sz="1200" u="sng" dirty="0">
                <a:effectLst/>
                <a:latin typeface="Verdana" panose="020B0604030504040204" pitchFamily="34" charset="0"/>
                <a:ea typeface="Verdana" panose="020B0604030504040204" pitchFamily="34" charset="0"/>
                <a:cs typeface="Arial" panose="020B0604020202020204" pitchFamily="34" charset="0"/>
              </a:rPr>
              <a:t>Victoria Ground</a:t>
            </a:r>
            <a:r>
              <a:rPr lang="en-GB" sz="1200" dirty="0">
                <a:effectLst/>
                <a:latin typeface="Verdana" panose="020B0604030504040204" pitchFamily="34" charset="0"/>
                <a:ea typeface="Verdana" panose="020B0604030504040204" pitchFamily="34" charset="0"/>
                <a:cs typeface="Arial" panose="020B0604020202020204" pitchFamily="34" charset="0"/>
              </a:rPr>
              <a:t>: St Modwen Homes have completed a further 27 homes in Q3, bringing the total built to 35 </a:t>
            </a:r>
            <a:r>
              <a:rPr lang="en-GB" sz="1200" dirty="0">
                <a:effectLst/>
                <a:latin typeface="Verdana" panose="020B0604030504040204" pitchFamily="34" charset="0"/>
                <a:ea typeface="Verdana" panose="020B0604030504040204" pitchFamily="34" charset="0"/>
                <a:cs typeface="Times New Roman" panose="02020603050405020304" pitchFamily="18" charset="0"/>
              </a:rPr>
              <a:t>(they have already delivered half of the 70 homes forecast).</a:t>
            </a:r>
            <a:r>
              <a:rPr lang="en-GB" sz="1200" dirty="0">
                <a:effectLst/>
                <a:latin typeface="Verdana" panose="020B0604030504040204" pitchFamily="34" charset="0"/>
                <a:ea typeface="Verdana" panose="020B0604030504040204" pitchFamily="34" charset="0"/>
                <a:cs typeface="Arial" panose="020B0604020202020204" pitchFamily="34" charset="0"/>
              </a:rPr>
              <a:t> </a:t>
            </a:r>
            <a:r>
              <a:rPr lang="en-GB" sz="1200" u="sng" dirty="0">
                <a:solidFill>
                  <a:srgbClr val="0563C1"/>
                </a:solidFill>
                <a:effectLst/>
                <a:latin typeface="Verdana" panose="020B0604030504040204" pitchFamily="34" charset="0"/>
                <a:ea typeface="Verdana" panose="020B0604030504040204" pitchFamily="34" charset="0"/>
                <a:cs typeface="Times New Roman" panose="02020603050405020304" pitchFamily="18" charset="0"/>
                <a:hlinkClick r:id="rId6"/>
              </a:rPr>
              <a:t>Victoria Park, Stoke-on-Trent - St Modwen Homes</a:t>
            </a:r>
            <a:r>
              <a:rPr lang="en-GB" sz="1200" dirty="0">
                <a:effectLst/>
                <a:latin typeface="Verdana" panose="020B0604030504040204" pitchFamily="34" charset="0"/>
                <a:ea typeface="Verdana" panose="020B0604030504040204" pitchFamily="34" charset="0"/>
                <a:cs typeface="Times New Roman" panose="02020603050405020304" pitchFamily="18" charset="0"/>
              </a:rPr>
              <a:t>.  </a:t>
            </a:r>
            <a:endParaRPr lang="en-GB" sz="1200" dirty="0">
              <a:latin typeface="Verdana" panose="020B0604030504040204" pitchFamily="34" charset="0"/>
              <a:ea typeface="Verdana" panose="020B060403050404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endParaRPr lang="en-GB" sz="1200" dirty="0">
              <a:effectLst/>
              <a:latin typeface="Verdana" panose="020B0604030504040204" pitchFamily="34" charset="0"/>
              <a:ea typeface="Verdana" panose="020B060403050404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200" u="sng" dirty="0" err="1">
                <a:effectLst/>
                <a:latin typeface="Verdana" panose="020B0604030504040204" pitchFamily="34" charset="0"/>
                <a:ea typeface="Verdana" panose="020B0604030504040204" pitchFamily="34" charset="0"/>
                <a:cs typeface="Times New Roman" panose="02020603050405020304" pitchFamily="18" charset="0"/>
              </a:rPr>
              <a:t>Keele</a:t>
            </a:r>
            <a:r>
              <a:rPr lang="en-GB" sz="1200" u="sng" dirty="0">
                <a:effectLst/>
                <a:latin typeface="Verdana" panose="020B0604030504040204" pitchFamily="34" charset="0"/>
                <a:ea typeface="Verdana" panose="020B0604030504040204" pitchFamily="34" charset="0"/>
                <a:cs typeface="Times New Roman" panose="02020603050405020304" pitchFamily="18" charset="0"/>
              </a:rPr>
              <a:t> Smart Innovation Hub </a:t>
            </a:r>
            <a:r>
              <a:rPr lang="en-GB" sz="1200" dirty="0">
                <a:effectLst/>
                <a:latin typeface="Verdana" panose="020B0604030504040204" pitchFamily="34" charset="0"/>
                <a:ea typeface="Verdana" panose="020B0604030504040204" pitchFamily="34" charset="0"/>
                <a:cs typeface="Times New Roman" panose="02020603050405020304" pitchFamily="18" charset="0"/>
              </a:rPr>
              <a:t>has reported 24 jobs delivered in Q3.</a:t>
            </a:r>
          </a:p>
          <a:p>
            <a:pPr marL="342900" lvl="0" indent="-342900">
              <a:lnSpc>
                <a:spcPct val="107000"/>
              </a:lnSpc>
              <a:buFont typeface="Symbol" panose="05050102010706020507" pitchFamily="18" charset="2"/>
              <a:buChar char=""/>
            </a:pPr>
            <a:endParaRPr lang="en-GB" sz="1200" dirty="0">
              <a:latin typeface="Verdana" panose="020B0604030504040204" pitchFamily="34" charset="0"/>
              <a:ea typeface="Verdana" panose="020B060403050404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200" u="sng" dirty="0">
                <a:effectLst/>
                <a:latin typeface="Verdana" panose="020B0604030504040204" pitchFamily="34" charset="0"/>
                <a:ea typeface="Verdana" panose="020B0604030504040204" pitchFamily="34" charset="0"/>
                <a:cs typeface="Times New Roman" panose="02020603050405020304" pitchFamily="18" charset="0"/>
              </a:rPr>
              <a:t>Match funding</a:t>
            </a:r>
            <a:r>
              <a:rPr lang="en-GB" sz="1200" dirty="0">
                <a:effectLst/>
                <a:latin typeface="Verdana" panose="020B0604030504040204" pitchFamily="34" charset="0"/>
                <a:ea typeface="Verdana" panose="020B0604030504040204" pitchFamily="34" charset="0"/>
                <a:cs typeface="Times New Roman" panose="02020603050405020304" pitchFamily="18" charset="0"/>
              </a:rPr>
              <a:t>: a deep dive into match funding on a complex scheme (shared across partners) where match achieved fell short of forecast has contributed to a total of £17.9m match being reported in Q3 (of which £11.9m is private match).</a:t>
            </a:r>
          </a:p>
          <a:p>
            <a:pPr marL="457200">
              <a:lnSpc>
                <a:spcPct val="107000"/>
              </a:lnSpc>
            </a:pPr>
            <a:r>
              <a:rPr lang="en-GB" sz="1200" dirty="0">
                <a:effectLst/>
                <a:latin typeface="Verdana" panose="020B0604030504040204" pitchFamily="34" charset="0"/>
                <a:ea typeface="Verdana" panose="020B0604030504040204" pitchFamily="34" charset="0"/>
                <a:cs typeface="Arial" panose="020B0604020202020204" pitchFamily="34" charset="0"/>
              </a:rPr>
              <a:t> </a:t>
            </a:r>
            <a:endParaRPr lang="en-GB" sz="1200"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0217940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2DF43-7209-4053-9BAD-4EEAEE9A8A9E}"/>
              </a:ext>
            </a:extLst>
          </p:cNvPr>
          <p:cNvSpPr>
            <a:spLocks noGrp="1"/>
          </p:cNvSpPr>
          <p:nvPr>
            <p:ph type="title"/>
          </p:nvPr>
        </p:nvSpPr>
        <p:spPr>
          <a:xfrm>
            <a:off x="838200" y="365126"/>
            <a:ext cx="10515600" cy="315912"/>
          </a:xfrm>
        </p:spPr>
        <p:txBody>
          <a:bodyPr>
            <a:normAutofit fontScale="90000"/>
          </a:bodyPr>
          <a:lstStyle/>
          <a:p>
            <a:pPr algn="ctr"/>
            <a:r>
              <a:rPr lang="en-GB" sz="2400" dirty="0">
                <a:latin typeface="Verdana" panose="020B0604030504040204" pitchFamily="34" charset="0"/>
                <a:ea typeface="Verdana" panose="020B0604030504040204" pitchFamily="34" charset="0"/>
              </a:rPr>
              <a:t>SSLEP Local Growth Deal (LGD) report Q3 - 2021-22</a:t>
            </a:r>
          </a:p>
        </p:txBody>
      </p:sp>
      <p:sp>
        <p:nvSpPr>
          <p:cNvPr id="7" name="TextBox 6">
            <a:extLst>
              <a:ext uri="{FF2B5EF4-FFF2-40B4-BE49-F238E27FC236}">
                <a16:creationId xmlns:a16="http://schemas.microsoft.com/office/drawing/2014/main" id="{B9C158E3-5CBC-4CE3-8137-E440D3C2DB87}"/>
              </a:ext>
            </a:extLst>
          </p:cNvPr>
          <p:cNvSpPr txBox="1"/>
          <p:nvPr/>
        </p:nvSpPr>
        <p:spPr>
          <a:xfrm>
            <a:off x="1263942" y="1319018"/>
            <a:ext cx="9664116" cy="3713196"/>
          </a:xfrm>
          <a:prstGeom prst="rect">
            <a:avLst/>
          </a:prstGeom>
          <a:noFill/>
        </p:spPr>
        <p:txBody>
          <a:bodyPr wrap="square">
            <a:spAutoFit/>
          </a:bodyPr>
          <a:lstStyle/>
          <a:p>
            <a:pPr>
              <a:lnSpc>
                <a:spcPct val="107000"/>
              </a:lnSpc>
              <a:spcAft>
                <a:spcPts val="800"/>
              </a:spcAft>
            </a:pPr>
            <a:r>
              <a:rPr lang="en-GB" sz="1400" b="1" dirty="0">
                <a:solidFill>
                  <a:srgbClr val="960053"/>
                </a:solidFill>
                <a:latin typeface="Verdana" panose="020B0604030504040204" pitchFamily="34" charset="0"/>
                <a:ea typeface="Verdana" panose="020B0604030504040204" pitchFamily="34" charset="0"/>
                <a:cs typeface="+mj-cs"/>
              </a:rPr>
              <a:t>Issues: Q3 update</a:t>
            </a:r>
          </a:p>
          <a:p>
            <a:pPr>
              <a:lnSpc>
                <a:spcPct val="107000"/>
              </a:lnSpc>
              <a:spcAft>
                <a:spcPts val="800"/>
              </a:spcAft>
            </a:pPr>
            <a:endParaRPr lang="en-GB" sz="1400" b="1" dirty="0">
              <a:solidFill>
                <a:srgbClr val="960053"/>
              </a:solidFill>
              <a:latin typeface="Verdana" panose="020B0604030504040204" pitchFamily="34" charset="0"/>
              <a:ea typeface="Verdana" panose="020B0604030504040204" pitchFamily="34" charset="0"/>
              <a:cs typeface="+mj-cs"/>
            </a:endParaRPr>
          </a:p>
          <a:p>
            <a:pPr marL="342900" lvl="0" indent="-342900">
              <a:buFont typeface="+mj-lt"/>
              <a:buAutoNum type="arabicPeriod"/>
            </a:pPr>
            <a:r>
              <a:rPr lang="en-GB" sz="1200" b="1" dirty="0">
                <a:effectLst/>
                <a:latin typeface="Verdana" panose="020B0604030504040204" pitchFamily="34" charset="0"/>
                <a:ea typeface="Verdana" panose="020B0604030504040204" pitchFamily="34" charset="0"/>
                <a:cs typeface="Arial" panose="020B0604020202020204" pitchFamily="34" charset="0"/>
              </a:rPr>
              <a:t>Blythe Park – revised scheme</a:t>
            </a:r>
            <a:r>
              <a:rPr lang="en-GB" sz="1200" dirty="0">
                <a:effectLst/>
                <a:latin typeface="Verdana" panose="020B0604030504040204" pitchFamily="34" charset="0"/>
                <a:ea typeface="Verdana" panose="020B0604030504040204" pitchFamily="34" charset="0"/>
                <a:cs typeface="Arial" panose="020B0604020202020204" pitchFamily="34" charset="0"/>
              </a:rPr>
              <a:t>  </a:t>
            </a:r>
          </a:p>
          <a:p>
            <a:pPr marL="800100" lvl="1" indent="-342900">
              <a:buFont typeface="Arial" panose="020B0604020202020204" pitchFamily="34" charset="0"/>
              <a:buChar char="•"/>
            </a:pPr>
            <a:endParaRPr lang="en-GB" sz="1200" dirty="0">
              <a:latin typeface="Verdana" panose="020B0604030504040204" pitchFamily="34" charset="0"/>
              <a:ea typeface="Verdana" panose="020B0604030504040204" pitchFamily="34" charset="0"/>
              <a:cs typeface="Arial" panose="020B0604020202020204" pitchFamily="34" charset="0"/>
            </a:endParaRPr>
          </a:p>
          <a:p>
            <a:pPr marL="800100" lvl="1" indent="-342900">
              <a:buFont typeface="Arial" panose="020B0604020202020204" pitchFamily="34" charset="0"/>
              <a:buChar char="•"/>
            </a:pPr>
            <a:r>
              <a:rPr lang="en-GB" sz="1200" dirty="0">
                <a:latin typeface="Verdana" panose="020B0604030504040204" pitchFamily="34" charset="0"/>
                <a:ea typeface="Verdana" panose="020B0604030504040204" pitchFamily="34" charset="0"/>
                <a:cs typeface="Arial" panose="020B0604020202020204" pitchFamily="34" charset="0"/>
              </a:rPr>
              <a:t>SSLEP Executive Board had delegated authority to a subgroup of Board members (SSLEP Chair, SSLEP SPMG Chair and SSLEP Audit </a:t>
            </a:r>
            <a:r>
              <a:rPr lang="en-GB" sz="1200" dirty="0">
                <a:effectLst/>
                <a:latin typeface="Verdana" panose="020B0604030504040204" pitchFamily="34" charset="0"/>
                <a:ea typeface="Verdana" panose="020B0604030504040204" pitchFamily="34" charset="0"/>
                <a:cs typeface="Arial" panose="020B0604020202020204" pitchFamily="34" charset="0"/>
              </a:rPr>
              <a:t>&amp; Finance Chair) to progress the scheme and mitigate the risk to the LGD programme. </a:t>
            </a:r>
          </a:p>
          <a:p>
            <a:pPr marL="800100" lvl="1" indent="-342900">
              <a:buFont typeface="Arial" panose="020B0604020202020204" pitchFamily="34" charset="0"/>
              <a:buChar char="•"/>
            </a:pPr>
            <a:r>
              <a:rPr lang="en-GB" sz="1200" dirty="0">
                <a:effectLst/>
                <a:latin typeface="Verdana" panose="020B0604030504040204" pitchFamily="34" charset="0"/>
                <a:ea typeface="Verdana" panose="020B0604030504040204" pitchFamily="34" charset="0"/>
                <a:cs typeface="Arial" panose="020B0604020202020204" pitchFamily="34" charset="0"/>
              </a:rPr>
              <a:t>The group with Delegated Authority APPROVED a revised approach to this scheme (</a:t>
            </a:r>
            <a:r>
              <a:rPr lang="en-GB" sz="1200" dirty="0" err="1">
                <a:effectLst/>
                <a:latin typeface="Verdana" panose="020B0604030504040204" pitchFamily="34" charset="0"/>
                <a:ea typeface="Verdana" panose="020B0604030504040204" pitchFamily="34" charset="0"/>
                <a:cs typeface="Arial" panose="020B0604020202020204" pitchFamily="34" charset="0"/>
              </a:rPr>
              <a:t>t-junctions</a:t>
            </a:r>
            <a:r>
              <a:rPr lang="en-GB" sz="1200" dirty="0">
                <a:effectLst/>
                <a:latin typeface="Verdana" panose="020B0604030504040204" pitchFamily="34" charset="0"/>
                <a:ea typeface="Verdana" panose="020B0604030504040204" pitchFamily="34" charset="0"/>
                <a:cs typeface="Arial" panose="020B0604020202020204" pitchFamily="34" charset="0"/>
              </a:rPr>
              <a:t> instead of roundabouts), following independent appraisal of the revised proposal.  </a:t>
            </a:r>
          </a:p>
          <a:p>
            <a:pPr marL="800100" lvl="1" indent="-342900">
              <a:buFont typeface="Arial" panose="020B0604020202020204" pitchFamily="34" charset="0"/>
              <a:buChar char="•"/>
            </a:pPr>
            <a:r>
              <a:rPr lang="en-GB" sz="1200" dirty="0">
                <a:effectLst/>
                <a:latin typeface="Verdana" panose="020B0604030504040204" pitchFamily="34" charset="0"/>
                <a:ea typeface="Verdana" panose="020B0604030504040204" pitchFamily="34" charset="0"/>
                <a:cs typeface="Arial" panose="020B0604020202020204" pitchFamily="34" charset="0"/>
              </a:rPr>
              <a:t>Legal work is currently taking place to draft a variation to the LGF grant agreement and GPF loan agreement to reflect the change in approach/s278 variation. Works are due to start in June/July as soon as all the SCC technical/design approvals for the S278 variation have been completed.  </a:t>
            </a:r>
          </a:p>
          <a:p>
            <a:pPr marL="800100" lvl="1" indent="-342900">
              <a:buFont typeface="Arial" panose="020B0604020202020204" pitchFamily="34" charset="0"/>
              <a:buChar char="•"/>
            </a:pPr>
            <a:r>
              <a:rPr lang="en-GB" sz="1200" dirty="0">
                <a:effectLst/>
                <a:latin typeface="Verdana" panose="020B0604030504040204" pitchFamily="34" charset="0"/>
                <a:ea typeface="Verdana" panose="020B0604030504040204" pitchFamily="34" charset="0"/>
                <a:cs typeface="Arial" panose="020B0604020202020204" pitchFamily="34" charset="0"/>
              </a:rPr>
              <a:t>The LGF grant was transferred to SCC Highways in March 2021, under the legal requirements of the S278 </a:t>
            </a:r>
            <a:r>
              <a:rPr lang="en-GB" sz="1200" dirty="0">
                <a:latin typeface="Verdana" panose="020B0604030504040204" pitchFamily="34" charset="0"/>
                <a:ea typeface="Verdana" panose="020B0604030504040204" pitchFamily="34" charset="0"/>
                <a:cs typeface="Arial" panose="020B0604020202020204" pitchFamily="34" charset="0"/>
              </a:rPr>
              <a:t>a</a:t>
            </a:r>
            <a:r>
              <a:rPr lang="en-GB" sz="1200" dirty="0">
                <a:effectLst/>
                <a:latin typeface="Verdana" panose="020B0604030504040204" pitchFamily="34" charset="0"/>
                <a:ea typeface="Verdana" panose="020B0604030504040204" pitchFamily="34" charset="0"/>
                <a:cs typeface="Arial" panose="020B0604020202020204" pitchFamily="34" charset="0"/>
              </a:rPr>
              <a:t>greement, so is classed by BEIS as "spent“.</a:t>
            </a:r>
          </a:p>
          <a:p>
            <a:pPr marL="800100" lvl="1" indent="-342900">
              <a:buFont typeface="Arial" panose="020B0604020202020204" pitchFamily="34" charset="0"/>
              <a:buChar char="•"/>
            </a:pPr>
            <a:endParaRPr lang="en-GB" sz="1200" dirty="0">
              <a:latin typeface="Verdana" panose="020B0604030504040204" pitchFamily="34" charset="0"/>
              <a:ea typeface="Verdana" panose="020B0604030504040204" pitchFamily="34" charset="0"/>
              <a:cs typeface="Arial" panose="020B0604020202020204" pitchFamily="34" charset="0"/>
            </a:endParaRPr>
          </a:p>
          <a:p>
            <a:pPr marL="342900" indent="-342900">
              <a:buFont typeface="+mj-lt"/>
              <a:buAutoNum type="arabicPeriod"/>
            </a:pPr>
            <a:r>
              <a:rPr lang="en-GB" sz="1200" b="1" dirty="0">
                <a:latin typeface="Verdana" panose="020B0604030504040204" pitchFamily="34" charset="0"/>
                <a:ea typeface="Verdana" panose="020B0604030504040204" pitchFamily="34" charset="0"/>
                <a:cs typeface="Arial" panose="020B0604020202020204" pitchFamily="34" charset="0"/>
              </a:rPr>
              <a:t>Project visibility </a:t>
            </a:r>
            <a:r>
              <a:rPr lang="en-GB" sz="1200" dirty="0">
                <a:effectLst/>
                <a:latin typeface="Verdana" panose="020B0604030504040204" pitchFamily="34" charset="0"/>
                <a:ea typeface="Verdana" panose="020B0604030504040204" pitchFamily="34" charset="0"/>
                <a:cs typeface="Arial" panose="020B0604020202020204" pitchFamily="34" charset="0"/>
              </a:rPr>
              <a:t>– in Q3 some quarterly reports have not been submitted (or may be submitted too late for inclusion in Q3 reports).</a:t>
            </a:r>
          </a:p>
          <a:p>
            <a:endParaRPr lang="en-GB" sz="1200" dirty="0">
              <a:effectLst/>
              <a:latin typeface="Verdana" panose="020B0604030504040204" pitchFamily="34" charset="0"/>
              <a:ea typeface="Verdana" panose="020B0604030504040204" pitchFamily="34" charset="0"/>
              <a:cs typeface="Arial" panose="020B0604020202020204" pitchFamily="34" charset="0"/>
            </a:endParaRPr>
          </a:p>
          <a:p>
            <a:pPr lvl="1"/>
            <a:r>
              <a:rPr lang="en-GB" sz="1200" dirty="0">
                <a:latin typeface="Verdana" panose="020B0604030504040204" pitchFamily="34" charset="0"/>
                <a:ea typeface="Verdana" panose="020B0604030504040204" pitchFamily="34" charset="0"/>
                <a:cs typeface="Arial" panose="020B0604020202020204" pitchFamily="34" charset="0"/>
              </a:rPr>
              <a:t> </a:t>
            </a:r>
          </a:p>
        </p:txBody>
      </p:sp>
    </p:spTree>
    <p:extLst>
      <p:ext uri="{BB962C8B-B14F-4D97-AF65-F5344CB8AC3E}">
        <p14:creationId xmlns:p14="http://schemas.microsoft.com/office/powerpoint/2010/main" val="26279941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2DF43-7209-4053-9BAD-4EEAEE9A8A9E}"/>
              </a:ext>
            </a:extLst>
          </p:cNvPr>
          <p:cNvSpPr>
            <a:spLocks noGrp="1"/>
          </p:cNvSpPr>
          <p:nvPr>
            <p:ph type="title"/>
          </p:nvPr>
        </p:nvSpPr>
        <p:spPr>
          <a:xfrm>
            <a:off x="838200" y="365126"/>
            <a:ext cx="10515600" cy="315912"/>
          </a:xfrm>
        </p:spPr>
        <p:txBody>
          <a:bodyPr>
            <a:normAutofit fontScale="90000"/>
          </a:bodyPr>
          <a:lstStyle/>
          <a:p>
            <a:pPr algn="ctr"/>
            <a:r>
              <a:rPr lang="en-GB" sz="2400" dirty="0">
                <a:latin typeface="Verdana" panose="020B0604030504040204" pitchFamily="34" charset="0"/>
                <a:ea typeface="Verdana" panose="020B0604030504040204" pitchFamily="34" charset="0"/>
              </a:rPr>
              <a:t>SSLEP Local Growth Deal (LGD) report Q3 - 2021-22</a:t>
            </a:r>
          </a:p>
        </p:txBody>
      </p:sp>
      <p:sp>
        <p:nvSpPr>
          <p:cNvPr id="7" name="TextBox 6">
            <a:extLst>
              <a:ext uri="{FF2B5EF4-FFF2-40B4-BE49-F238E27FC236}">
                <a16:creationId xmlns:a16="http://schemas.microsoft.com/office/drawing/2014/main" id="{B9C158E3-5CBC-4CE3-8137-E440D3C2DB87}"/>
              </a:ext>
            </a:extLst>
          </p:cNvPr>
          <p:cNvSpPr txBox="1"/>
          <p:nvPr/>
        </p:nvSpPr>
        <p:spPr>
          <a:xfrm>
            <a:off x="1263942" y="2229826"/>
            <a:ext cx="9664116" cy="2179571"/>
          </a:xfrm>
          <a:prstGeom prst="rect">
            <a:avLst/>
          </a:prstGeom>
          <a:noFill/>
        </p:spPr>
        <p:txBody>
          <a:bodyPr wrap="square">
            <a:spAutoFit/>
          </a:bodyPr>
          <a:lstStyle/>
          <a:p>
            <a:pPr>
              <a:lnSpc>
                <a:spcPct val="107000"/>
              </a:lnSpc>
              <a:spcBef>
                <a:spcPts val="600"/>
              </a:spcBef>
              <a:spcAft>
                <a:spcPts val="600"/>
              </a:spcAft>
            </a:pPr>
            <a:r>
              <a:rPr lang="en-GB" sz="1800" b="1" dirty="0">
                <a:solidFill>
                  <a:srgbClr val="960053"/>
                </a:solidFill>
                <a:latin typeface="Verdana" panose="020B0604030504040204" pitchFamily="34" charset="0"/>
                <a:ea typeface="Verdana" panose="020B0604030504040204" pitchFamily="34" charset="0"/>
                <a:cs typeface="+mj-cs"/>
              </a:rPr>
              <a:t>For further details regarding LGD schemes:</a:t>
            </a:r>
          </a:p>
          <a:p>
            <a:pPr marL="342900" indent="-342900">
              <a:lnSpc>
                <a:spcPct val="107000"/>
              </a:lnSpc>
              <a:spcBef>
                <a:spcPts val="600"/>
              </a:spcBef>
              <a:spcAft>
                <a:spcPts val="600"/>
              </a:spcAft>
              <a:buFont typeface="Arial" panose="020B0604020202020204" pitchFamily="34" charset="0"/>
              <a:buChar char="•"/>
            </a:pPr>
            <a:r>
              <a:rPr lang="en-GB" sz="1400" dirty="0">
                <a:latin typeface="Verdana" panose="020B0604030504040204" pitchFamily="34" charset="0"/>
                <a:ea typeface="Verdana" panose="020B0604030504040204" pitchFamily="34" charset="0"/>
                <a:cs typeface="Arial" panose="020B0604020202020204" pitchFamily="34" charset="0"/>
              </a:rPr>
              <a:t>Please see </a:t>
            </a:r>
            <a:r>
              <a:rPr lang="en-GB" sz="1400" b="1" dirty="0">
                <a:latin typeface="Verdana" panose="020B0604030504040204" pitchFamily="34" charset="0"/>
                <a:ea typeface="Verdana" panose="020B0604030504040204" pitchFamily="34" charset="0"/>
                <a:cs typeface="Arial" panose="020B0604020202020204" pitchFamily="34" charset="0"/>
              </a:rPr>
              <a:t>Appendix – LGD Progress dashboard Q3 2021-22 v1</a:t>
            </a:r>
          </a:p>
          <a:p>
            <a:pPr>
              <a:lnSpc>
                <a:spcPct val="107000"/>
              </a:lnSpc>
              <a:spcBef>
                <a:spcPts val="600"/>
              </a:spcBef>
              <a:spcAft>
                <a:spcPts val="600"/>
              </a:spcAft>
            </a:pPr>
            <a:endParaRPr lang="en-GB" sz="1400" dirty="0">
              <a:latin typeface="Verdana" panose="020B0604030504040204" pitchFamily="34" charset="0"/>
              <a:ea typeface="Verdana" panose="020B0604030504040204" pitchFamily="34" charset="0"/>
              <a:cs typeface="Arial" panose="020B0604020202020204" pitchFamily="34" charset="0"/>
            </a:endParaRPr>
          </a:p>
          <a:p>
            <a:pPr>
              <a:lnSpc>
                <a:spcPct val="107000"/>
              </a:lnSpc>
              <a:spcBef>
                <a:spcPts val="600"/>
              </a:spcBef>
              <a:spcAft>
                <a:spcPts val="600"/>
              </a:spcAft>
            </a:pPr>
            <a:r>
              <a:rPr lang="en-GB" sz="1400" dirty="0">
                <a:latin typeface="Verdana" panose="020B0604030504040204" pitchFamily="34" charset="0"/>
                <a:ea typeface="Verdana" panose="020B0604030504040204" pitchFamily="34" charset="0"/>
                <a:cs typeface="Arial" panose="020B0604020202020204" pitchFamily="34" charset="0"/>
              </a:rPr>
              <a:t>Further information</a:t>
            </a:r>
            <a:r>
              <a:rPr lang="en-GB" sz="1400" dirty="0">
                <a:effectLst/>
                <a:latin typeface="Verdana" panose="020B0604030504040204" pitchFamily="34" charset="0"/>
                <a:ea typeface="Verdana" panose="020B0604030504040204" pitchFamily="34" charset="0"/>
                <a:cs typeface="Arial" panose="020B0604020202020204" pitchFamily="34" charset="0"/>
              </a:rPr>
              <a:t> for each GBF scheme can be provided on request by the SSLEP Programme Manager:  </a:t>
            </a:r>
            <a:r>
              <a:rPr lang="en-GB" sz="1600" u="sng" dirty="0">
                <a:solidFill>
                  <a:srgbClr val="0563C1"/>
                </a:solidFill>
                <a:effectLst/>
                <a:latin typeface="Calibri" panose="020F0502020204030204" pitchFamily="34" charset="0"/>
                <a:ea typeface="Calibri" panose="020F0502020204030204" pitchFamily="34" charset="0"/>
                <a:hlinkClick r:id="rId2"/>
              </a:rPr>
              <a:t>sharon.palphreyman@staffordshire.gov.uk</a:t>
            </a:r>
            <a:r>
              <a:rPr lang="en-GB" sz="1600" u="sng" dirty="0">
                <a:solidFill>
                  <a:srgbClr val="0000FF"/>
                </a:solidFill>
                <a:effectLst/>
                <a:latin typeface="Calibri" panose="020F0502020204030204" pitchFamily="34" charset="0"/>
                <a:ea typeface="Calibri" panose="020F0502020204030204" pitchFamily="34" charset="0"/>
              </a:rPr>
              <a:t> </a:t>
            </a:r>
            <a:r>
              <a:rPr lang="en-GB" sz="1200" b="1" dirty="0">
                <a:effectLst/>
                <a:latin typeface="Verdana" panose="020B0604030504040204" pitchFamily="34" charset="0"/>
                <a:ea typeface="Calibri" panose="020F0502020204030204" pitchFamily="34" charset="0"/>
                <a:cs typeface="Arial" panose="020B0604020202020204" pitchFamily="34"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600"/>
              </a:spcBef>
              <a:spcAft>
                <a:spcPts val="600"/>
              </a:spcAft>
            </a:pP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05958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2DF43-7209-4053-9BAD-4EEAEE9A8A9E}"/>
              </a:ext>
            </a:extLst>
          </p:cNvPr>
          <p:cNvSpPr>
            <a:spLocks noGrp="1"/>
          </p:cNvSpPr>
          <p:nvPr>
            <p:ph type="title"/>
          </p:nvPr>
        </p:nvSpPr>
        <p:spPr>
          <a:xfrm>
            <a:off x="838200" y="365126"/>
            <a:ext cx="10515600" cy="315912"/>
          </a:xfrm>
        </p:spPr>
        <p:txBody>
          <a:bodyPr>
            <a:normAutofit fontScale="90000"/>
          </a:bodyPr>
          <a:lstStyle/>
          <a:p>
            <a:pPr algn="ctr"/>
            <a:r>
              <a:rPr lang="en-GB" sz="2400" dirty="0">
                <a:latin typeface="Verdana" panose="020B0604030504040204" pitchFamily="34" charset="0"/>
                <a:ea typeface="Verdana" panose="020B0604030504040204" pitchFamily="34" charset="0"/>
              </a:rPr>
              <a:t>SSLEP Local Growth Deal (LGD) report Q3 - 2021-22</a:t>
            </a:r>
          </a:p>
        </p:txBody>
      </p:sp>
      <p:sp>
        <p:nvSpPr>
          <p:cNvPr id="8" name="TextBox 7">
            <a:extLst>
              <a:ext uri="{FF2B5EF4-FFF2-40B4-BE49-F238E27FC236}">
                <a16:creationId xmlns:a16="http://schemas.microsoft.com/office/drawing/2014/main" id="{4E2838D1-2BDE-45D7-81C5-B5D5B6EE8884}"/>
              </a:ext>
            </a:extLst>
          </p:cNvPr>
          <p:cNvSpPr txBox="1"/>
          <p:nvPr/>
        </p:nvSpPr>
        <p:spPr>
          <a:xfrm>
            <a:off x="817578" y="693480"/>
            <a:ext cx="10730218" cy="1070549"/>
          </a:xfrm>
          <a:prstGeom prst="rect">
            <a:avLst/>
          </a:prstGeom>
          <a:noFill/>
        </p:spPr>
        <p:txBody>
          <a:bodyPr wrap="square">
            <a:spAutoFit/>
          </a:bodyPr>
          <a:lstStyle/>
          <a:p>
            <a:pPr>
              <a:lnSpc>
                <a:spcPct val="107000"/>
              </a:lnSpc>
              <a:spcAft>
                <a:spcPts val="800"/>
              </a:spcAft>
            </a:pPr>
            <a:r>
              <a:rPr lang="en-GB" sz="1200" b="1" dirty="0">
                <a:solidFill>
                  <a:srgbClr val="960053"/>
                </a:solidFill>
                <a:latin typeface="Verdana" panose="020B0604030504040204" pitchFamily="34" charset="0"/>
                <a:ea typeface="Verdana" panose="020B0604030504040204" pitchFamily="34" charset="0"/>
                <a:cs typeface="+mj-cs"/>
              </a:rPr>
              <a:t>Local Growth Deal Position</a:t>
            </a:r>
          </a:p>
          <a:p>
            <a:pPr>
              <a:lnSpc>
                <a:spcPct val="107000"/>
              </a:lnSpc>
              <a:spcAft>
                <a:spcPts val="800"/>
              </a:spcAft>
            </a:pPr>
            <a:r>
              <a:rPr lang="en-GB" sz="1200" dirty="0">
                <a:effectLst/>
                <a:latin typeface="Verdana" panose="020B0604030504040204" pitchFamily="34" charset="0"/>
                <a:ea typeface="Verdana" panose="020B0604030504040204" pitchFamily="34" charset="0"/>
                <a:cs typeface="Arial" panose="020B0604020202020204" pitchFamily="34" charset="0"/>
              </a:rPr>
              <a:t>This report provides a summary of outputs and match funding reported during </a:t>
            </a:r>
            <a:r>
              <a:rPr lang="en-GB" sz="1200" b="1" dirty="0">
                <a:effectLst/>
                <a:latin typeface="Verdana" panose="020B0604030504040204" pitchFamily="34" charset="0"/>
                <a:ea typeface="Verdana" panose="020B0604030504040204" pitchFamily="34" charset="0"/>
                <a:cs typeface="Arial" panose="020B0604020202020204" pitchFamily="34" charset="0"/>
              </a:rPr>
              <a:t>Q3, </a:t>
            </a:r>
            <a:r>
              <a:rPr lang="en-GB" sz="1200" dirty="0">
                <a:latin typeface="Verdana" panose="020B0604030504040204" pitchFamily="34" charset="0"/>
                <a:ea typeface="Verdana" panose="020B0604030504040204" pitchFamily="34" charset="0"/>
                <a:cs typeface="Arial" panose="020B0604020202020204" pitchFamily="34" charset="0"/>
              </a:rPr>
              <a:t>programme highlights and issues reported in Q3,</a:t>
            </a:r>
            <a:r>
              <a:rPr lang="en-GB" sz="1200" dirty="0">
                <a:effectLst/>
                <a:latin typeface="Verdana" panose="020B0604030504040204" pitchFamily="34" charset="0"/>
                <a:ea typeface="Verdana" panose="020B0604030504040204" pitchFamily="34" charset="0"/>
                <a:cs typeface="Arial" panose="020B0604020202020204" pitchFamily="34" charset="0"/>
              </a:rPr>
              <a:t> and the progress of live schemes.</a:t>
            </a:r>
            <a:endParaRPr lang="en-GB" sz="1200" dirty="0">
              <a:effectLst/>
              <a:latin typeface="Verdana" panose="020B0604030504040204" pitchFamily="34" charset="0"/>
              <a:ea typeface="Verdana" panose="020B0604030504040204" pitchFamily="34" charset="0"/>
              <a:cs typeface="Times New Roman" panose="02020603050405020304" pitchFamily="18" charset="0"/>
            </a:endParaRPr>
          </a:p>
          <a:p>
            <a:pPr>
              <a:lnSpc>
                <a:spcPct val="107000"/>
              </a:lnSpc>
              <a:spcAft>
                <a:spcPts val="800"/>
              </a:spcAft>
            </a:pPr>
            <a:r>
              <a:rPr lang="en-GB" sz="1200" dirty="0">
                <a:effectLst/>
                <a:latin typeface="Verdana" panose="020B0604030504040204" pitchFamily="34" charset="0"/>
                <a:ea typeface="Verdana" panose="020B0604030504040204" pitchFamily="34" charset="0"/>
                <a:cs typeface="Arial" panose="020B0604020202020204" pitchFamily="34" charset="0"/>
              </a:rPr>
              <a:t>March 2021 was the end of the LGD grant spend period; the full amount of grant had been spent by the deadline: </a:t>
            </a:r>
            <a:r>
              <a:rPr lang="en-GB" sz="1200" b="1" dirty="0">
                <a:effectLst/>
                <a:latin typeface="Verdana" panose="020B0604030504040204" pitchFamily="34" charset="0"/>
                <a:ea typeface="Verdana" panose="020B0604030504040204" pitchFamily="34" charset="0"/>
                <a:cs typeface="Arial" panose="020B0604020202020204" pitchFamily="34" charset="0"/>
              </a:rPr>
              <a:t>£98.27m.</a:t>
            </a:r>
            <a:r>
              <a:rPr lang="en-GB" sz="1200" dirty="0">
                <a:effectLst/>
                <a:latin typeface="Verdana" panose="020B0604030504040204" pitchFamily="34" charset="0"/>
                <a:ea typeface="Verdana" panose="020B0604030504040204" pitchFamily="34" charset="0"/>
                <a:cs typeface="Arial" panose="020B0604020202020204" pitchFamily="34" charset="0"/>
              </a:rPr>
              <a:t> </a:t>
            </a:r>
            <a:endParaRPr lang="en-GB" sz="1200" dirty="0">
              <a:effectLst/>
              <a:latin typeface="Verdana" panose="020B0604030504040204" pitchFamily="34" charset="0"/>
              <a:ea typeface="Verdana" panose="020B060403050404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85048122-76BB-485B-8A39-9953C617E448}"/>
              </a:ext>
            </a:extLst>
          </p:cNvPr>
          <p:cNvSpPr txBox="1"/>
          <p:nvPr/>
        </p:nvSpPr>
        <p:spPr>
          <a:xfrm>
            <a:off x="5867369" y="5159065"/>
            <a:ext cx="5016810" cy="380810"/>
          </a:xfrm>
          <a:prstGeom prst="rect">
            <a:avLst/>
          </a:prstGeom>
          <a:noFill/>
        </p:spPr>
        <p:txBody>
          <a:bodyPr wrap="square">
            <a:spAutoFit/>
          </a:bodyPr>
          <a:lstStyle/>
          <a:p>
            <a:pPr>
              <a:lnSpc>
                <a:spcPct val="107000"/>
              </a:lnSpc>
              <a:spcAft>
                <a:spcPts val="800"/>
              </a:spcAft>
            </a:pPr>
            <a:r>
              <a:rPr lang="en-GB" sz="900" dirty="0">
                <a:effectLst/>
                <a:latin typeface="Verdana" panose="020B0604030504040204" pitchFamily="34" charset="0"/>
                <a:ea typeface="Calibri" panose="020F0502020204030204" pitchFamily="34" charset="0"/>
                <a:cs typeface="Times New Roman" panose="02020603050405020304" pitchFamily="18" charset="0"/>
              </a:rPr>
              <a:t>Note: Figures above do not include County-wide multi-location schemes such as Local Sustainable Transport Programme or SME Expansion Programme.</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9720BC43-3889-4588-8BED-B3D28659B2C6}"/>
              </a:ext>
            </a:extLst>
          </p:cNvPr>
          <p:cNvSpPr txBox="1"/>
          <p:nvPr/>
        </p:nvSpPr>
        <p:spPr>
          <a:xfrm>
            <a:off x="817578" y="4865991"/>
            <a:ext cx="4718489" cy="830997"/>
          </a:xfrm>
          <a:prstGeom prst="rect">
            <a:avLst/>
          </a:prstGeom>
          <a:noFill/>
        </p:spPr>
        <p:txBody>
          <a:bodyPr wrap="square" rtlCol="0">
            <a:spAutoFit/>
          </a:bodyPr>
          <a:lstStyle/>
          <a:p>
            <a:r>
              <a:rPr lang="en-GB" sz="1200" b="1" dirty="0">
                <a:latin typeface="Verdana" panose="020B0604030504040204" pitchFamily="34" charset="0"/>
                <a:ea typeface="Verdana" panose="020B0604030504040204" pitchFamily="34" charset="0"/>
              </a:rPr>
              <a:t>NOTE</a:t>
            </a:r>
            <a:r>
              <a:rPr lang="en-GB" sz="1200" dirty="0">
                <a:latin typeface="Verdana" panose="020B0604030504040204" pitchFamily="34" charset="0"/>
                <a:ea typeface="Verdana" panose="020B0604030504040204" pitchFamily="34" charset="0"/>
              </a:rPr>
              <a:t>: The remaining £14.17m (14.5%) was spent on county-wide schemes or schemes that cross more than one area, such as LSTP, SME expansion programme and Economic Regeneration programmes.</a:t>
            </a:r>
          </a:p>
        </p:txBody>
      </p:sp>
      <p:pic>
        <p:nvPicPr>
          <p:cNvPr id="4" name="Picture 3">
            <a:extLst>
              <a:ext uri="{FF2B5EF4-FFF2-40B4-BE49-F238E27FC236}">
                <a16:creationId xmlns:a16="http://schemas.microsoft.com/office/drawing/2014/main" id="{73500748-C853-4938-80C5-D15A11ABC776}"/>
              </a:ext>
            </a:extLst>
          </p:cNvPr>
          <p:cNvPicPr>
            <a:picLocks noChangeAspect="1"/>
          </p:cNvPicPr>
          <p:nvPr/>
        </p:nvPicPr>
        <p:blipFill>
          <a:blip r:embed="rId2"/>
          <a:stretch>
            <a:fillRect/>
          </a:stretch>
        </p:blipFill>
        <p:spPr>
          <a:xfrm>
            <a:off x="5536067" y="1906776"/>
            <a:ext cx="5503008" cy="3252289"/>
          </a:xfrm>
          <a:prstGeom prst="rect">
            <a:avLst/>
          </a:prstGeom>
        </p:spPr>
      </p:pic>
      <p:pic>
        <p:nvPicPr>
          <p:cNvPr id="3" name="Picture 2">
            <a:extLst>
              <a:ext uri="{FF2B5EF4-FFF2-40B4-BE49-F238E27FC236}">
                <a16:creationId xmlns:a16="http://schemas.microsoft.com/office/drawing/2014/main" id="{6C18D16A-DF61-4063-92BD-2E82D609AA21}"/>
              </a:ext>
            </a:extLst>
          </p:cNvPr>
          <p:cNvPicPr>
            <a:picLocks noChangeAspect="1"/>
          </p:cNvPicPr>
          <p:nvPr/>
        </p:nvPicPr>
        <p:blipFill>
          <a:blip r:embed="rId3"/>
          <a:stretch>
            <a:fillRect/>
          </a:stretch>
        </p:blipFill>
        <p:spPr>
          <a:xfrm>
            <a:off x="1228639" y="1944150"/>
            <a:ext cx="3402084" cy="2817199"/>
          </a:xfrm>
          <a:prstGeom prst="rect">
            <a:avLst/>
          </a:prstGeom>
        </p:spPr>
      </p:pic>
    </p:spTree>
    <p:extLst>
      <p:ext uri="{BB962C8B-B14F-4D97-AF65-F5344CB8AC3E}">
        <p14:creationId xmlns:p14="http://schemas.microsoft.com/office/powerpoint/2010/main" val="1789589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2DF43-7209-4053-9BAD-4EEAEE9A8A9E}"/>
              </a:ext>
            </a:extLst>
          </p:cNvPr>
          <p:cNvSpPr>
            <a:spLocks noGrp="1"/>
          </p:cNvSpPr>
          <p:nvPr>
            <p:ph type="title"/>
          </p:nvPr>
        </p:nvSpPr>
        <p:spPr>
          <a:xfrm>
            <a:off x="838200" y="365126"/>
            <a:ext cx="10515600" cy="315912"/>
          </a:xfrm>
        </p:spPr>
        <p:txBody>
          <a:bodyPr>
            <a:normAutofit fontScale="90000"/>
          </a:bodyPr>
          <a:lstStyle/>
          <a:p>
            <a:pPr algn="ctr"/>
            <a:r>
              <a:rPr lang="en-GB" sz="2400" dirty="0">
                <a:latin typeface="Verdana" panose="020B0604030504040204" pitchFamily="34" charset="0"/>
                <a:ea typeface="Verdana" panose="020B0604030504040204" pitchFamily="34" charset="0"/>
              </a:rPr>
              <a:t>SSLEP Local Growth Deal (LGD) report Q3 - 2021-22</a:t>
            </a:r>
          </a:p>
        </p:txBody>
      </p:sp>
      <p:sp>
        <p:nvSpPr>
          <p:cNvPr id="7" name="TextBox 6">
            <a:extLst>
              <a:ext uri="{FF2B5EF4-FFF2-40B4-BE49-F238E27FC236}">
                <a16:creationId xmlns:a16="http://schemas.microsoft.com/office/drawing/2014/main" id="{B9C158E3-5CBC-4CE3-8137-E440D3C2DB87}"/>
              </a:ext>
            </a:extLst>
          </p:cNvPr>
          <p:cNvSpPr txBox="1"/>
          <p:nvPr/>
        </p:nvSpPr>
        <p:spPr>
          <a:xfrm>
            <a:off x="1263942" y="1506262"/>
            <a:ext cx="9664116" cy="3845476"/>
          </a:xfrm>
          <a:prstGeom prst="rect">
            <a:avLst/>
          </a:prstGeom>
          <a:noFill/>
        </p:spPr>
        <p:txBody>
          <a:bodyPr wrap="square">
            <a:spAutoFit/>
          </a:bodyPr>
          <a:lstStyle/>
          <a:p>
            <a:pPr>
              <a:lnSpc>
                <a:spcPct val="107000"/>
              </a:lnSpc>
              <a:spcAft>
                <a:spcPts val="800"/>
              </a:spcAft>
            </a:pPr>
            <a:r>
              <a:rPr lang="en-GB" sz="1600" b="1" dirty="0">
                <a:solidFill>
                  <a:srgbClr val="960053"/>
                </a:solidFill>
                <a:latin typeface="Verdana" panose="020B0604030504040204" pitchFamily="34" charset="0"/>
                <a:ea typeface="Verdana" panose="020B0604030504040204" pitchFamily="34" charset="0"/>
                <a:cs typeface="+mj-cs"/>
              </a:rPr>
              <a:t>LGD programme – current position</a:t>
            </a:r>
          </a:p>
          <a:p>
            <a:pPr>
              <a:lnSpc>
                <a:spcPct val="107000"/>
              </a:lnSpc>
              <a:spcAft>
                <a:spcPts val="800"/>
              </a:spcAft>
            </a:pP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400" dirty="0">
                <a:effectLst/>
                <a:latin typeface="Verdana" panose="020B0604030504040204" pitchFamily="34" charset="0"/>
                <a:ea typeface="Calibri" panose="020F0502020204030204" pitchFamily="34" charset="0"/>
                <a:cs typeface="Arial" panose="020B0604020202020204" pitchFamily="34" charset="0"/>
              </a:rPr>
              <a:t>A total of 37 schemes were offered LGD grants; 4 were withdrawn before drawing down any grant and the funding was reallocated to new schemes during the grant period.  Of the </a:t>
            </a:r>
            <a:r>
              <a:rPr lang="en-GB" sz="1400" b="1" dirty="0">
                <a:effectLst/>
                <a:latin typeface="Verdana" panose="020B0604030504040204" pitchFamily="34" charset="0"/>
                <a:ea typeface="Calibri" panose="020F0502020204030204" pitchFamily="34" charset="0"/>
                <a:cs typeface="Arial" panose="020B0604020202020204" pitchFamily="34" charset="0"/>
              </a:rPr>
              <a:t>33</a:t>
            </a:r>
            <a:r>
              <a:rPr lang="en-GB" sz="1400" dirty="0">
                <a:effectLst/>
                <a:latin typeface="Verdana" panose="020B0604030504040204" pitchFamily="34" charset="0"/>
                <a:ea typeface="Calibri" panose="020F0502020204030204" pitchFamily="34" charset="0"/>
                <a:cs typeface="Arial" panose="020B0604020202020204" pitchFamily="34" charset="0"/>
              </a:rPr>
              <a:t> that received LGD grant: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400" b="1" dirty="0">
                <a:effectLst/>
                <a:latin typeface="Verdana" panose="020B0604030504040204" pitchFamily="34" charset="0"/>
                <a:ea typeface="Calibri" panose="020F0502020204030204" pitchFamily="34" charset="0"/>
                <a:cs typeface="Arial" panose="020B0604020202020204" pitchFamily="34" charset="0"/>
              </a:rPr>
              <a:t>2</a:t>
            </a:r>
            <a:r>
              <a:rPr lang="en-GB" sz="1400" dirty="0">
                <a:effectLst/>
                <a:latin typeface="Verdana" panose="020B0604030504040204" pitchFamily="34" charset="0"/>
                <a:ea typeface="Calibri" panose="020F0502020204030204" pitchFamily="34" charset="0"/>
                <a:cs typeface="Arial" panose="020B0604020202020204" pitchFamily="34" charset="0"/>
              </a:rPr>
              <a:t> schemes were funded for preliminary work only (now being progressed outside LGD timescales). Match funding is being reported</a:t>
            </a:r>
          </a:p>
          <a:p>
            <a:pPr lvl="0">
              <a:lnSpc>
                <a:spcPct val="107000"/>
              </a:lnSpc>
            </a:pP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400" b="1" dirty="0">
                <a:effectLst/>
                <a:latin typeface="Verdana" panose="020B0604030504040204" pitchFamily="34" charset="0"/>
                <a:ea typeface="Calibri" panose="020F0502020204030204" pitchFamily="34" charset="0"/>
                <a:cs typeface="Arial" panose="020B0604020202020204" pitchFamily="34" charset="0"/>
              </a:rPr>
              <a:t>11 </a:t>
            </a:r>
            <a:r>
              <a:rPr lang="en-GB" sz="1400" dirty="0">
                <a:effectLst/>
                <a:latin typeface="Verdana" panose="020B0604030504040204" pitchFamily="34" charset="0"/>
                <a:ea typeface="Calibri" panose="020F0502020204030204" pitchFamily="34" charset="0"/>
                <a:cs typeface="Arial" panose="020B0604020202020204" pitchFamily="34" charset="0"/>
              </a:rPr>
              <a:t>schemes have totally completed – scheme complete, outputs delivered</a:t>
            </a:r>
          </a:p>
          <a:p>
            <a:pPr lvl="0">
              <a:lnSpc>
                <a:spcPct val="107000"/>
              </a:lnSpc>
            </a:pP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400" b="1" dirty="0">
                <a:effectLst/>
                <a:latin typeface="Verdana" panose="020B0604030504040204" pitchFamily="34" charset="0"/>
                <a:ea typeface="Calibri" panose="020F0502020204030204" pitchFamily="34" charset="0"/>
                <a:cs typeface="Arial" panose="020B0604020202020204" pitchFamily="34" charset="0"/>
              </a:rPr>
              <a:t>13 </a:t>
            </a:r>
            <a:r>
              <a:rPr lang="en-GB" sz="1400" dirty="0">
                <a:effectLst/>
                <a:latin typeface="Verdana" panose="020B0604030504040204" pitchFamily="34" charset="0"/>
                <a:ea typeface="Calibri" panose="020F0502020204030204" pitchFamily="34" charset="0"/>
                <a:cs typeface="Arial" panose="020B0604020202020204" pitchFamily="34" charset="0"/>
              </a:rPr>
              <a:t>schemes have physically completed but still have some or all outputs to deliver.  Outputs and match funding will continue to be reported.</a:t>
            </a:r>
          </a:p>
          <a:p>
            <a:pPr lvl="0">
              <a:lnSpc>
                <a:spcPct val="107000"/>
              </a:lnSpc>
            </a:pP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400" b="1" dirty="0">
                <a:effectLst/>
                <a:latin typeface="Verdana" panose="020B0604030504040204" pitchFamily="34" charset="0"/>
                <a:ea typeface="Calibri" panose="020F0502020204030204" pitchFamily="34" charset="0"/>
                <a:cs typeface="Arial" panose="020B0604020202020204" pitchFamily="34" charset="0"/>
              </a:rPr>
              <a:t>7</a:t>
            </a:r>
            <a:r>
              <a:rPr lang="en-GB" sz="1400" dirty="0">
                <a:effectLst/>
                <a:latin typeface="Verdana" panose="020B0604030504040204" pitchFamily="34" charset="0"/>
                <a:ea typeface="Calibri" panose="020F0502020204030204" pitchFamily="34" charset="0"/>
                <a:cs typeface="Arial" panose="020B0604020202020204" pitchFamily="34" charset="0"/>
              </a:rPr>
              <a:t> schemes are still active/in progress.  The remaining work is being funded via match funding pledged to the scheme.  Progress, outputs and match funding will continue to be reported.</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n-GB" sz="1400" b="1" dirty="0">
                <a:effectLst/>
                <a:latin typeface="Verdana" panose="020B0604030504040204" pitchFamily="34" charset="0"/>
                <a:ea typeface="Calibri" panose="020F0502020204030204" pitchFamily="34" charset="0"/>
                <a:cs typeface="Arial" panose="020B0604020202020204" pitchFamily="34" charset="0"/>
              </a:rPr>
              <a:t> </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72388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2DF43-7209-4053-9BAD-4EEAEE9A8A9E}"/>
              </a:ext>
            </a:extLst>
          </p:cNvPr>
          <p:cNvSpPr>
            <a:spLocks noGrp="1"/>
          </p:cNvSpPr>
          <p:nvPr>
            <p:ph type="title"/>
          </p:nvPr>
        </p:nvSpPr>
        <p:spPr>
          <a:xfrm>
            <a:off x="838200" y="365126"/>
            <a:ext cx="10515600" cy="315912"/>
          </a:xfrm>
        </p:spPr>
        <p:txBody>
          <a:bodyPr>
            <a:normAutofit fontScale="90000"/>
          </a:bodyPr>
          <a:lstStyle/>
          <a:p>
            <a:pPr algn="ctr"/>
            <a:r>
              <a:rPr lang="en-GB" sz="2400" dirty="0">
                <a:latin typeface="Verdana" panose="020B0604030504040204" pitchFamily="34" charset="0"/>
                <a:ea typeface="Verdana" panose="020B0604030504040204" pitchFamily="34" charset="0"/>
              </a:rPr>
              <a:t>SSLEP Local Growth Deal (LGD) report Q3 - 2021-22</a:t>
            </a:r>
          </a:p>
        </p:txBody>
      </p:sp>
      <p:sp>
        <p:nvSpPr>
          <p:cNvPr id="7" name="TextBox 6">
            <a:extLst>
              <a:ext uri="{FF2B5EF4-FFF2-40B4-BE49-F238E27FC236}">
                <a16:creationId xmlns:a16="http://schemas.microsoft.com/office/drawing/2014/main" id="{B9C158E3-5CBC-4CE3-8137-E440D3C2DB87}"/>
              </a:ext>
            </a:extLst>
          </p:cNvPr>
          <p:cNvSpPr txBox="1"/>
          <p:nvPr/>
        </p:nvSpPr>
        <p:spPr>
          <a:xfrm>
            <a:off x="838200" y="997137"/>
            <a:ext cx="5193484" cy="4812664"/>
          </a:xfrm>
          <a:prstGeom prst="rect">
            <a:avLst/>
          </a:prstGeom>
          <a:noFill/>
        </p:spPr>
        <p:txBody>
          <a:bodyPr wrap="square">
            <a:spAutoFit/>
          </a:bodyPr>
          <a:lstStyle/>
          <a:p>
            <a:r>
              <a:rPr lang="en-GB" sz="1600" b="1" dirty="0">
                <a:solidFill>
                  <a:srgbClr val="960053"/>
                </a:solidFill>
                <a:latin typeface="Verdana" panose="020B0604030504040204" pitchFamily="34" charset="0"/>
                <a:ea typeface="Verdana" panose="020B0604030504040204" pitchFamily="34" charset="0"/>
                <a:cs typeface="+mj-cs"/>
              </a:rPr>
              <a:t>Wider scheme finances</a:t>
            </a:r>
          </a:p>
          <a:p>
            <a:endParaRPr lang="en-GB" sz="1600" b="1" dirty="0">
              <a:solidFill>
                <a:srgbClr val="960053"/>
              </a:solidFill>
              <a:latin typeface="Verdana" panose="020B0604030504040204" pitchFamily="34" charset="0"/>
              <a:ea typeface="Verdana" panose="020B0604030504040204" pitchFamily="34" charset="0"/>
              <a:cs typeface="+mj-cs"/>
            </a:endParaRPr>
          </a:p>
          <a:p>
            <a:pPr indent="457200"/>
            <a:r>
              <a:rPr lang="en-GB" sz="1600" b="1" dirty="0">
                <a:solidFill>
                  <a:srgbClr val="960053"/>
                </a:solidFill>
                <a:latin typeface="Verdana" panose="020B0604030504040204" pitchFamily="34" charset="0"/>
                <a:ea typeface="Verdana" panose="020B0604030504040204" pitchFamily="34" charset="0"/>
                <a:cs typeface="+mj-cs"/>
              </a:rPr>
              <a:t>Forecast budget:</a:t>
            </a:r>
            <a:r>
              <a:rPr lang="en-GB" sz="1400" b="1" dirty="0">
                <a:effectLst/>
                <a:latin typeface="Verdana" panose="020B0604030504040204" pitchFamily="34" charset="0"/>
                <a:ea typeface="Calibri" panose="020F0502020204030204" pitchFamily="34" charset="0"/>
                <a:cs typeface="Arial" panose="020B0604020202020204" pitchFamily="34" charset="0"/>
              </a:rPr>
              <a:t> </a:t>
            </a:r>
          </a:p>
          <a:p>
            <a:pPr indent="457200"/>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400" dirty="0">
                <a:effectLst/>
                <a:latin typeface="Verdana" panose="020B0604030504040204" pitchFamily="34" charset="0"/>
                <a:ea typeface="Calibri" panose="020F0502020204030204" pitchFamily="34" charset="0"/>
                <a:cs typeface="Arial" panose="020B0604020202020204" pitchFamily="34" charset="0"/>
              </a:rPr>
              <a:t>The total forecast budget for delivery of the schemes receiving LGD grant is: </a:t>
            </a:r>
            <a:r>
              <a:rPr lang="en-GB" sz="1400" b="1" dirty="0">
                <a:effectLst/>
                <a:latin typeface="Verdana" panose="020B0604030504040204" pitchFamily="34" charset="0"/>
                <a:ea typeface="Calibri" panose="020F0502020204030204" pitchFamily="34" charset="0"/>
                <a:cs typeface="Arial" panose="020B0604020202020204" pitchFamily="34" charset="0"/>
              </a:rPr>
              <a:t>£298.8 million</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400" dirty="0">
                <a:effectLst/>
                <a:latin typeface="Verdana" panose="020B0604030504040204" pitchFamily="34" charset="0"/>
                <a:ea typeface="Calibri" panose="020F0502020204030204" pitchFamily="34" charset="0"/>
                <a:cs typeface="Arial" panose="020B0604020202020204" pitchFamily="34" charset="0"/>
              </a:rPr>
              <a:t>Of which £98.3 million is LGD grant</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400" dirty="0">
                <a:effectLst/>
                <a:latin typeface="Verdana" panose="020B0604030504040204" pitchFamily="34" charset="0"/>
                <a:ea typeface="Calibri" panose="020F0502020204030204" pitchFamily="34" charset="0"/>
                <a:cs typeface="Arial" panose="020B0604020202020204" pitchFamily="34" charset="0"/>
              </a:rPr>
              <a:t>Of which </a:t>
            </a:r>
            <a:r>
              <a:rPr lang="en-GB" sz="1400" b="1" dirty="0">
                <a:effectLst/>
                <a:latin typeface="Verdana" panose="020B0604030504040204" pitchFamily="34" charset="0"/>
                <a:ea typeface="Calibri" panose="020F0502020204030204" pitchFamily="34" charset="0"/>
                <a:cs typeface="Arial" panose="020B0604020202020204" pitchFamily="34" charset="0"/>
              </a:rPr>
              <a:t>£200.5 million</a:t>
            </a:r>
            <a:r>
              <a:rPr lang="en-GB" sz="1400" dirty="0">
                <a:effectLst/>
                <a:latin typeface="Verdana" panose="020B0604030504040204" pitchFamily="34" charset="0"/>
                <a:ea typeface="Calibri" panose="020F0502020204030204" pitchFamily="34" charset="0"/>
                <a:cs typeface="Arial" panose="020B0604020202020204" pitchFamily="34" charset="0"/>
              </a:rPr>
              <a:t> is match funding</a:t>
            </a:r>
          </a:p>
          <a:p>
            <a:pPr lvl="0">
              <a:lnSpc>
                <a:spcPct val="107000"/>
              </a:lnSpc>
              <a:spcAft>
                <a:spcPts val="800"/>
              </a:spcAft>
            </a:pPr>
            <a:endParaRPr lang="en-GB" sz="1400" dirty="0">
              <a:effectLst/>
              <a:latin typeface="Verdana" panose="020B0604030504040204" pitchFamily="34" charset="0"/>
              <a:ea typeface="Calibri" panose="020F0502020204030204" pitchFamily="34" charset="0"/>
              <a:cs typeface="Arial" panose="020B0604020202020204" pitchFamily="34" charset="0"/>
            </a:endParaRPr>
          </a:p>
          <a:p>
            <a:pPr lvl="0">
              <a:lnSpc>
                <a:spcPct val="107000"/>
              </a:lnSpc>
              <a:spcAft>
                <a:spcPts val="800"/>
              </a:spcAft>
            </a:pPr>
            <a:r>
              <a:rPr lang="en-GB" sz="1600" b="1" dirty="0">
                <a:solidFill>
                  <a:srgbClr val="960053"/>
                </a:solidFill>
                <a:latin typeface="Verdana" panose="020B0604030504040204" pitchFamily="34" charset="0"/>
                <a:ea typeface="Verdana" panose="020B0604030504040204" pitchFamily="34" charset="0"/>
                <a:cs typeface="+mj-cs"/>
              </a:rPr>
              <a:t>       Match spend (to deliver the scheme)</a:t>
            </a:r>
          </a:p>
          <a:p>
            <a:pPr lvl="0">
              <a:lnSpc>
                <a:spcPct val="107000"/>
              </a:lnSpc>
              <a:spcAft>
                <a:spcPts val="800"/>
              </a:spcAft>
            </a:pPr>
            <a:r>
              <a:rPr lang="en-GB" sz="1400" b="1" dirty="0">
                <a:effectLst/>
                <a:latin typeface="Verdana" panose="020B0604030504040204" pitchFamily="34" charset="0"/>
                <a:ea typeface="Calibri" panose="020F0502020204030204" pitchFamily="34" charset="0"/>
                <a:cs typeface="Arial" panose="020B0604020202020204" pitchFamily="34" charset="0"/>
              </a:rPr>
              <a:t>Actual match spend reported to end of Q3 20/21 </a:t>
            </a:r>
            <a:r>
              <a:rPr lang="en-GB" sz="1400" i="1" dirty="0">
                <a:effectLst/>
                <a:latin typeface="Verdana" panose="020B0604030504040204" pitchFamily="34" charset="0"/>
                <a:ea typeface="Calibri" panose="020F0502020204030204" pitchFamily="34" charset="0"/>
                <a:cs typeface="Arial" panose="020B0604020202020204" pitchFamily="34" charset="0"/>
              </a:rPr>
              <a:t>(rounded)</a:t>
            </a:r>
            <a:r>
              <a:rPr lang="en-GB" sz="1400" b="1" dirty="0">
                <a:effectLst/>
                <a:latin typeface="Verdana" panose="020B0604030504040204" pitchFamily="34" charset="0"/>
                <a:ea typeface="Calibri" panose="020F0502020204030204" pitchFamily="34" charset="0"/>
                <a:cs typeface="Arial" panose="020B0604020202020204" pitchFamily="34" charset="0"/>
              </a:rPr>
              <a:t>:</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400" dirty="0">
                <a:effectLst/>
                <a:latin typeface="Verdana" panose="020B0604030504040204" pitchFamily="34" charset="0"/>
                <a:ea typeface="Calibri" panose="020F0502020204030204" pitchFamily="34" charset="0"/>
                <a:cs typeface="Arial" panose="020B0604020202020204" pitchFamily="34" charset="0"/>
              </a:rPr>
              <a:t>Total match funding reported: </a:t>
            </a:r>
            <a:r>
              <a:rPr lang="en-GB" sz="1400" b="1" dirty="0">
                <a:effectLst/>
                <a:latin typeface="Verdana" panose="020B0604030504040204" pitchFamily="34" charset="0"/>
                <a:ea typeface="Calibri" panose="020F0502020204030204" pitchFamily="34" charset="0"/>
                <a:cs typeface="Arial" panose="020B0604020202020204" pitchFamily="34" charset="0"/>
              </a:rPr>
              <a:t>£182 million</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GB" sz="1400" dirty="0">
                <a:effectLst/>
                <a:latin typeface="Verdana" panose="020B0604030504040204" pitchFamily="34" charset="0"/>
                <a:ea typeface="Calibri" panose="020F0502020204030204" pitchFamily="34" charset="0"/>
                <a:cs typeface="Arial" panose="020B0604020202020204" pitchFamily="34" charset="0"/>
              </a:rPr>
              <a:t>Of which public match is: £105 million</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GB" sz="1400" dirty="0">
                <a:effectLst/>
                <a:latin typeface="Verdana" panose="020B0604030504040204" pitchFamily="34" charset="0"/>
                <a:ea typeface="Calibri" panose="020F0502020204030204" pitchFamily="34" charset="0"/>
                <a:cs typeface="Arial" panose="020B0604020202020204" pitchFamily="34" charset="0"/>
              </a:rPr>
              <a:t>Of which private match is</a:t>
            </a:r>
            <a:r>
              <a:rPr lang="en-GB" sz="1400" b="1" dirty="0">
                <a:effectLst/>
                <a:latin typeface="Verdana" panose="020B0604030504040204" pitchFamily="34" charset="0"/>
                <a:ea typeface="Calibri" panose="020F0502020204030204" pitchFamily="34" charset="0"/>
                <a:cs typeface="Arial" panose="020B0604020202020204" pitchFamily="34" charset="0"/>
              </a:rPr>
              <a:t>: £76 million </a:t>
            </a:r>
            <a:endParaRPr lang="en-GB" sz="1400" b="1" dirty="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GB" sz="1400" dirty="0">
                <a:effectLst/>
                <a:latin typeface="Verdana" panose="020B0604030504040204" pitchFamily="34" charset="0"/>
                <a:ea typeface="Calibri" panose="020F0502020204030204" pitchFamily="34" charset="0"/>
                <a:cs typeface="Arial" panose="020B0604020202020204" pitchFamily="34" charset="0"/>
              </a:rPr>
              <a:t>Of which 3</a:t>
            </a:r>
            <a:r>
              <a:rPr lang="en-GB" sz="1400" baseline="30000" dirty="0">
                <a:effectLst/>
                <a:latin typeface="Verdana" panose="020B0604030504040204" pitchFamily="34" charset="0"/>
                <a:ea typeface="Calibri" panose="020F0502020204030204" pitchFamily="34" charset="0"/>
                <a:cs typeface="Arial" panose="020B0604020202020204" pitchFamily="34" charset="0"/>
              </a:rPr>
              <a:t>rd</a:t>
            </a:r>
            <a:r>
              <a:rPr lang="en-GB" sz="1400" dirty="0">
                <a:effectLst/>
                <a:latin typeface="Verdana" panose="020B0604030504040204" pitchFamily="34" charset="0"/>
                <a:ea typeface="Calibri" panose="020F0502020204030204" pitchFamily="34" charset="0"/>
                <a:cs typeface="Arial" panose="020B0604020202020204" pitchFamily="34" charset="0"/>
              </a:rPr>
              <a:t> sector match is: £1 million</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p>
            <a:pPr marL="228600">
              <a:lnSpc>
                <a:spcPct val="107000"/>
              </a:lnSpc>
              <a:spcBef>
                <a:spcPts val="600"/>
              </a:spcBef>
              <a:spcAft>
                <a:spcPts val="600"/>
              </a:spcAft>
            </a:pPr>
            <a:r>
              <a:rPr lang="en-GB" sz="1400" b="1" dirty="0">
                <a:effectLst/>
                <a:latin typeface="Verdana" panose="020B0604030504040204" pitchFamily="34" charset="0"/>
                <a:ea typeface="Calibri" panose="020F0502020204030204" pitchFamily="34" charset="0"/>
                <a:cs typeface="Arial" panose="020B0604020202020204" pitchFamily="34" charset="0"/>
              </a:rPr>
              <a:t>90.66%</a:t>
            </a:r>
            <a:r>
              <a:rPr lang="en-GB" sz="1400" dirty="0">
                <a:effectLst/>
                <a:latin typeface="Verdana" panose="020B0604030504040204" pitchFamily="34" charset="0"/>
                <a:ea typeface="Calibri" panose="020F0502020204030204" pitchFamily="34" charset="0"/>
                <a:cs typeface="Arial" panose="020B0604020202020204" pitchFamily="34" charset="0"/>
              </a:rPr>
              <a:t> of the total forecast match funding has been spent by the end of Q3.</a:t>
            </a:r>
            <a:r>
              <a:rPr lang="en-GB" sz="1600" b="1" dirty="0">
                <a:effectLst/>
                <a:latin typeface="Verdana" panose="020B0604030504040204" pitchFamily="34" charset="0"/>
                <a:ea typeface="Calibri" panose="020F0502020204030204" pitchFamily="34" charset="0"/>
                <a:cs typeface="Arial" panose="020B0604020202020204" pitchFamily="34"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a:extLst>
              <a:ext uri="{FF2B5EF4-FFF2-40B4-BE49-F238E27FC236}">
                <a16:creationId xmlns:a16="http://schemas.microsoft.com/office/drawing/2014/main" id="{B7DEE052-1C72-475C-9D83-4485C1E52B83}"/>
              </a:ext>
            </a:extLst>
          </p:cNvPr>
          <p:cNvPicPr>
            <a:picLocks noChangeAspect="1"/>
          </p:cNvPicPr>
          <p:nvPr/>
        </p:nvPicPr>
        <p:blipFill>
          <a:blip r:embed="rId2"/>
          <a:stretch>
            <a:fillRect/>
          </a:stretch>
        </p:blipFill>
        <p:spPr>
          <a:xfrm>
            <a:off x="6096000" y="819657"/>
            <a:ext cx="4052093" cy="2737318"/>
          </a:xfrm>
          <a:prstGeom prst="rect">
            <a:avLst/>
          </a:prstGeom>
        </p:spPr>
      </p:pic>
      <p:pic>
        <p:nvPicPr>
          <p:cNvPr id="4" name="Picture 3">
            <a:extLst>
              <a:ext uri="{FF2B5EF4-FFF2-40B4-BE49-F238E27FC236}">
                <a16:creationId xmlns:a16="http://schemas.microsoft.com/office/drawing/2014/main" id="{9A059531-1273-4B76-8C49-18C361CF6CB6}"/>
              </a:ext>
            </a:extLst>
          </p:cNvPr>
          <p:cNvPicPr>
            <a:picLocks noChangeAspect="1"/>
          </p:cNvPicPr>
          <p:nvPr/>
        </p:nvPicPr>
        <p:blipFill>
          <a:blip r:embed="rId3"/>
          <a:stretch>
            <a:fillRect/>
          </a:stretch>
        </p:blipFill>
        <p:spPr>
          <a:xfrm>
            <a:off x="6096000" y="3543231"/>
            <a:ext cx="4042383" cy="2429730"/>
          </a:xfrm>
          <a:prstGeom prst="rect">
            <a:avLst/>
          </a:prstGeom>
        </p:spPr>
      </p:pic>
    </p:spTree>
    <p:extLst>
      <p:ext uri="{BB962C8B-B14F-4D97-AF65-F5344CB8AC3E}">
        <p14:creationId xmlns:p14="http://schemas.microsoft.com/office/powerpoint/2010/main" val="3923776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2DF43-7209-4053-9BAD-4EEAEE9A8A9E}"/>
              </a:ext>
            </a:extLst>
          </p:cNvPr>
          <p:cNvSpPr>
            <a:spLocks noGrp="1"/>
          </p:cNvSpPr>
          <p:nvPr>
            <p:ph type="title"/>
          </p:nvPr>
        </p:nvSpPr>
        <p:spPr>
          <a:xfrm>
            <a:off x="838200" y="365126"/>
            <a:ext cx="10515600" cy="315912"/>
          </a:xfrm>
        </p:spPr>
        <p:txBody>
          <a:bodyPr>
            <a:normAutofit fontScale="90000"/>
          </a:bodyPr>
          <a:lstStyle/>
          <a:p>
            <a:pPr algn="ctr"/>
            <a:r>
              <a:rPr lang="en-GB" sz="2400" dirty="0">
                <a:latin typeface="Verdana" panose="020B0604030504040204" pitchFamily="34" charset="0"/>
                <a:ea typeface="Verdana" panose="020B0604030504040204" pitchFamily="34" charset="0"/>
              </a:rPr>
              <a:t>SSLEP Local Growth Deal (LGD) report Q3 - 2021-22</a:t>
            </a:r>
          </a:p>
        </p:txBody>
      </p:sp>
      <p:sp>
        <p:nvSpPr>
          <p:cNvPr id="7" name="TextBox 6">
            <a:extLst>
              <a:ext uri="{FF2B5EF4-FFF2-40B4-BE49-F238E27FC236}">
                <a16:creationId xmlns:a16="http://schemas.microsoft.com/office/drawing/2014/main" id="{B9C158E3-5CBC-4CE3-8137-E440D3C2DB87}"/>
              </a:ext>
            </a:extLst>
          </p:cNvPr>
          <p:cNvSpPr txBox="1"/>
          <p:nvPr/>
        </p:nvSpPr>
        <p:spPr>
          <a:xfrm>
            <a:off x="854935" y="807878"/>
            <a:ext cx="7125000" cy="5399235"/>
          </a:xfrm>
          <a:prstGeom prst="rect">
            <a:avLst/>
          </a:prstGeom>
          <a:noFill/>
        </p:spPr>
        <p:txBody>
          <a:bodyPr wrap="square">
            <a:spAutoFit/>
          </a:bodyPr>
          <a:lstStyle/>
          <a:p>
            <a:pPr>
              <a:lnSpc>
                <a:spcPct val="107000"/>
              </a:lnSpc>
              <a:spcBef>
                <a:spcPts val="600"/>
              </a:spcBef>
              <a:spcAft>
                <a:spcPts val="600"/>
              </a:spcAft>
            </a:pPr>
            <a:r>
              <a:rPr lang="en-GB" sz="1600" b="1" dirty="0">
                <a:solidFill>
                  <a:srgbClr val="960053"/>
                </a:solidFill>
                <a:latin typeface="Verdana" panose="020B0604030504040204" pitchFamily="34" charset="0"/>
                <a:ea typeface="Verdana" panose="020B0604030504040204" pitchFamily="34" charset="0"/>
                <a:cs typeface="+mj-cs"/>
              </a:rPr>
              <a:t>Leverage - resulting from the LGF enabling schemes</a:t>
            </a:r>
          </a:p>
          <a:p>
            <a:pPr>
              <a:lnSpc>
                <a:spcPct val="107000"/>
              </a:lnSpc>
              <a:spcBef>
                <a:spcPts val="600"/>
              </a:spcBef>
              <a:spcAft>
                <a:spcPts val="600"/>
              </a:spcAft>
            </a:pPr>
            <a:r>
              <a:rPr lang="en-GB" sz="1200" dirty="0">
                <a:effectLst/>
                <a:latin typeface="Verdana" panose="020B0604030504040204" pitchFamily="34" charset="0"/>
                <a:ea typeface="Calibri" panose="020F0502020204030204" pitchFamily="34" charset="0"/>
                <a:cs typeface="Arial" panose="020B0604020202020204" pitchFamily="34" charset="0"/>
              </a:rPr>
              <a:t>This will be calculated </a:t>
            </a:r>
            <a:r>
              <a:rPr lang="en-GB" sz="1200" b="1" dirty="0">
                <a:effectLst/>
                <a:latin typeface="Verdana" panose="020B0604030504040204" pitchFamily="34" charset="0"/>
                <a:ea typeface="Calibri" panose="020F0502020204030204" pitchFamily="34" charset="0"/>
                <a:cs typeface="Arial" panose="020B0604020202020204" pitchFamily="34" charset="0"/>
              </a:rPr>
              <a:t>annually</a:t>
            </a:r>
            <a:r>
              <a:rPr lang="en-GB" sz="1200" dirty="0">
                <a:effectLst/>
                <a:latin typeface="Verdana" panose="020B0604030504040204" pitchFamily="34" charset="0"/>
                <a:ea typeface="Calibri" panose="020F0502020204030204" pitchFamily="34" charset="0"/>
                <a:cs typeface="Arial" panose="020B0604020202020204" pitchFamily="34" charset="0"/>
              </a:rPr>
              <a:t>. To the end of year 2020/21, </a:t>
            </a:r>
            <a:r>
              <a:rPr lang="en-GB" sz="1200" b="1" dirty="0">
                <a:effectLst/>
                <a:latin typeface="Verdana" panose="020B0604030504040204" pitchFamily="34" charset="0"/>
                <a:ea typeface="Calibri" panose="020F0502020204030204" pitchFamily="34" charset="0"/>
                <a:cs typeface="Arial" panose="020B0604020202020204" pitchFamily="34" charset="0"/>
              </a:rPr>
              <a:t>£185.37million</a:t>
            </a:r>
            <a:r>
              <a:rPr lang="en-GB" sz="1200" dirty="0">
                <a:effectLst/>
                <a:latin typeface="Verdana" panose="020B0604030504040204" pitchFamily="34" charset="0"/>
                <a:ea typeface="Calibri" panose="020F0502020204030204" pitchFamily="34" charset="0"/>
                <a:cs typeface="Arial" panose="020B0604020202020204" pitchFamily="34" charset="0"/>
              </a:rPr>
              <a:t> </a:t>
            </a:r>
            <a:r>
              <a:rPr lang="en-GB" sz="1200" b="1" dirty="0">
                <a:effectLst/>
                <a:latin typeface="Verdana" panose="020B0604030504040204" pitchFamily="34" charset="0"/>
                <a:ea typeface="Calibri" panose="020F0502020204030204" pitchFamily="34" charset="0"/>
                <a:cs typeface="Arial" panose="020B0604020202020204" pitchFamily="34" charset="0"/>
              </a:rPr>
              <a:t>private investment </a:t>
            </a:r>
            <a:r>
              <a:rPr lang="en-GB" sz="1200" dirty="0">
                <a:effectLst/>
                <a:latin typeface="Verdana" panose="020B0604030504040204" pitchFamily="34" charset="0"/>
                <a:ea typeface="Calibri" panose="020F0502020204030204" pitchFamily="34" charset="0"/>
                <a:cs typeface="Arial" panose="020B0604020202020204" pitchFamily="34" charset="0"/>
              </a:rPr>
              <a:t>is calculated to have been invested in the area as a result of the SSLEP LGD programme of schemes.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600"/>
              </a:spcBef>
              <a:spcAft>
                <a:spcPts val="600"/>
              </a:spcAft>
            </a:pPr>
            <a:r>
              <a:rPr lang="en-GB" sz="1200" dirty="0">
                <a:effectLst/>
                <a:latin typeface="Verdana" panose="020B0604030504040204" pitchFamily="34" charset="0"/>
                <a:ea typeface="Calibri" panose="020F0502020204030204" pitchFamily="34" charset="0"/>
                <a:cs typeface="Arial" panose="020B0604020202020204" pitchFamily="34" charset="0"/>
              </a:rPr>
              <a:t>It is estimated that, as outputs are realised and schemes mature, forecast total private investment leverage will be in the region of </a:t>
            </a:r>
            <a:r>
              <a:rPr lang="en-GB" sz="1200" b="1" dirty="0">
                <a:effectLst/>
                <a:latin typeface="Verdana" panose="020B0604030504040204" pitchFamily="34" charset="0"/>
                <a:ea typeface="Calibri" panose="020F0502020204030204" pitchFamily="34" charset="0"/>
                <a:cs typeface="Arial" panose="020B0604020202020204" pitchFamily="34" charset="0"/>
              </a:rPr>
              <a:t>£1.25 billion. </a:t>
            </a:r>
          </a:p>
          <a:p>
            <a:pPr>
              <a:lnSpc>
                <a:spcPct val="107000"/>
              </a:lnSpc>
              <a:spcBef>
                <a:spcPts val="600"/>
              </a:spcBef>
              <a:spcAft>
                <a:spcPts val="600"/>
              </a:spcAft>
            </a:pPr>
            <a:r>
              <a:rPr lang="en-GB" sz="1200" b="1" i="1" dirty="0">
                <a:effectLst/>
                <a:latin typeface="Verdana" panose="020B0604030504040204" pitchFamily="34" charset="0"/>
                <a:ea typeface="Calibri" panose="020F0502020204030204" pitchFamily="34" charset="0"/>
                <a:cs typeface="Arial" panose="020B0604020202020204" pitchFamily="34" charset="0"/>
              </a:rPr>
              <a:t>Forecast </a:t>
            </a:r>
            <a:r>
              <a:rPr lang="en-GB" sz="1200" dirty="0">
                <a:effectLst/>
                <a:latin typeface="Verdana" panose="020B0604030504040204" pitchFamily="34" charset="0"/>
                <a:ea typeface="Calibri" panose="020F0502020204030204" pitchFamily="34" charset="0"/>
                <a:cs typeface="Arial" panose="020B0604020202020204" pitchFamily="34" charset="0"/>
              </a:rPr>
              <a:t>is based on figures provided as part of business cases (which would have been subject to, and part of, the appraisal process), and detailed in contracts, based on the approximate number of homes to be built and sqm of commercial land to be developed</a:t>
            </a:r>
            <a:r>
              <a:rPr lang="en-GB" sz="1200" i="1" dirty="0">
                <a:effectLst/>
                <a:latin typeface="Verdana" panose="020B0604030504040204" pitchFamily="34" charset="0"/>
                <a:ea typeface="Calibri" panose="020F0502020204030204" pitchFamily="34" charset="0"/>
                <a:cs typeface="Arial" panose="020B0604020202020204" pitchFamily="34" charset="0"/>
              </a:rPr>
              <a:t>.</a:t>
            </a:r>
          </a:p>
          <a:p>
            <a:pPr>
              <a:lnSpc>
                <a:spcPct val="107000"/>
              </a:lnSpc>
              <a:spcBef>
                <a:spcPts val="600"/>
              </a:spcBef>
              <a:spcAft>
                <a:spcPts val="600"/>
              </a:spcAft>
            </a:pPr>
            <a:r>
              <a:rPr lang="en-GB" sz="1200" dirty="0">
                <a:effectLst/>
                <a:latin typeface="Verdana" panose="020B0604030504040204" pitchFamily="34" charset="0"/>
                <a:ea typeface="Calibri" panose="020F0502020204030204" pitchFamily="34" charset="0"/>
                <a:cs typeface="Arial" panose="020B0604020202020204" pitchFamily="34" charset="0"/>
              </a:rPr>
              <a:t>The leverage </a:t>
            </a:r>
            <a:r>
              <a:rPr lang="en-GB" sz="1200" b="1" dirty="0">
                <a:latin typeface="Verdana" panose="020B0604030504040204" pitchFamily="34" charset="0"/>
                <a:ea typeface="Calibri" panose="020F0502020204030204" pitchFamily="34" charset="0"/>
                <a:cs typeface="Arial" panose="020B0604020202020204" pitchFamily="34" charset="0"/>
              </a:rPr>
              <a:t>O</a:t>
            </a:r>
            <a:r>
              <a:rPr lang="en-GB" sz="1200" b="1" dirty="0">
                <a:effectLst/>
                <a:latin typeface="Verdana" panose="020B0604030504040204" pitchFamily="34" charset="0"/>
                <a:ea typeface="Calibri" panose="020F0502020204030204" pitchFamily="34" charset="0"/>
                <a:cs typeface="Arial" panose="020B0604020202020204" pitchFamily="34" charset="0"/>
              </a:rPr>
              <a:t>utputs</a:t>
            </a:r>
            <a:r>
              <a:rPr lang="en-GB" sz="1200" dirty="0">
                <a:effectLst/>
                <a:latin typeface="Verdana" panose="020B0604030504040204" pitchFamily="34" charset="0"/>
                <a:ea typeface="Calibri" panose="020F0502020204030204" pitchFamily="34" charset="0"/>
                <a:cs typeface="Arial" panose="020B0604020202020204" pitchFamily="34" charset="0"/>
              </a:rPr>
              <a:t> are based on the following calculations:</a:t>
            </a:r>
          </a:p>
          <a:p>
            <a:r>
              <a:rPr lang="en-GB" sz="1200" b="1" u="sng" dirty="0">
                <a:effectLst/>
                <a:latin typeface="Verdana" panose="020B0604030504040204" pitchFamily="34" charset="0"/>
                <a:ea typeface="Verdana" panose="020B0604030504040204" pitchFamily="34" charset="0"/>
              </a:rPr>
              <a:t>Industrial </a:t>
            </a:r>
            <a:endParaRPr lang="en-GB" sz="1200" b="1" dirty="0">
              <a:effectLst/>
              <a:latin typeface="Verdana" panose="020B0604030504040204" pitchFamily="34" charset="0"/>
              <a:ea typeface="Verdana" panose="020B0604030504040204" pitchFamily="34" charset="0"/>
            </a:endParaRPr>
          </a:p>
          <a:p>
            <a:r>
              <a:rPr lang="en-GB" sz="1200" dirty="0">
                <a:effectLst/>
                <a:latin typeface="Verdana" panose="020B0604030504040204" pitchFamily="34" charset="0"/>
                <a:ea typeface="Verdana" panose="020B0604030504040204" pitchFamily="34" charset="0"/>
              </a:rPr>
              <a:t> </a:t>
            </a:r>
          </a:p>
          <a:p>
            <a:pPr marL="285750" indent="-285750">
              <a:buFont typeface="Arial" panose="020B0604020202020204" pitchFamily="34" charset="0"/>
              <a:buChar char="•"/>
            </a:pPr>
            <a:r>
              <a:rPr lang="en-GB" sz="1200" dirty="0">
                <a:latin typeface="Verdana" panose="020B0604030504040204" pitchFamily="34" charset="0"/>
                <a:ea typeface="Verdana" panose="020B0604030504040204" pitchFamily="34" charset="0"/>
              </a:rPr>
              <a:t>Calculated u</a:t>
            </a:r>
            <a:r>
              <a:rPr lang="en-GB" sz="1200" dirty="0">
                <a:effectLst/>
                <a:latin typeface="Verdana" panose="020B0604030504040204" pitchFamily="34" charset="0"/>
                <a:ea typeface="Verdana" panose="020B0604030504040204" pitchFamily="34" charset="0"/>
              </a:rPr>
              <a:t>sing a build cost calculation of £70 per square foot (attributed to Bericote, Meaford and Lichfield Park), although the £110m estimate at Bericote for Gestamp also includes fit out and equipment investment)</a:t>
            </a:r>
          </a:p>
          <a:p>
            <a:r>
              <a:rPr lang="en-GB" sz="1200" dirty="0">
                <a:effectLst/>
                <a:latin typeface="Verdana" panose="020B0604030504040204" pitchFamily="34" charset="0"/>
                <a:ea typeface="Verdana" panose="020B0604030504040204" pitchFamily="34" charset="0"/>
              </a:rPr>
              <a:t> </a:t>
            </a:r>
          </a:p>
          <a:p>
            <a:r>
              <a:rPr lang="en-GB" sz="1200" b="1" u="sng" dirty="0">
                <a:effectLst/>
                <a:latin typeface="Verdana" panose="020B0604030504040204" pitchFamily="34" charset="0"/>
                <a:ea typeface="Verdana" panose="020B0604030504040204" pitchFamily="34" charset="0"/>
              </a:rPr>
              <a:t>Residential </a:t>
            </a:r>
            <a:endParaRPr lang="en-GB" sz="1200" b="1" dirty="0">
              <a:effectLst/>
              <a:latin typeface="Verdana" panose="020B0604030504040204" pitchFamily="34" charset="0"/>
              <a:ea typeface="Verdana" panose="020B0604030504040204" pitchFamily="34" charset="0"/>
            </a:endParaRPr>
          </a:p>
          <a:p>
            <a:r>
              <a:rPr lang="en-GB" sz="1200" u="none" strike="noStrike" dirty="0">
                <a:effectLst/>
                <a:latin typeface="Verdana" panose="020B0604030504040204" pitchFamily="34" charset="0"/>
                <a:ea typeface="Verdana" panose="020B0604030504040204" pitchFamily="34" charset="0"/>
              </a:rPr>
              <a:t> </a:t>
            </a:r>
            <a:endParaRPr lang="en-GB" sz="1200" dirty="0">
              <a:effectLst/>
              <a:latin typeface="Verdana" panose="020B0604030504040204" pitchFamily="34" charset="0"/>
              <a:ea typeface="Verdana" panose="020B0604030504040204" pitchFamily="34" charset="0"/>
            </a:endParaRPr>
          </a:p>
          <a:p>
            <a:pPr marL="285750" indent="-285750">
              <a:buFont typeface="Arial" panose="020B0604020202020204" pitchFamily="34" charset="0"/>
              <a:buChar char="•"/>
            </a:pPr>
            <a:r>
              <a:rPr lang="en-GB" sz="1200" dirty="0">
                <a:effectLst/>
                <a:latin typeface="Verdana" panose="020B0604030504040204" pitchFamily="34" charset="0"/>
                <a:ea typeface="Verdana" panose="020B0604030504040204" pitchFamily="34" charset="0"/>
              </a:rPr>
              <a:t>Calculated using a (conservative) build cost calculation of £90 per square foot (this is a number SCC reported seeing in viability appraisals in April 2020) and a conservative assumption that each house is approximately 1,000 sq ft, giving a very crude leverage of approx. £90,000 leverage per house</a:t>
            </a:r>
          </a:p>
          <a:p>
            <a:pPr lvl="1"/>
            <a:r>
              <a:rPr lang="en-GB" sz="1200" dirty="0">
                <a:effectLst/>
                <a:latin typeface="Verdana" panose="020B0604030504040204" pitchFamily="34" charset="0"/>
                <a:ea typeface="Verdana" panose="020B0604030504040204" pitchFamily="34" charset="0"/>
              </a:rPr>
              <a:t>(There is extra leverage from items like estate roads, utility provision, dealing with abnormal costs etc. but sponsors don’t have the resources to unpick those).</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Arrow: Right 3">
            <a:extLst>
              <a:ext uri="{FF2B5EF4-FFF2-40B4-BE49-F238E27FC236}">
                <a16:creationId xmlns:a16="http://schemas.microsoft.com/office/drawing/2014/main" id="{8266B5F0-9AE8-47AF-BDDA-A3AE8A98157E}"/>
              </a:ext>
            </a:extLst>
          </p:cNvPr>
          <p:cNvSpPr/>
          <p:nvPr/>
        </p:nvSpPr>
        <p:spPr>
          <a:xfrm>
            <a:off x="8177712" y="2760991"/>
            <a:ext cx="1996580" cy="1375795"/>
          </a:xfrm>
          <a:prstGeom prst="rightArrow">
            <a:avLst/>
          </a:prstGeom>
          <a:solidFill>
            <a:srgbClr val="A43E7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a:t>
            </a:r>
          </a:p>
        </p:txBody>
      </p:sp>
      <p:pic>
        <p:nvPicPr>
          <p:cNvPr id="9" name="Graphic 8" descr="House with solid fill">
            <a:extLst>
              <a:ext uri="{FF2B5EF4-FFF2-40B4-BE49-F238E27FC236}">
                <a16:creationId xmlns:a16="http://schemas.microsoft.com/office/drawing/2014/main" id="{3AB54705-2A73-42A5-A749-364E58A0559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835467" y="1061358"/>
            <a:ext cx="914400" cy="935755"/>
          </a:xfrm>
          <a:prstGeom prst="rect">
            <a:avLst/>
          </a:prstGeom>
        </p:spPr>
      </p:pic>
      <p:pic>
        <p:nvPicPr>
          <p:cNvPr id="10" name="Graphic 9" descr="House with solid fill">
            <a:extLst>
              <a:ext uri="{FF2B5EF4-FFF2-40B4-BE49-F238E27FC236}">
                <a16:creationId xmlns:a16="http://schemas.microsoft.com/office/drawing/2014/main" id="{90F11A93-2184-41C8-BD01-FC6032AA520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261387" y="1728767"/>
            <a:ext cx="914400" cy="935755"/>
          </a:xfrm>
          <a:prstGeom prst="rect">
            <a:avLst/>
          </a:prstGeom>
        </p:spPr>
      </p:pic>
      <p:pic>
        <p:nvPicPr>
          <p:cNvPr id="11" name="Graphic 10" descr="House with solid fill">
            <a:extLst>
              <a:ext uri="{FF2B5EF4-FFF2-40B4-BE49-F238E27FC236}">
                <a16:creationId xmlns:a16="http://schemas.microsoft.com/office/drawing/2014/main" id="{F5C1429F-3DF3-4270-820C-E915E682763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475899" y="2481700"/>
            <a:ext cx="914400" cy="935755"/>
          </a:xfrm>
          <a:prstGeom prst="rect">
            <a:avLst/>
          </a:prstGeom>
        </p:spPr>
      </p:pic>
      <p:pic>
        <p:nvPicPr>
          <p:cNvPr id="13" name="Graphic 12" descr="Group of men with solid fill">
            <a:extLst>
              <a:ext uri="{FF2B5EF4-FFF2-40B4-BE49-F238E27FC236}">
                <a16:creationId xmlns:a16="http://schemas.microsoft.com/office/drawing/2014/main" id="{E40B8881-5B20-4D5A-BF72-4303A57A2F4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957054" y="5073495"/>
            <a:ext cx="914400" cy="914400"/>
          </a:xfrm>
          <a:prstGeom prst="rect">
            <a:avLst/>
          </a:prstGeom>
        </p:spPr>
      </p:pic>
      <p:pic>
        <p:nvPicPr>
          <p:cNvPr id="14" name="Graphic 13" descr="Group of men with solid fill">
            <a:extLst>
              <a:ext uri="{FF2B5EF4-FFF2-40B4-BE49-F238E27FC236}">
                <a16:creationId xmlns:a16="http://schemas.microsoft.com/office/drawing/2014/main" id="{B5AEB513-EEFF-4D7B-840C-744B27949A4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352609" y="4354929"/>
            <a:ext cx="914400" cy="914400"/>
          </a:xfrm>
          <a:prstGeom prst="rect">
            <a:avLst/>
          </a:prstGeom>
        </p:spPr>
      </p:pic>
      <p:sp>
        <p:nvSpPr>
          <p:cNvPr id="23" name="TextBox 22">
            <a:extLst>
              <a:ext uri="{FF2B5EF4-FFF2-40B4-BE49-F238E27FC236}">
                <a16:creationId xmlns:a16="http://schemas.microsoft.com/office/drawing/2014/main" id="{105EF87E-AD0E-4A70-B4C8-9E5D2DAB63C2}"/>
              </a:ext>
            </a:extLst>
          </p:cNvPr>
          <p:cNvSpPr txBox="1"/>
          <p:nvPr/>
        </p:nvSpPr>
        <p:spPr>
          <a:xfrm>
            <a:off x="9480772" y="2391659"/>
            <a:ext cx="1135310" cy="369332"/>
          </a:xfrm>
          <a:prstGeom prst="rect">
            <a:avLst/>
          </a:prstGeom>
          <a:noFill/>
        </p:spPr>
        <p:txBody>
          <a:bodyPr wrap="square" rtlCol="0">
            <a:spAutoFit/>
          </a:bodyPr>
          <a:lstStyle/>
          <a:p>
            <a:r>
              <a:rPr lang="en-GB" dirty="0"/>
              <a:t>Housing</a:t>
            </a:r>
          </a:p>
        </p:txBody>
      </p:sp>
      <p:sp>
        <p:nvSpPr>
          <p:cNvPr id="24" name="TextBox 23">
            <a:extLst>
              <a:ext uri="{FF2B5EF4-FFF2-40B4-BE49-F238E27FC236}">
                <a16:creationId xmlns:a16="http://schemas.microsoft.com/office/drawing/2014/main" id="{F98F65ED-A3C8-40E1-B62B-4FE097F062BF}"/>
              </a:ext>
            </a:extLst>
          </p:cNvPr>
          <p:cNvSpPr txBox="1"/>
          <p:nvPr/>
        </p:nvSpPr>
        <p:spPr>
          <a:xfrm>
            <a:off x="9561499" y="4309617"/>
            <a:ext cx="914400" cy="369332"/>
          </a:xfrm>
          <a:prstGeom prst="rect">
            <a:avLst/>
          </a:prstGeom>
          <a:noFill/>
        </p:spPr>
        <p:txBody>
          <a:bodyPr wrap="square" rtlCol="0">
            <a:spAutoFit/>
          </a:bodyPr>
          <a:lstStyle/>
          <a:p>
            <a:r>
              <a:rPr lang="en-GB" dirty="0"/>
              <a:t>Jobs</a:t>
            </a:r>
          </a:p>
        </p:txBody>
      </p:sp>
      <p:pic>
        <p:nvPicPr>
          <p:cNvPr id="26" name="Graphic 25" descr="Group of men with solid fill">
            <a:extLst>
              <a:ext uri="{FF2B5EF4-FFF2-40B4-BE49-F238E27FC236}">
                <a16:creationId xmlns:a16="http://schemas.microsoft.com/office/drawing/2014/main" id="{A171F7ED-5BF5-4609-B0D6-61B3D7DF6EF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475899" y="3507496"/>
            <a:ext cx="914400" cy="914400"/>
          </a:xfrm>
          <a:prstGeom prst="rect">
            <a:avLst/>
          </a:prstGeom>
        </p:spPr>
      </p:pic>
    </p:spTree>
    <p:extLst>
      <p:ext uri="{BB962C8B-B14F-4D97-AF65-F5344CB8AC3E}">
        <p14:creationId xmlns:p14="http://schemas.microsoft.com/office/powerpoint/2010/main" val="232165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2DF43-7209-4053-9BAD-4EEAEE9A8A9E}"/>
              </a:ext>
            </a:extLst>
          </p:cNvPr>
          <p:cNvSpPr>
            <a:spLocks noGrp="1"/>
          </p:cNvSpPr>
          <p:nvPr>
            <p:ph type="title"/>
          </p:nvPr>
        </p:nvSpPr>
        <p:spPr>
          <a:xfrm>
            <a:off x="838200" y="365126"/>
            <a:ext cx="10515600" cy="315912"/>
          </a:xfrm>
        </p:spPr>
        <p:txBody>
          <a:bodyPr>
            <a:normAutofit fontScale="90000"/>
          </a:bodyPr>
          <a:lstStyle/>
          <a:p>
            <a:pPr algn="ctr"/>
            <a:r>
              <a:rPr lang="en-GB" sz="2400" dirty="0">
                <a:latin typeface="Verdana" panose="020B0604030504040204" pitchFamily="34" charset="0"/>
                <a:ea typeface="Verdana" panose="020B0604030504040204" pitchFamily="34" charset="0"/>
              </a:rPr>
              <a:t>SSLEP Local Growth Deal (LGD) report Q3 - 2021-22</a:t>
            </a:r>
          </a:p>
        </p:txBody>
      </p:sp>
      <p:sp>
        <p:nvSpPr>
          <p:cNvPr id="7" name="TextBox 6">
            <a:extLst>
              <a:ext uri="{FF2B5EF4-FFF2-40B4-BE49-F238E27FC236}">
                <a16:creationId xmlns:a16="http://schemas.microsoft.com/office/drawing/2014/main" id="{B9C158E3-5CBC-4CE3-8137-E440D3C2DB87}"/>
              </a:ext>
            </a:extLst>
          </p:cNvPr>
          <p:cNvSpPr txBox="1"/>
          <p:nvPr/>
        </p:nvSpPr>
        <p:spPr>
          <a:xfrm>
            <a:off x="838200" y="933484"/>
            <a:ext cx="4669465" cy="4998035"/>
          </a:xfrm>
          <a:prstGeom prst="rect">
            <a:avLst/>
          </a:prstGeom>
          <a:noFill/>
        </p:spPr>
        <p:txBody>
          <a:bodyPr wrap="square">
            <a:spAutoFit/>
          </a:bodyPr>
          <a:lstStyle/>
          <a:p>
            <a:pPr>
              <a:lnSpc>
                <a:spcPct val="107000"/>
              </a:lnSpc>
              <a:spcAft>
                <a:spcPts val="800"/>
              </a:spcAft>
            </a:pPr>
            <a:r>
              <a:rPr lang="en-GB" sz="1600" b="1" dirty="0">
                <a:solidFill>
                  <a:srgbClr val="960053"/>
                </a:solidFill>
                <a:latin typeface="Verdana" panose="020B0604030504040204" pitchFamily="34" charset="0"/>
                <a:ea typeface="Verdana" panose="020B0604030504040204" pitchFamily="34" charset="0"/>
                <a:cs typeface="+mj-cs"/>
              </a:rPr>
              <a:t>LGD programme – Outputs to date – Housing units  </a:t>
            </a:r>
          </a:p>
          <a:p>
            <a:pPr>
              <a:lnSpc>
                <a:spcPct val="107000"/>
              </a:lnSpc>
              <a:spcAft>
                <a:spcPts val="800"/>
              </a:spcAft>
            </a:pPr>
            <a:endParaRPr lang="en-GB" sz="1600" b="1" dirty="0">
              <a:solidFill>
                <a:srgbClr val="960053"/>
              </a:solidFill>
              <a:latin typeface="Verdana" panose="020B0604030504040204" pitchFamily="34" charset="0"/>
              <a:ea typeface="Verdana" panose="020B0604030504040204" pitchFamily="34" charset="0"/>
              <a:cs typeface="+mj-cs"/>
            </a:endParaRPr>
          </a:p>
          <a:p>
            <a:pPr marL="285750" indent="-285750">
              <a:lnSpc>
                <a:spcPct val="107000"/>
              </a:lnSpc>
              <a:spcBef>
                <a:spcPts val="600"/>
              </a:spcBef>
              <a:spcAft>
                <a:spcPts val="600"/>
              </a:spcAft>
              <a:buFont typeface="Courier New" panose="02070309020205020404" pitchFamily="49" charset="0"/>
              <a:buChar char="o"/>
            </a:pPr>
            <a:r>
              <a:rPr lang="en-GB" sz="1400" dirty="0">
                <a:latin typeface="Verdana" panose="020B0604030504040204" pitchFamily="34" charset="0"/>
                <a:cs typeface="Arial" panose="020B0604020202020204" pitchFamily="34" charset="0"/>
              </a:rPr>
              <a:t>SSLEP target: 1,000 houses</a:t>
            </a:r>
          </a:p>
          <a:p>
            <a:pPr marL="285750" indent="-285750">
              <a:lnSpc>
                <a:spcPct val="107000"/>
              </a:lnSpc>
              <a:spcBef>
                <a:spcPts val="600"/>
              </a:spcBef>
              <a:spcAft>
                <a:spcPts val="600"/>
              </a:spcAft>
              <a:buFont typeface="Courier New" panose="02070309020205020404" pitchFamily="49" charset="0"/>
              <a:buChar char="o"/>
            </a:pPr>
            <a:r>
              <a:rPr lang="en-GB" sz="1400" dirty="0">
                <a:latin typeface="Verdana" panose="020B0604030504040204" pitchFamily="34" charset="0"/>
                <a:cs typeface="Arial" panose="020B0604020202020204" pitchFamily="34" charset="0"/>
              </a:rPr>
              <a:t>Houses delivered in Q3: 154</a:t>
            </a:r>
          </a:p>
          <a:p>
            <a:pPr marL="285750" indent="-285750">
              <a:lnSpc>
                <a:spcPct val="107000"/>
              </a:lnSpc>
              <a:spcBef>
                <a:spcPts val="600"/>
              </a:spcBef>
              <a:spcAft>
                <a:spcPts val="600"/>
              </a:spcAft>
              <a:buFont typeface="Courier New" panose="02070309020205020404" pitchFamily="49" charset="0"/>
              <a:buChar char="o"/>
            </a:pPr>
            <a:r>
              <a:rPr lang="en-GB" sz="1400" dirty="0">
                <a:latin typeface="Verdana" panose="020B0604030504040204" pitchFamily="34" charset="0"/>
                <a:cs typeface="Arial" panose="020B0604020202020204" pitchFamily="34" charset="0"/>
              </a:rPr>
              <a:t>Total housing units achieved by December 2021: </a:t>
            </a:r>
            <a:r>
              <a:rPr lang="en-GB" sz="1400" b="1" dirty="0">
                <a:latin typeface="Verdana" panose="020B0604030504040204" pitchFamily="34" charset="0"/>
                <a:cs typeface="Arial" panose="020B0604020202020204" pitchFamily="34" charset="0"/>
              </a:rPr>
              <a:t>708</a:t>
            </a:r>
          </a:p>
          <a:p>
            <a:pPr marL="285750" indent="-285750">
              <a:lnSpc>
                <a:spcPct val="107000"/>
              </a:lnSpc>
              <a:spcBef>
                <a:spcPts val="600"/>
              </a:spcBef>
              <a:spcAft>
                <a:spcPts val="600"/>
              </a:spcAft>
              <a:buFont typeface="Courier New" panose="02070309020205020404" pitchFamily="49" charset="0"/>
              <a:buChar char="o"/>
            </a:pPr>
            <a:r>
              <a:rPr lang="en-GB" sz="1400" dirty="0">
                <a:latin typeface="Verdana" panose="020B0604030504040204" pitchFamily="34" charset="0"/>
                <a:cs typeface="Arial" panose="020B0604020202020204" pitchFamily="34" charset="0"/>
              </a:rPr>
              <a:t>% of target achieved to date: </a:t>
            </a:r>
            <a:r>
              <a:rPr lang="en-GB" sz="1400" b="1" dirty="0">
                <a:latin typeface="Verdana" panose="020B0604030504040204" pitchFamily="34" charset="0"/>
                <a:cs typeface="Arial" panose="020B0604020202020204" pitchFamily="34" charset="0"/>
              </a:rPr>
              <a:t>71%</a:t>
            </a:r>
          </a:p>
          <a:p>
            <a:pPr marL="285750" indent="-285750">
              <a:lnSpc>
                <a:spcPct val="107000"/>
              </a:lnSpc>
              <a:spcBef>
                <a:spcPts val="600"/>
              </a:spcBef>
              <a:spcAft>
                <a:spcPts val="600"/>
              </a:spcAft>
              <a:buFont typeface="Courier New" panose="02070309020205020404" pitchFamily="49" charset="0"/>
              <a:buChar char="o"/>
            </a:pPr>
            <a:r>
              <a:rPr lang="en-GB" sz="1400" dirty="0">
                <a:latin typeface="Verdana" panose="020B0604030504040204" pitchFamily="34" charset="0"/>
                <a:cs typeface="Arial" panose="020B0604020202020204" pitchFamily="34" charset="0"/>
              </a:rPr>
              <a:t>Overall forecast total of houses to be delivered as a result of the LGD grant-aided schemes: 6,167</a:t>
            </a:r>
          </a:p>
          <a:p>
            <a:pPr marL="285750" indent="-285750">
              <a:lnSpc>
                <a:spcPct val="107000"/>
              </a:lnSpc>
              <a:spcBef>
                <a:spcPts val="600"/>
              </a:spcBef>
              <a:spcAft>
                <a:spcPts val="600"/>
              </a:spcAft>
              <a:buFont typeface="Courier New" panose="02070309020205020404" pitchFamily="49" charset="0"/>
              <a:buChar char="o"/>
            </a:pPr>
            <a:r>
              <a:rPr lang="en-GB" sz="1400" dirty="0">
                <a:latin typeface="Verdana" panose="020B0604030504040204" pitchFamily="34" charset="0"/>
                <a:cs typeface="Arial" panose="020B0604020202020204" pitchFamily="34" charset="0"/>
              </a:rPr>
              <a:t>% of overall forecast achieved to date: 11%</a:t>
            </a:r>
          </a:p>
          <a:p>
            <a:pPr marL="285750" indent="-285750">
              <a:lnSpc>
                <a:spcPct val="107000"/>
              </a:lnSpc>
              <a:spcBef>
                <a:spcPts val="600"/>
              </a:spcBef>
              <a:spcAft>
                <a:spcPts val="600"/>
              </a:spcAft>
              <a:buFont typeface="Courier New" panose="02070309020205020404" pitchFamily="49" charset="0"/>
              <a:buChar char="o"/>
            </a:pPr>
            <a:r>
              <a:rPr lang="en-GB" sz="1400" dirty="0">
                <a:effectLst/>
                <a:latin typeface="Verdana" panose="020B0604030504040204" pitchFamily="34" charset="0"/>
                <a:ea typeface="Verdana" panose="020B0604030504040204" pitchFamily="34" charset="0"/>
                <a:cs typeface="Arial" panose="020B0604020202020204" pitchFamily="34" charset="0"/>
              </a:rPr>
              <a:t>We expect to meet the 1,000 housing target in year 2022/23</a:t>
            </a:r>
          </a:p>
          <a:p>
            <a:pPr marL="742950" lvl="1" indent="-285750">
              <a:lnSpc>
                <a:spcPct val="107000"/>
              </a:lnSpc>
              <a:spcBef>
                <a:spcPts val="600"/>
              </a:spcBef>
              <a:spcAft>
                <a:spcPts val="600"/>
              </a:spcAft>
              <a:buFont typeface="Courier New" panose="02070309020205020404" pitchFamily="49" charset="0"/>
              <a:buChar char="o"/>
            </a:pP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Graphic 3" descr="House with solid fill">
            <a:extLst>
              <a:ext uri="{FF2B5EF4-FFF2-40B4-BE49-F238E27FC236}">
                <a16:creationId xmlns:a16="http://schemas.microsoft.com/office/drawing/2014/main" id="{73A1651E-6481-4534-8F0B-9DBB4D009AF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136444" y="1176063"/>
            <a:ext cx="1919111" cy="1963930"/>
          </a:xfrm>
          <a:prstGeom prst="rect">
            <a:avLst/>
          </a:prstGeom>
        </p:spPr>
      </p:pic>
      <p:sp>
        <p:nvSpPr>
          <p:cNvPr id="5" name="TextBox 4">
            <a:extLst>
              <a:ext uri="{FF2B5EF4-FFF2-40B4-BE49-F238E27FC236}">
                <a16:creationId xmlns:a16="http://schemas.microsoft.com/office/drawing/2014/main" id="{8A04B800-A231-4FC5-8541-7506E0B40D0E}"/>
              </a:ext>
            </a:extLst>
          </p:cNvPr>
          <p:cNvSpPr txBox="1"/>
          <p:nvPr/>
        </p:nvSpPr>
        <p:spPr>
          <a:xfrm>
            <a:off x="6858000" y="923942"/>
            <a:ext cx="4352262" cy="4749505"/>
          </a:xfrm>
          <a:prstGeom prst="rect">
            <a:avLst/>
          </a:prstGeom>
          <a:noFill/>
        </p:spPr>
        <p:txBody>
          <a:bodyPr wrap="square">
            <a:spAutoFit/>
          </a:bodyPr>
          <a:lstStyle/>
          <a:p>
            <a:pPr>
              <a:lnSpc>
                <a:spcPct val="107000"/>
              </a:lnSpc>
              <a:spcAft>
                <a:spcPts val="800"/>
              </a:spcAft>
            </a:pPr>
            <a:r>
              <a:rPr lang="en-GB" sz="1600" b="1" dirty="0">
                <a:solidFill>
                  <a:srgbClr val="960053"/>
                </a:solidFill>
                <a:latin typeface="Verdana" panose="020B0604030504040204" pitchFamily="34" charset="0"/>
                <a:ea typeface="Verdana" panose="020B0604030504040204" pitchFamily="34" charset="0"/>
                <a:cs typeface="+mj-cs"/>
              </a:rPr>
              <a:t>Q3 - headlines</a:t>
            </a:r>
          </a:p>
          <a:p>
            <a:pPr marL="742950" lvl="1" indent="-285750">
              <a:lnSpc>
                <a:spcPct val="107000"/>
              </a:lnSpc>
              <a:spcBef>
                <a:spcPts val="600"/>
              </a:spcBef>
              <a:spcAft>
                <a:spcPts val="600"/>
              </a:spcAft>
              <a:buFont typeface="Courier New" panose="02070309020205020404" pitchFamily="49" charset="0"/>
              <a:buChar char="o"/>
            </a:pPr>
            <a:r>
              <a:rPr lang="en-GB" sz="1400" dirty="0">
                <a:latin typeface="Verdana" panose="020B0604030504040204" pitchFamily="34" charset="0"/>
                <a:ea typeface="Verdana" panose="020B0604030504040204" pitchFamily="34" charset="0"/>
                <a:cs typeface="Arial" panose="020B0604020202020204" pitchFamily="34" charset="0"/>
              </a:rPr>
              <a:t>Branston Locks (residential)– build completion numbers should escalate further as 2 more developers are set to join the 2 developers already on site.  One of the new developers has reserved matters approved subject to s106/s278 approval; the other is </a:t>
            </a:r>
            <a:r>
              <a:rPr lang="en-GB" sz="1400" dirty="0">
                <a:effectLst/>
                <a:latin typeface="Verdana" panose="020B0604030504040204" pitchFamily="34" charset="0"/>
                <a:ea typeface="Verdana" panose="020B0604030504040204" pitchFamily="34" charset="0"/>
                <a:cs typeface="Arial" panose="020B0604020202020204" pitchFamily="34" charset="0"/>
              </a:rPr>
              <a:t>under contract and Reserved Matters to be submitted shortly. (</a:t>
            </a:r>
            <a:r>
              <a:rPr lang="en-GB" sz="1400" i="1" dirty="0">
                <a:latin typeface="Verdana" panose="020B0604030504040204" pitchFamily="34" charset="0"/>
                <a:ea typeface="Verdana" panose="020B0604030504040204" pitchFamily="34" charset="0"/>
                <a:cs typeface="Arial" panose="020B0604020202020204" pitchFamily="34" charset="0"/>
              </a:rPr>
              <a:t>S</a:t>
            </a:r>
            <a:r>
              <a:rPr lang="en-GB" sz="1400" i="1" dirty="0">
                <a:effectLst/>
                <a:latin typeface="Verdana" panose="020B0604030504040204" pitchFamily="34" charset="0"/>
                <a:ea typeface="Verdana" panose="020B0604030504040204" pitchFamily="34" charset="0"/>
                <a:cs typeface="Arial" panose="020B0604020202020204" pitchFamily="34" charset="0"/>
              </a:rPr>
              <a:t>ee slide 10 for details)</a:t>
            </a:r>
            <a:endParaRPr lang="en-GB" sz="1400" i="1" dirty="0">
              <a:latin typeface="Verdana" panose="020B0604030504040204" pitchFamily="34" charset="0"/>
              <a:ea typeface="Verdana" panose="020B0604030504040204" pitchFamily="34" charset="0"/>
              <a:cs typeface="Arial" panose="020B0604020202020204" pitchFamily="34" charset="0"/>
            </a:endParaRPr>
          </a:p>
          <a:p>
            <a:pPr marL="742950" lvl="1" indent="-285750">
              <a:lnSpc>
                <a:spcPct val="107000"/>
              </a:lnSpc>
              <a:spcBef>
                <a:spcPts val="600"/>
              </a:spcBef>
              <a:spcAft>
                <a:spcPts val="600"/>
              </a:spcAft>
              <a:buFont typeface="Courier New" panose="02070309020205020404" pitchFamily="49" charset="0"/>
              <a:buChar char="o"/>
            </a:pPr>
            <a:r>
              <a:rPr lang="en-GB" sz="1400" dirty="0">
                <a:effectLst/>
                <a:latin typeface="Verdana" panose="020B0604030504040204" pitchFamily="34" charset="0"/>
                <a:ea typeface="Verdana" panose="020B0604030504040204" pitchFamily="34" charset="0"/>
                <a:cs typeface="Arial" panose="020B0604020202020204" pitchFamily="34" charset="0"/>
              </a:rPr>
              <a:t>SWAR – Taylor Wimpey are progressing at Burleyfields, building is well underway.</a:t>
            </a:r>
          </a:p>
          <a:p>
            <a:pPr marL="742950" lvl="1" indent="-285750">
              <a:lnSpc>
                <a:spcPct val="107000"/>
              </a:lnSpc>
              <a:spcBef>
                <a:spcPts val="600"/>
              </a:spcBef>
              <a:spcAft>
                <a:spcPts val="600"/>
              </a:spcAft>
              <a:buFont typeface="Courier New" panose="02070309020205020404" pitchFamily="49" charset="0"/>
              <a:buChar char="o"/>
            </a:pPr>
            <a:r>
              <a:rPr lang="en-GB" sz="1400" dirty="0">
                <a:latin typeface="Verdana" panose="020B0604030504040204" pitchFamily="34" charset="0"/>
                <a:ea typeface="Verdana" panose="020B0604030504040204" pitchFamily="34" charset="0"/>
                <a:cs typeface="Arial" panose="020B0604020202020204" pitchFamily="34" charset="0"/>
              </a:rPr>
              <a:t>Victoria Park (St Modwen at the old Stoke City Football ground) – building is now well underway with half of the forecast homes already built.</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88264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2DF43-7209-4053-9BAD-4EEAEE9A8A9E}"/>
              </a:ext>
            </a:extLst>
          </p:cNvPr>
          <p:cNvSpPr>
            <a:spLocks noGrp="1"/>
          </p:cNvSpPr>
          <p:nvPr>
            <p:ph type="title"/>
          </p:nvPr>
        </p:nvSpPr>
        <p:spPr>
          <a:xfrm>
            <a:off x="838200" y="365126"/>
            <a:ext cx="10515600" cy="315912"/>
          </a:xfrm>
        </p:spPr>
        <p:txBody>
          <a:bodyPr>
            <a:normAutofit fontScale="90000"/>
          </a:bodyPr>
          <a:lstStyle/>
          <a:p>
            <a:pPr algn="ctr"/>
            <a:r>
              <a:rPr lang="en-GB" sz="2400" dirty="0">
                <a:latin typeface="Verdana" panose="020B0604030504040204" pitchFamily="34" charset="0"/>
                <a:ea typeface="Verdana" panose="020B0604030504040204" pitchFamily="34" charset="0"/>
              </a:rPr>
              <a:t>SSLEP Local Growth Deal (LGD) report Q3 - 2021-22</a:t>
            </a:r>
          </a:p>
        </p:txBody>
      </p:sp>
      <p:sp>
        <p:nvSpPr>
          <p:cNvPr id="7" name="TextBox 6">
            <a:extLst>
              <a:ext uri="{FF2B5EF4-FFF2-40B4-BE49-F238E27FC236}">
                <a16:creationId xmlns:a16="http://schemas.microsoft.com/office/drawing/2014/main" id="{B9C158E3-5CBC-4CE3-8137-E440D3C2DB87}"/>
              </a:ext>
            </a:extLst>
          </p:cNvPr>
          <p:cNvSpPr txBox="1"/>
          <p:nvPr/>
        </p:nvSpPr>
        <p:spPr>
          <a:xfrm>
            <a:off x="838200" y="999790"/>
            <a:ext cx="4541874" cy="5349157"/>
          </a:xfrm>
          <a:prstGeom prst="rect">
            <a:avLst/>
          </a:prstGeom>
          <a:noFill/>
        </p:spPr>
        <p:txBody>
          <a:bodyPr wrap="square">
            <a:spAutoFit/>
          </a:bodyPr>
          <a:lstStyle/>
          <a:p>
            <a:pPr>
              <a:lnSpc>
                <a:spcPct val="107000"/>
              </a:lnSpc>
              <a:spcAft>
                <a:spcPts val="800"/>
              </a:spcAft>
            </a:pPr>
            <a:r>
              <a:rPr lang="en-GB" sz="1600" b="1" dirty="0">
                <a:solidFill>
                  <a:srgbClr val="960053"/>
                </a:solidFill>
                <a:latin typeface="Verdana" panose="020B0604030504040204" pitchFamily="34" charset="0"/>
                <a:ea typeface="Verdana" panose="020B0604030504040204" pitchFamily="34" charset="0"/>
                <a:cs typeface="+mj-cs"/>
              </a:rPr>
              <a:t>LGD programme – Outputs to date – Jobs created</a:t>
            </a:r>
          </a:p>
          <a:p>
            <a:pPr>
              <a:lnSpc>
                <a:spcPct val="107000"/>
              </a:lnSpc>
              <a:spcAft>
                <a:spcPts val="800"/>
              </a:spcAft>
            </a:pPr>
            <a:r>
              <a:rPr lang="en-GB" sz="1400" i="1" dirty="0">
                <a:effectLst/>
                <a:latin typeface="Verdana" panose="020B0604030504040204" pitchFamily="34" charset="0"/>
                <a:ea typeface="Calibri" panose="020F0502020204030204" pitchFamily="34" charset="0"/>
                <a:cs typeface="Arial" panose="020B0604020202020204" pitchFamily="34" charset="0"/>
              </a:rPr>
              <a:t>Jobs count includes jobs created and full apprenticeships</a:t>
            </a:r>
          </a:p>
          <a:p>
            <a:pPr marL="742950" lvl="1" indent="-285750">
              <a:lnSpc>
                <a:spcPct val="107000"/>
              </a:lnSpc>
              <a:spcBef>
                <a:spcPts val="600"/>
              </a:spcBef>
              <a:spcAft>
                <a:spcPts val="600"/>
              </a:spcAft>
              <a:buFont typeface="Courier New" panose="02070309020205020404" pitchFamily="49" charset="0"/>
              <a:buChar char="o"/>
            </a:pPr>
            <a:r>
              <a:rPr lang="en-GB" sz="1400" dirty="0">
                <a:effectLst/>
                <a:latin typeface="Verdana" panose="020B0604030504040204" pitchFamily="34" charset="0"/>
                <a:ea typeface="Verdana" panose="020B0604030504040204" pitchFamily="34" charset="0"/>
                <a:cs typeface="Arial" panose="020B0604020202020204" pitchFamily="34" charset="0"/>
              </a:rPr>
              <a:t>SSLEP target: 5,000 jobs</a:t>
            </a:r>
            <a:endParaRPr lang="en-GB" sz="1400" dirty="0">
              <a:effectLst/>
              <a:latin typeface="Verdana" panose="020B0604030504040204" pitchFamily="34" charset="0"/>
              <a:ea typeface="Verdana" panose="020B0604030504040204" pitchFamily="34" charset="0"/>
              <a:cs typeface="Times New Roman" panose="02020603050405020304" pitchFamily="18" charset="0"/>
            </a:endParaRPr>
          </a:p>
          <a:p>
            <a:pPr marL="742950" lvl="1" indent="-285750">
              <a:lnSpc>
                <a:spcPct val="107000"/>
              </a:lnSpc>
              <a:spcBef>
                <a:spcPts val="600"/>
              </a:spcBef>
              <a:spcAft>
                <a:spcPts val="600"/>
              </a:spcAft>
              <a:buFont typeface="Courier New" panose="02070309020205020404" pitchFamily="49" charset="0"/>
              <a:buChar char="o"/>
            </a:pPr>
            <a:r>
              <a:rPr lang="en-GB" sz="1400" dirty="0">
                <a:effectLst/>
                <a:latin typeface="Verdana" panose="020B0604030504040204" pitchFamily="34" charset="0"/>
                <a:ea typeface="Verdana" panose="020B0604030504040204" pitchFamily="34" charset="0"/>
                <a:cs typeface="Arial" panose="020B0604020202020204" pitchFamily="34" charset="0"/>
              </a:rPr>
              <a:t>Jobs delivered in Q3: 27</a:t>
            </a:r>
            <a:endParaRPr lang="en-GB" sz="1400" dirty="0">
              <a:effectLst/>
              <a:latin typeface="Verdana" panose="020B0604030504040204" pitchFamily="34" charset="0"/>
              <a:ea typeface="Verdana" panose="020B0604030504040204" pitchFamily="34" charset="0"/>
              <a:cs typeface="Times New Roman" panose="02020603050405020304" pitchFamily="18" charset="0"/>
            </a:endParaRPr>
          </a:p>
          <a:p>
            <a:pPr marL="742950" lvl="1" indent="-285750">
              <a:lnSpc>
                <a:spcPct val="107000"/>
              </a:lnSpc>
              <a:spcBef>
                <a:spcPts val="600"/>
              </a:spcBef>
              <a:spcAft>
                <a:spcPts val="600"/>
              </a:spcAft>
              <a:buFont typeface="Courier New" panose="02070309020205020404" pitchFamily="49" charset="0"/>
              <a:buChar char="o"/>
            </a:pPr>
            <a:r>
              <a:rPr lang="en-GB" sz="1400" dirty="0">
                <a:effectLst/>
                <a:latin typeface="Verdana" panose="020B0604030504040204" pitchFamily="34" charset="0"/>
                <a:ea typeface="Verdana" panose="020B0604030504040204" pitchFamily="34" charset="0"/>
                <a:cs typeface="Arial" panose="020B0604020202020204" pitchFamily="34" charset="0"/>
              </a:rPr>
              <a:t>Jobs achieved by December 2021: </a:t>
            </a:r>
            <a:r>
              <a:rPr lang="en-GB" sz="1400" b="1" dirty="0">
                <a:effectLst/>
                <a:latin typeface="Verdana" panose="020B0604030504040204" pitchFamily="34" charset="0"/>
                <a:ea typeface="Verdana" panose="020B0604030504040204" pitchFamily="34" charset="0"/>
                <a:cs typeface="Arial" panose="020B0604020202020204" pitchFamily="34" charset="0"/>
              </a:rPr>
              <a:t>2,916</a:t>
            </a:r>
            <a:endParaRPr lang="en-GB" sz="1400" b="1" dirty="0">
              <a:effectLst/>
              <a:latin typeface="Verdana" panose="020B0604030504040204" pitchFamily="34" charset="0"/>
              <a:ea typeface="Verdana" panose="020B0604030504040204" pitchFamily="34" charset="0"/>
              <a:cs typeface="Times New Roman" panose="02020603050405020304" pitchFamily="18" charset="0"/>
            </a:endParaRPr>
          </a:p>
          <a:p>
            <a:pPr marL="742950" lvl="1" indent="-285750">
              <a:lnSpc>
                <a:spcPct val="107000"/>
              </a:lnSpc>
              <a:spcBef>
                <a:spcPts val="600"/>
              </a:spcBef>
              <a:spcAft>
                <a:spcPts val="600"/>
              </a:spcAft>
              <a:buFont typeface="Courier New" panose="02070309020205020404" pitchFamily="49" charset="0"/>
              <a:buChar char="o"/>
            </a:pPr>
            <a:r>
              <a:rPr lang="en-GB" sz="1400" dirty="0">
                <a:effectLst/>
                <a:latin typeface="Verdana" panose="020B0604030504040204" pitchFamily="34" charset="0"/>
                <a:ea typeface="Verdana" panose="020B0604030504040204" pitchFamily="34" charset="0"/>
                <a:cs typeface="Arial" panose="020B0604020202020204" pitchFamily="34" charset="0"/>
              </a:rPr>
              <a:t>% of target achieved to date: </a:t>
            </a:r>
            <a:r>
              <a:rPr lang="en-GB" sz="1400" b="1" dirty="0">
                <a:effectLst/>
                <a:latin typeface="Verdana" panose="020B0604030504040204" pitchFamily="34" charset="0"/>
                <a:ea typeface="Verdana" panose="020B0604030504040204" pitchFamily="34" charset="0"/>
                <a:cs typeface="Arial" panose="020B0604020202020204" pitchFamily="34" charset="0"/>
              </a:rPr>
              <a:t>58%</a:t>
            </a:r>
            <a:endParaRPr lang="en-GB" sz="1400" b="1" dirty="0">
              <a:effectLst/>
              <a:latin typeface="Verdana" panose="020B0604030504040204" pitchFamily="34" charset="0"/>
              <a:ea typeface="Verdana" panose="020B0604030504040204" pitchFamily="34" charset="0"/>
              <a:cs typeface="Times New Roman" panose="02020603050405020304" pitchFamily="18" charset="0"/>
            </a:endParaRPr>
          </a:p>
          <a:p>
            <a:pPr marL="742950" lvl="1" indent="-285750">
              <a:lnSpc>
                <a:spcPct val="107000"/>
              </a:lnSpc>
              <a:spcBef>
                <a:spcPts val="600"/>
              </a:spcBef>
              <a:spcAft>
                <a:spcPts val="600"/>
              </a:spcAft>
              <a:buFont typeface="Courier New" panose="02070309020205020404" pitchFamily="49" charset="0"/>
              <a:buChar char="o"/>
            </a:pPr>
            <a:r>
              <a:rPr lang="en-GB" sz="1400" dirty="0">
                <a:effectLst/>
                <a:latin typeface="Verdana" panose="020B0604030504040204" pitchFamily="34" charset="0"/>
                <a:ea typeface="Verdana" panose="020B0604030504040204" pitchFamily="34" charset="0"/>
                <a:cs typeface="Arial" panose="020B0604020202020204" pitchFamily="34" charset="0"/>
              </a:rPr>
              <a:t>Overall forecast total of jobs to be created in the area as a result of the grant-aided schemes: 14,686</a:t>
            </a:r>
            <a:endParaRPr lang="en-GB" sz="1400" dirty="0">
              <a:effectLst/>
              <a:latin typeface="Verdana" panose="020B0604030504040204" pitchFamily="34" charset="0"/>
              <a:ea typeface="Verdana" panose="020B0604030504040204" pitchFamily="34" charset="0"/>
              <a:cs typeface="Times New Roman" panose="02020603050405020304" pitchFamily="18" charset="0"/>
            </a:endParaRPr>
          </a:p>
          <a:p>
            <a:pPr marL="742950" lvl="1" indent="-285750">
              <a:lnSpc>
                <a:spcPct val="107000"/>
              </a:lnSpc>
              <a:spcBef>
                <a:spcPts val="600"/>
              </a:spcBef>
              <a:spcAft>
                <a:spcPts val="600"/>
              </a:spcAft>
              <a:buFont typeface="Courier New" panose="02070309020205020404" pitchFamily="49" charset="0"/>
              <a:buChar char="o"/>
            </a:pPr>
            <a:r>
              <a:rPr lang="en-GB" sz="1400" dirty="0">
                <a:effectLst/>
                <a:latin typeface="Verdana" panose="020B0604030504040204" pitchFamily="34" charset="0"/>
                <a:ea typeface="Verdana" panose="020B0604030504040204" pitchFamily="34" charset="0"/>
                <a:cs typeface="Arial" panose="020B0604020202020204" pitchFamily="34" charset="0"/>
              </a:rPr>
              <a:t>% of overall forecast achieved to date: 20%</a:t>
            </a:r>
            <a:r>
              <a:rPr lang="en-GB" sz="1400" b="1" dirty="0">
                <a:effectLst/>
                <a:latin typeface="Verdana" panose="020B0604030504040204" pitchFamily="34" charset="0"/>
                <a:ea typeface="Verdana" panose="020B0604030504040204" pitchFamily="34" charset="0"/>
                <a:cs typeface="Arial" panose="020B0604020202020204" pitchFamily="34" charset="0"/>
              </a:rPr>
              <a:t> </a:t>
            </a:r>
          </a:p>
          <a:p>
            <a:pPr marL="742950" lvl="1" indent="-285750">
              <a:lnSpc>
                <a:spcPct val="107000"/>
              </a:lnSpc>
              <a:spcBef>
                <a:spcPts val="600"/>
              </a:spcBef>
              <a:spcAft>
                <a:spcPts val="600"/>
              </a:spcAft>
              <a:buFont typeface="Courier New" panose="02070309020205020404" pitchFamily="49" charset="0"/>
              <a:buChar char="o"/>
            </a:pPr>
            <a:r>
              <a:rPr lang="en-GB" sz="1400" dirty="0">
                <a:effectLst/>
                <a:latin typeface="Verdana" panose="020B0604030504040204" pitchFamily="34" charset="0"/>
                <a:ea typeface="Verdana" panose="020B0604030504040204" pitchFamily="34" charset="0"/>
                <a:cs typeface="Arial" panose="020B0604020202020204" pitchFamily="34" charset="0"/>
              </a:rPr>
              <a:t>We expect to meet the 5,000 jobs target in year 2023/24</a:t>
            </a:r>
            <a:endParaRPr lang="en-GB" sz="1400" dirty="0">
              <a:latin typeface="Verdana" panose="020B0604030504040204" pitchFamily="34" charset="0"/>
              <a:ea typeface="Verdana" panose="020B0604030504040204" pitchFamily="34" charset="0"/>
              <a:cs typeface="Arial" panose="020B0604020202020204" pitchFamily="34" charset="0"/>
            </a:endParaRPr>
          </a:p>
          <a:p>
            <a:pPr>
              <a:lnSpc>
                <a:spcPct val="107000"/>
              </a:lnSpc>
              <a:spcAft>
                <a:spcPts val="800"/>
              </a:spcAft>
            </a:pP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Graphic 4" descr="Group of men with solid fill">
            <a:extLst>
              <a:ext uri="{FF2B5EF4-FFF2-40B4-BE49-F238E27FC236}">
                <a16:creationId xmlns:a16="http://schemas.microsoft.com/office/drawing/2014/main" id="{C30A365B-4E60-4D27-9E80-98B75040967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964324" y="1673542"/>
            <a:ext cx="1603054" cy="1603054"/>
          </a:xfrm>
          <a:prstGeom prst="rect">
            <a:avLst/>
          </a:prstGeom>
        </p:spPr>
      </p:pic>
      <p:sp>
        <p:nvSpPr>
          <p:cNvPr id="6" name="TextBox 5">
            <a:extLst>
              <a:ext uri="{FF2B5EF4-FFF2-40B4-BE49-F238E27FC236}">
                <a16:creationId xmlns:a16="http://schemas.microsoft.com/office/drawing/2014/main" id="{29DF3C31-7BD5-4757-87A2-96234A413504}"/>
              </a:ext>
            </a:extLst>
          </p:cNvPr>
          <p:cNvSpPr txBox="1"/>
          <p:nvPr/>
        </p:nvSpPr>
        <p:spPr>
          <a:xfrm>
            <a:off x="6718380" y="999790"/>
            <a:ext cx="4053084" cy="4652299"/>
          </a:xfrm>
          <a:prstGeom prst="rect">
            <a:avLst/>
          </a:prstGeom>
          <a:noFill/>
        </p:spPr>
        <p:txBody>
          <a:bodyPr wrap="square">
            <a:spAutoFit/>
          </a:bodyPr>
          <a:lstStyle/>
          <a:p>
            <a:pPr>
              <a:lnSpc>
                <a:spcPct val="107000"/>
              </a:lnSpc>
              <a:spcAft>
                <a:spcPts val="800"/>
              </a:spcAft>
            </a:pPr>
            <a:r>
              <a:rPr lang="en-GB" sz="1600" b="1" dirty="0">
                <a:solidFill>
                  <a:srgbClr val="960053"/>
                </a:solidFill>
                <a:latin typeface="Verdana" panose="020B0604030504040204" pitchFamily="34" charset="0"/>
                <a:ea typeface="Verdana" panose="020B0604030504040204" pitchFamily="34" charset="0"/>
                <a:cs typeface="+mj-cs"/>
              </a:rPr>
              <a:t>Q3 – headlines</a:t>
            </a:r>
          </a:p>
          <a:p>
            <a:pPr>
              <a:lnSpc>
                <a:spcPct val="107000"/>
              </a:lnSpc>
              <a:spcAft>
                <a:spcPts val="800"/>
              </a:spcAft>
            </a:pPr>
            <a:r>
              <a:rPr lang="en-GB" sz="1200" dirty="0">
                <a:latin typeface="Verdana" panose="020B0604030504040204" pitchFamily="34" charset="0"/>
                <a:ea typeface="Verdana" panose="020B0604030504040204" pitchFamily="34" charset="0"/>
                <a:cs typeface="Arial" panose="020B0604020202020204" pitchFamily="34" charset="0"/>
              </a:rPr>
              <a:t>There has been considerable movement on some of the larger infrastructure schemes which had been initially slow to gain ground, negatively impacting on outputs realisation.  We expect to see job outputs climb significantly in the next 6m:</a:t>
            </a:r>
          </a:p>
          <a:p>
            <a:pPr marL="285750" indent="-285750">
              <a:buFont typeface="Arial" panose="020B0604020202020204" pitchFamily="34" charset="0"/>
              <a:buChar char="•"/>
            </a:pPr>
            <a:r>
              <a:rPr lang="en-GB" sz="1200" b="1" dirty="0">
                <a:latin typeface="Verdana" panose="020B0604030504040204" pitchFamily="34" charset="0"/>
                <a:ea typeface="Verdana" panose="020B0604030504040204" pitchFamily="34" charset="0"/>
                <a:cs typeface="Arial" panose="020B0604020202020204" pitchFamily="34" charset="0"/>
              </a:rPr>
              <a:t>Liberty Park, Lichfield </a:t>
            </a:r>
            <a:r>
              <a:rPr lang="en-GB" sz="1200" dirty="0">
                <a:latin typeface="Verdana" panose="020B0604030504040204" pitchFamily="34" charset="0"/>
                <a:ea typeface="Verdana" panose="020B0604030504040204" pitchFamily="34" charset="0"/>
                <a:cs typeface="Arial" panose="020B0604020202020204" pitchFamily="34" charset="0"/>
              </a:rPr>
              <a:t>– two end users on site</a:t>
            </a:r>
          </a:p>
          <a:p>
            <a:pPr marL="285750" indent="-285750">
              <a:buFont typeface="Arial" panose="020B0604020202020204" pitchFamily="34" charset="0"/>
              <a:buChar char="•"/>
            </a:pPr>
            <a:r>
              <a:rPr lang="en-GB" sz="1200" b="1" dirty="0">
                <a:latin typeface="Verdana" panose="020B0604030504040204" pitchFamily="34" charset="0"/>
                <a:ea typeface="Verdana" panose="020B0604030504040204" pitchFamily="34" charset="0"/>
                <a:cs typeface="Arial" panose="020B0604020202020204" pitchFamily="34" charset="0"/>
              </a:rPr>
              <a:t>Four Ashes, Bericote </a:t>
            </a:r>
            <a:r>
              <a:rPr lang="en-GB" sz="1200" dirty="0">
                <a:latin typeface="Verdana" panose="020B0604030504040204" pitchFamily="34" charset="0"/>
                <a:ea typeface="Verdana" panose="020B0604030504040204" pitchFamily="34" charset="0"/>
                <a:cs typeface="Arial" panose="020B0604020202020204" pitchFamily="34" charset="0"/>
              </a:rPr>
              <a:t>– a further unit has recently been let.</a:t>
            </a:r>
          </a:p>
          <a:p>
            <a:pPr>
              <a:lnSpc>
                <a:spcPct val="107000"/>
              </a:lnSpc>
              <a:spcAft>
                <a:spcPts val="800"/>
              </a:spcAft>
            </a:pPr>
            <a:r>
              <a:rPr lang="en-GB" sz="1100" i="1" dirty="0">
                <a:latin typeface="Verdana" panose="020B0604030504040204" pitchFamily="34" charset="0"/>
                <a:ea typeface="Verdana" panose="020B0604030504040204" pitchFamily="34" charset="0"/>
                <a:cs typeface="Arial" panose="020B0604020202020204" pitchFamily="34" charset="0"/>
              </a:rPr>
              <a:t>The jobs recently delivered on these 2 sites above have </a:t>
            </a:r>
            <a:r>
              <a:rPr lang="en-GB" sz="1100" b="1" i="1" dirty="0">
                <a:latin typeface="Verdana" panose="020B0604030504040204" pitchFamily="34" charset="0"/>
                <a:ea typeface="Verdana" panose="020B0604030504040204" pitchFamily="34" charset="0"/>
                <a:cs typeface="Arial" panose="020B0604020202020204" pitchFamily="34" charset="0"/>
              </a:rPr>
              <a:t>not</a:t>
            </a:r>
            <a:r>
              <a:rPr lang="en-GB" sz="1100" i="1" dirty="0">
                <a:latin typeface="Verdana" panose="020B0604030504040204" pitchFamily="34" charset="0"/>
                <a:ea typeface="Verdana" panose="020B0604030504040204" pitchFamily="34" charset="0"/>
                <a:cs typeface="Arial" panose="020B0604020202020204" pitchFamily="34" charset="0"/>
              </a:rPr>
              <a:t> yet been added to the outputs reporting as we are awaiting confirmation of job numbers (estimated to be circa 200 jobs at Lichfield and circa 500 jobs at </a:t>
            </a:r>
            <a:r>
              <a:rPr lang="en-GB" sz="1100" i="1" dirty="0" err="1">
                <a:latin typeface="Verdana" panose="020B0604030504040204" pitchFamily="34" charset="0"/>
                <a:ea typeface="Verdana" panose="020B0604030504040204" pitchFamily="34" charset="0"/>
                <a:cs typeface="Arial" panose="020B0604020202020204" pitchFamily="34" charset="0"/>
              </a:rPr>
              <a:t>Bericote</a:t>
            </a:r>
            <a:r>
              <a:rPr lang="en-GB" sz="1100" i="1" dirty="0">
                <a:latin typeface="Verdana" panose="020B0604030504040204" pitchFamily="34" charset="0"/>
                <a:ea typeface="Verdana" panose="020B0604030504040204" pitchFamily="34" charset="0"/>
                <a:cs typeface="Arial" panose="020B0604020202020204" pitchFamily="34" charset="0"/>
              </a:rPr>
              <a:t> – these will significantly increase % achieved, once confirmed).</a:t>
            </a:r>
          </a:p>
          <a:p>
            <a:pPr marL="285750" indent="-285750">
              <a:lnSpc>
                <a:spcPct val="107000"/>
              </a:lnSpc>
              <a:spcAft>
                <a:spcPts val="800"/>
              </a:spcAft>
              <a:buFont typeface="Arial" panose="020B0604020202020204" pitchFamily="34" charset="0"/>
              <a:buChar char="•"/>
            </a:pPr>
            <a:r>
              <a:rPr lang="en-GB" sz="1200" b="1" dirty="0">
                <a:effectLst/>
                <a:latin typeface="Verdana" panose="020B0604030504040204" pitchFamily="34" charset="0"/>
                <a:ea typeface="Verdana" panose="020B0604030504040204" pitchFamily="34" charset="0"/>
                <a:cs typeface="Arial" panose="020B0604020202020204" pitchFamily="34" charset="0"/>
              </a:rPr>
              <a:t>Branston Locks (commercial) </a:t>
            </a:r>
            <a:r>
              <a:rPr lang="en-GB" sz="1200" dirty="0">
                <a:effectLst/>
                <a:latin typeface="Verdana" panose="020B0604030504040204" pitchFamily="34" charset="0"/>
                <a:ea typeface="Verdana" panose="020B0604030504040204" pitchFamily="34" charset="0"/>
                <a:cs typeface="Arial" panose="020B0604020202020204" pitchFamily="34" charset="0"/>
              </a:rPr>
              <a:t>- a start on site has now been made. The first phase of speculative units total 235,000 </a:t>
            </a:r>
            <a:r>
              <a:rPr lang="en-GB" sz="1200" dirty="0" err="1">
                <a:effectLst/>
                <a:latin typeface="Verdana" panose="020B0604030504040204" pitchFamily="34" charset="0"/>
                <a:ea typeface="Verdana" panose="020B0604030504040204" pitchFamily="34" charset="0"/>
                <a:cs typeface="Arial" panose="020B0604020202020204" pitchFamily="34" charset="0"/>
              </a:rPr>
              <a:t>sq</a:t>
            </a:r>
            <a:r>
              <a:rPr lang="en-GB" sz="1200" dirty="0">
                <a:effectLst/>
                <a:latin typeface="Verdana" panose="020B0604030504040204" pitchFamily="34" charset="0"/>
                <a:ea typeface="Verdana" panose="020B0604030504040204" pitchFamily="34" charset="0"/>
                <a:cs typeface="Arial" panose="020B0604020202020204" pitchFamily="34" charset="0"/>
              </a:rPr>
              <a:t> feet and are due to complete in Feb/March 2022.   A further planning application has been approved for a 172,000 </a:t>
            </a:r>
            <a:r>
              <a:rPr lang="en-GB" sz="1200" dirty="0" err="1">
                <a:effectLst/>
                <a:latin typeface="Verdana" panose="020B0604030504040204" pitchFamily="34" charset="0"/>
                <a:ea typeface="Verdana" panose="020B0604030504040204" pitchFamily="34" charset="0"/>
                <a:cs typeface="Arial" panose="020B0604020202020204" pitchFamily="34" charset="0"/>
              </a:rPr>
              <a:t>sq</a:t>
            </a:r>
            <a:r>
              <a:rPr lang="en-GB" sz="1200" dirty="0">
                <a:effectLst/>
                <a:latin typeface="Verdana" panose="020B0604030504040204" pitchFamily="34" charset="0"/>
                <a:ea typeface="Verdana" panose="020B0604030504040204" pitchFamily="34" charset="0"/>
                <a:cs typeface="Arial" panose="020B0604020202020204" pitchFamily="34" charset="0"/>
              </a:rPr>
              <a:t> feet facility.</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7738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2DF43-7209-4053-9BAD-4EEAEE9A8A9E}"/>
              </a:ext>
            </a:extLst>
          </p:cNvPr>
          <p:cNvSpPr>
            <a:spLocks noGrp="1"/>
          </p:cNvSpPr>
          <p:nvPr>
            <p:ph type="title"/>
          </p:nvPr>
        </p:nvSpPr>
        <p:spPr>
          <a:xfrm>
            <a:off x="838200" y="365126"/>
            <a:ext cx="10515600" cy="315912"/>
          </a:xfrm>
        </p:spPr>
        <p:txBody>
          <a:bodyPr>
            <a:normAutofit fontScale="90000"/>
          </a:bodyPr>
          <a:lstStyle/>
          <a:p>
            <a:pPr algn="ctr"/>
            <a:r>
              <a:rPr lang="en-GB" sz="2400" dirty="0">
                <a:latin typeface="Verdana" panose="020B0604030504040204" pitchFamily="34" charset="0"/>
                <a:ea typeface="Verdana" panose="020B0604030504040204" pitchFamily="34" charset="0"/>
              </a:rPr>
              <a:t>SSLEP Local Growth Deal (LGD) report Q3 - 2021-22</a:t>
            </a:r>
          </a:p>
        </p:txBody>
      </p:sp>
      <p:sp>
        <p:nvSpPr>
          <p:cNvPr id="7" name="TextBox 6">
            <a:extLst>
              <a:ext uri="{FF2B5EF4-FFF2-40B4-BE49-F238E27FC236}">
                <a16:creationId xmlns:a16="http://schemas.microsoft.com/office/drawing/2014/main" id="{B9C158E3-5CBC-4CE3-8137-E440D3C2DB87}"/>
              </a:ext>
            </a:extLst>
          </p:cNvPr>
          <p:cNvSpPr txBox="1"/>
          <p:nvPr/>
        </p:nvSpPr>
        <p:spPr>
          <a:xfrm>
            <a:off x="849429" y="1081121"/>
            <a:ext cx="5073502" cy="5085688"/>
          </a:xfrm>
          <a:prstGeom prst="rect">
            <a:avLst/>
          </a:prstGeom>
          <a:noFill/>
        </p:spPr>
        <p:txBody>
          <a:bodyPr wrap="square">
            <a:spAutoFit/>
          </a:bodyPr>
          <a:lstStyle/>
          <a:p>
            <a:pPr>
              <a:lnSpc>
                <a:spcPct val="107000"/>
              </a:lnSpc>
              <a:spcAft>
                <a:spcPts val="800"/>
              </a:spcAft>
            </a:pPr>
            <a:r>
              <a:rPr lang="en-GB" sz="1600" b="1" dirty="0">
                <a:solidFill>
                  <a:srgbClr val="960053"/>
                </a:solidFill>
                <a:latin typeface="Verdana" panose="020B0604030504040204" pitchFamily="34" charset="0"/>
                <a:ea typeface="Verdana" panose="020B0604030504040204" pitchFamily="34" charset="0"/>
                <a:cs typeface="+mj-cs"/>
              </a:rPr>
              <a:t>LGD programme – Outputs to date – Other</a:t>
            </a:r>
            <a:endParaRPr lang="en-GB" sz="1600" b="1" dirty="0">
              <a:solidFill>
                <a:srgbClr val="960053"/>
              </a:solidFill>
              <a:effectLst/>
              <a:latin typeface="Verdana" panose="020B0604030504040204" pitchFamily="34" charset="0"/>
              <a:ea typeface="Verdana" panose="020B0604030504040204" pitchFamily="34" charset="0"/>
              <a:cs typeface="+mj-cs"/>
            </a:endParaRPr>
          </a:p>
          <a:p>
            <a:pPr>
              <a:lnSpc>
                <a:spcPct val="107000"/>
              </a:lnSpc>
              <a:spcAft>
                <a:spcPts val="800"/>
              </a:spcAft>
            </a:pPr>
            <a:r>
              <a:rPr lang="en-GB" sz="1400" i="1" dirty="0">
                <a:effectLst/>
                <a:latin typeface="Verdana" panose="020B0604030504040204" pitchFamily="34" charset="0"/>
                <a:ea typeface="Calibri" panose="020F0502020204030204" pitchFamily="34" charset="0"/>
                <a:cs typeface="Arial" panose="020B0604020202020204" pitchFamily="34" charset="0"/>
              </a:rPr>
              <a:t>Jobs count includes jobs created and full apprenticeships</a:t>
            </a:r>
          </a:p>
          <a:p>
            <a:pPr marL="742950" lvl="1" indent="-285750">
              <a:lnSpc>
                <a:spcPct val="107000"/>
              </a:lnSpc>
              <a:spcBef>
                <a:spcPts val="600"/>
              </a:spcBef>
              <a:spcAft>
                <a:spcPts val="600"/>
              </a:spcAft>
              <a:buFont typeface="Courier New" panose="02070309020205020404" pitchFamily="49" charset="0"/>
              <a:buChar char="o"/>
            </a:pPr>
            <a:r>
              <a:rPr lang="en-GB" sz="1400" b="1" dirty="0">
                <a:effectLst/>
                <a:latin typeface="Verdana" panose="020B0604030504040204" pitchFamily="34" charset="0"/>
                <a:ea typeface="Verdana" panose="020B0604030504040204" pitchFamily="34" charset="0"/>
                <a:cs typeface="Arial" panose="020B0604020202020204" pitchFamily="34" charset="0"/>
              </a:rPr>
              <a:t>3,559</a:t>
            </a:r>
            <a:r>
              <a:rPr lang="en-GB" sz="1400" dirty="0">
                <a:effectLst/>
                <a:latin typeface="Verdana" panose="020B0604030504040204" pitchFamily="34" charset="0"/>
                <a:ea typeface="Verdana" panose="020B0604030504040204" pitchFamily="34" charset="0"/>
                <a:cs typeface="Arial" panose="020B0604020202020204" pitchFamily="34" charset="0"/>
              </a:rPr>
              <a:t> learners assisted to a qualification</a:t>
            </a:r>
            <a:endParaRPr lang="en-GB" sz="1400" dirty="0">
              <a:effectLst/>
              <a:latin typeface="Verdana" panose="020B0604030504040204" pitchFamily="34" charset="0"/>
              <a:ea typeface="Verdana" panose="020B0604030504040204" pitchFamily="34" charset="0"/>
              <a:cs typeface="Times New Roman" panose="02020603050405020304" pitchFamily="18" charset="0"/>
            </a:endParaRPr>
          </a:p>
          <a:p>
            <a:pPr marL="742950" lvl="1" indent="-285750">
              <a:lnSpc>
                <a:spcPct val="107000"/>
              </a:lnSpc>
              <a:spcBef>
                <a:spcPts val="600"/>
              </a:spcBef>
              <a:spcAft>
                <a:spcPts val="600"/>
              </a:spcAft>
              <a:buFont typeface="Courier New" panose="02070309020205020404" pitchFamily="49" charset="0"/>
              <a:buChar char="o"/>
            </a:pPr>
            <a:r>
              <a:rPr lang="en-GB" sz="1400" b="1" dirty="0">
                <a:effectLst/>
                <a:latin typeface="Verdana" panose="020B0604030504040204" pitchFamily="34" charset="0"/>
                <a:ea typeface="Verdana" panose="020B0604030504040204" pitchFamily="34" charset="0"/>
                <a:cs typeface="Arial" panose="020B0604020202020204" pitchFamily="34" charset="0"/>
              </a:rPr>
              <a:t>6.5 km </a:t>
            </a:r>
            <a:r>
              <a:rPr lang="en-GB" sz="1400" dirty="0">
                <a:effectLst/>
                <a:latin typeface="Verdana" panose="020B0604030504040204" pitchFamily="34" charset="0"/>
                <a:ea typeface="Verdana" panose="020B0604030504040204" pitchFamily="34" charset="0"/>
                <a:cs typeface="Arial" panose="020B0604020202020204" pitchFamily="34" charset="0"/>
              </a:rPr>
              <a:t>road resurfaced</a:t>
            </a:r>
            <a:endParaRPr lang="en-GB" sz="1400" dirty="0">
              <a:effectLst/>
              <a:latin typeface="Verdana" panose="020B0604030504040204" pitchFamily="34" charset="0"/>
              <a:ea typeface="Verdana" panose="020B0604030504040204" pitchFamily="34" charset="0"/>
              <a:cs typeface="Times New Roman" panose="02020603050405020304" pitchFamily="18" charset="0"/>
            </a:endParaRPr>
          </a:p>
          <a:p>
            <a:pPr marL="742950" lvl="1" indent="-285750">
              <a:lnSpc>
                <a:spcPct val="107000"/>
              </a:lnSpc>
              <a:spcBef>
                <a:spcPts val="600"/>
              </a:spcBef>
              <a:spcAft>
                <a:spcPts val="600"/>
              </a:spcAft>
              <a:buFont typeface="Courier New" panose="02070309020205020404" pitchFamily="49" charset="0"/>
              <a:buChar char="o"/>
            </a:pPr>
            <a:r>
              <a:rPr lang="en-GB" sz="1400" b="1" dirty="0">
                <a:effectLst/>
                <a:latin typeface="Verdana" panose="020B0604030504040204" pitchFamily="34" charset="0"/>
                <a:ea typeface="Verdana" panose="020B0604030504040204" pitchFamily="34" charset="0"/>
                <a:cs typeface="Arial" panose="020B0604020202020204" pitchFamily="34" charset="0"/>
              </a:rPr>
              <a:t>5 km </a:t>
            </a:r>
            <a:r>
              <a:rPr lang="en-GB" sz="1400" dirty="0">
                <a:effectLst/>
                <a:latin typeface="Verdana" panose="020B0604030504040204" pitchFamily="34" charset="0"/>
                <a:ea typeface="Verdana" panose="020B0604030504040204" pitchFamily="34" charset="0"/>
                <a:cs typeface="Arial" panose="020B0604020202020204" pitchFamily="34" charset="0"/>
              </a:rPr>
              <a:t>newly built road</a:t>
            </a:r>
            <a:endParaRPr lang="en-GB" sz="1400" dirty="0">
              <a:effectLst/>
              <a:latin typeface="Verdana" panose="020B0604030504040204" pitchFamily="34" charset="0"/>
              <a:ea typeface="Verdana" panose="020B0604030504040204" pitchFamily="34" charset="0"/>
              <a:cs typeface="Times New Roman" panose="02020603050405020304" pitchFamily="18" charset="0"/>
            </a:endParaRPr>
          </a:p>
          <a:p>
            <a:pPr marL="742950" lvl="1" indent="-285750">
              <a:lnSpc>
                <a:spcPct val="107000"/>
              </a:lnSpc>
              <a:spcBef>
                <a:spcPts val="600"/>
              </a:spcBef>
              <a:spcAft>
                <a:spcPts val="600"/>
              </a:spcAft>
              <a:buFont typeface="Courier New" panose="02070309020205020404" pitchFamily="49" charset="0"/>
              <a:buChar char="o"/>
            </a:pPr>
            <a:r>
              <a:rPr lang="en-GB" sz="1400" b="1" dirty="0">
                <a:effectLst/>
                <a:latin typeface="Verdana" panose="020B0604030504040204" pitchFamily="34" charset="0"/>
                <a:ea typeface="Verdana" panose="020B0604030504040204" pitchFamily="34" charset="0"/>
                <a:cs typeface="Arial" panose="020B0604020202020204" pitchFamily="34" charset="0"/>
              </a:rPr>
              <a:t>26 km </a:t>
            </a:r>
            <a:r>
              <a:rPr lang="en-GB" sz="1400" dirty="0">
                <a:effectLst/>
                <a:latin typeface="Verdana" panose="020B0604030504040204" pitchFamily="34" charset="0"/>
                <a:ea typeface="Verdana" panose="020B0604030504040204" pitchFamily="34" charset="0"/>
                <a:cs typeface="Arial" panose="020B0604020202020204" pitchFamily="34" charset="0"/>
              </a:rPr>
              <a:t>cycle/walking paths and improvement to enable sustainable transport</a:t>
            </a:r>
            <a:endParaRPr lang="en-GB" sz="1400" dirty="0">
              <a:effectLst/>
              <a:latin typeface="Verdana" panose="020B0604030504040204" pitchFamily="34" charset="0"/>
              <a:ea typeface="Verdana" panose="020B0604030504040204" pitchFamily="34" charset="0"/>
              <a:cs typeface="Times New Roman" panose="02020603050405020304" pitchFamily="18" charset="0"/>
            </a:endParaRPr>
          </a:p>
          <a:p>
            <a:pPr marL="742950" lvl="1" indent="-285750">
              <a:lnSpc>
                <a:spcPct val="107000"/>
              </a:lnSpc>
              <a:spcBef>
                <a:spcPts val="600"/>
              </a:spcBef>
              <a:spcAft>
                <a:spcPts val="600"/>
              </a:spcAft>
              <a:buFont typeface="Courier New" panose="02070309020205020404" pitchFamily="49" charset="0"/>
              <a:buChar char="o"/>
            </a:pPr>
            <a:r>
              <a:rPr lang="en-GB" sz="1400" b="1" dirty="0">
                <a:effectLst/>
                <a:latin typeface="Verdana" panose="020B0604030504040204" pitchFamily="34" charset="0"/>
                <a:ea typeface="Verdana" panose="020B0604030504040204" pitchFamily="34" charset="0"/>
                <a:cs typeface="Arial" panose="020B0604020202020204" pitchFamily="34" charset="0"/>
              </a:rPr>
              <a:t>7,531 m2 </a:t>
            </a:r>
            <a:r>
              <a:rPr lang="en-GB" sz="1400" dirty="0">
                <a:effectLst/>
                <a:latin typeface="Verdana" panose="020B0604030504040204" pitchFamily="34" charset="0"/>
                <a:ea typeface="Verdana" panose="020B0604030504040204" pitchFamily="34" charset="0"/>
                <a:cs typeface="Arial" panose="020B0604020202020204" pitchFamily="34" charset="0"/>
              </a:rPr>
              <a:t>of new or improved learning/training space</a:t>
            </a:r>
            <a:endParaRPr lang="en-GB" sz="1400" dirty="0">
              <a:effectLst/>
              <a:latin typeface="Verdana" panose="020B0604030504040204" pitchFamily="34" charset="0"/>
              <a:ea typeface="Verdana" panose="020B0604030504040204" pitchFamily="34" charset="0"/>
              <a:cs typeface="Times New Roman" panose="02020603050405020304" pitchFamily="18" charset="0"/>
            </a:endParaRPr>
          </a:p>
          <a:p>
            <a:pPr marL="742950" lvl="1" indent="-285750">
              <a:lnSpc>
                <a:spcPct val="107000"/>
              </a:lnSpc>
              <a:spcBef>
                <a:spcPts val="600"/>
              </a:spcBef>
              <a:spcAft>
                <a:spcPts val="600"/>
              </a:spcAft>
              <a:buFont typeface="Courier New" panose="02070309020205020404" pitchFamily="49" charset="0"/>
              <a:buChar char="o"/>
            </a:pPr>
            <a:r>
              <a:rPr lang="en-GB" sz="1400" b="1" dirty="0">
                <a:effectLst/>
                <a:latin typeface="Verdana" panose="020B0604030504040204" pitchFamily="34" charset="0"/>
                <a:ea typeface="Verdana" panose="020B0604030504040204" pitchFamily="34" charset="0"/>
                <a:cs typeface="Arial" panose="020B0604020202020204" pitchFamily="34" charset="0"/>
              </a:rPr>
              <a:t>115,197 m2 </a:t>
            </a:r>
            <a:r>
              <a:rPr lang="en-GB" sz="1400" dirty="0">
                <a:effectLst/>
                <a:latin typeface="Verdana" panose="020B0604030504040204" pitchFamily="34" charset="0"/>
                <a:ea typeface="Verdana" panose="020B0604030504040204" pitchFamily="34" charset="0"/>
                <a:cs typeface="Arial" panose="020B0604020202020204" pitchFamily="34" charset="0"/>
              </a:rPr>
              <a:t>of commercial floorspace created</a:t>
            </a:r>
            <a:endParaRPr lang="en-GB" sz="1400" dirty="0">
              <a:effectLst/>
              <a:latin typeface="Verdana" panose="020B0604030504040204" pitchFamily="34" charset="0"/>
              <a:ea typeface="Verdana" panose="020B0604030504040204" pitchFamily="34" charset="0"/>
              <a:cs typeface="Times New Roman" panose="02020603050405020304" pitchFamily="18" charset="0"/>
            </a:endParaRPr>
          </a:p>
          <a:p>
            <a:pPr marL="742950" lvl="1" indent="-285750">
              <a:lnSpc>
                <a:spcPct val="107000"/>
              </a:lnSpc>
              <a:spcBef>
                <a:spcPts val="600"/>
              </a:spcBef>
              <a:spcAft>
                <a:spcPts val="600"/>
              </a:spcAft>
              <a:buFont typeface="Courier New" panose="02070309020205020404" pitchFamily="49" charset="0"/>
              <a:buChar char="o"/>
            </a:pPr>
            <a:r>
              <a:rPr lang="en-GB" sz="1400" b="1" dirty="0">
                <a:effectLst/>
                <a:latin typeface="Verdana" panose="020B0604030504040204" pitchFamily="34" charset="0"/>
                <a:ea typeface="Verdana" panose="020B0604030504040204" pitchFamily="34" charset="0"/>
                <a:cs typeface="Arial" panose="020B0604020202020204" pitchFamily="34" charset="0"/>
              </a:rPr>
              <a:t>300,000 m2 </a:t>
            </a:r>
            <a:r>
              <a:rPr lang="en-GB" sz="1400" dirty="0">
                <a:effectLst/>
                <a:latin typeface="Verdana" panose="020B0604030504040204" pitchFamily="34" charset="0"/>
                <a:ea typeface="Verdana" panose="020B0604030504040204" pitchFamily="34" charset="0"/>
                <a:cs typeface="Arial" panose="020B0604020202020204" pitchFamily="34" charset="0"/>
              </a:rPr>
              <a:t>of land with reduced flood risk (reducing flood risk in 114 homes and 159 commercial)  </a:t>
            </a:r>
            <a:endParaRPr lang="en-GB" sz="1400" dirty="0">
              <a:effectLst/>
              <a:latin typeface="Verdana" panose="020B0604030504040204" pitchFamily="34" charset="0"/>
              <a:ea typeface="Verdana" panose="020B0604030504040204" pitchFamily="34" charset="0"/>
              <a:cs typeface="Times New Roman" panose="02020603050405020304" pitchFamily="18" charset="0"/>
            </a:endParaRPr>
          </a:p>
          <a:p>
            <a:pPr>
              <a:lnSpc>
                <a:spcPct val="107000"/>
              </a:lnSpc>
              <a:spcAft>
                <a:spcPts val="800"/>
              </a:spcAft>
            </a:pP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Graphic 3" descr="Classroom with solid fill">
            <a:extLst>
              <a:ext uri="{FF2B5EF4-FFF2-40B4-BE49-F238E27FC236}">
                <a16:creationId xmlns:a16="http://schemas.microsoft.com/office/drawing/2014/main" id="{59E552B1-9B09-46BC-BDAC-7FDA3D2005A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913511" y="1081121"/>
            <a:ext cx="1268158" cy="1268158"/>
          </a:xfrm>
          <a:prstGeom prst="rect">
            <a:avLst/>
          </a:prstGeom>
        </p:spPr>
      </p:pic>
      <p:pic>
        <p:nvPicPr>
          <p:cNvPr id="8" name="Graphic 7" descr="Signpost with solid fill">
            <a:extLst>
              <a:ext uri="{FF2B5EF4-FFF2-40B4-BE49-F238E27FC236}">
                <a16:creationId xmlns:a16="http://schemas.microsoft.com/office/drawing/2014/main" id="{D2FDFD01-2702-432B-B8F7-3CF7C7E4949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171314" y="2514600"/>
            <a:ext cx="914400" cy="914400"/>
          </a:xfrm>
          <a:prstGeom prst="rect">
            <a:avLst/>
          </a:prstGeom>
        </p:spPr>
      </p:pic>
      <p:pic>
        <p:nvPicPr>
          <p:cNvPr id="10" name="Graphic 9" descr="Factory with solid fill">
            <a:extLst>
              <a:ext uri="{FF2B5EF4-FFF2-40B4-BE49-F238E27FC236}">
                <a16:creationId xmlns:a16="http://schemas.microsoft.com/office/drawing/2014/main" id="{354C8D4A-43A1-4177-880D-571D6ED263DB}"/>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216470" y="3594321"/>
            <a:ext cx="914400" cy="914400"/>
          </a:xfrm>
          <a:prstGeom prst="rect">
            <a:avLst/>
          </a:prstGeom>
        </p:spPr>
      </p:pic>
      <p:pic>
        <p:nvPicPr>
          <p:cNvPr id="12" name="Graphic 11" descr="Umbrella with solid fill">
            <a:extLst>
              <a:ext uri="{FF2B5EF4-FFF2-40B4-BE49-F238E27FC236}">
                <a16:creationId xmlns:a16="http://schemas.microsoft.com/office/drawing/2014/main" id="{CD18E30B-F632-40DD-A69A-AD3E8CC83E38}"/>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225857" y="4688153"/>
            <a:ext cx="914400" cy="914400"/>
          </a:xfrm>
          <a:prstGeom prst="rect">
            <a:avLst/>
          </a:prstGeom>
        </p:spPr>
      </p:pic>
      <p:sp>
        <p:nvSpPr>
          <p:cNvPr id="13" name="TextBox 12">
            <a:extLst>
              <a:ext uri="{FF2B5EF4-FFF2-40B4-BE49-F238E27FC236}">
                <a16:creationId xmlns:a16="http://schemas.microsoft.com/office/drawing/2014/main" id="{95C6524C-7384-47DE-81C4-9E039D935FDE}"/>
              </a:ext>
            </a:extLst>
          </p:cNvPr>
          <p:cNvSpPr txBox="1"/>
          <p:nvPr/>
        </p:nvSpPr>
        <p:spPr>
          <a:xfrm>
            <a:off x="9181669" y="1520931"/>
            <a:ext cx="1885244" cy="369332"/>
          </a:xfrm>
          <a:prstGeom prst="rect">
            <a:avLst/>
          </a:prstGeom>
          <a:noFill/>
        </p:spPr>
        <p:txBody>
          <a:bodyPr wrap="square" rtlCol="0">
            <a:spAutoFit/>
          </a:bodyPr>
          <a:lstStyle/>
          <a:p>
            <a:r>
              <a:rPr lang="en-GB" dirty="0"/>
              <a:t>Skills and learning</a:t>
            </a:r>
          </a:p>
        </p:txBody>
      </p:sp>
      <p:sp>
        <p:nvSpPr>
          <p:cNvPr id="14" name="TextBox 13">
            <a:extLst>
              <a:ext uri="{FF2B5EF4-FFF2-40B4-BE49-F238E27FC236}">
                <a16:creationId xmlns:a16="http://schemas.microsoft.com/office/drawing/2014/main" id="{901178D4-D4D6-4FE5-96AA-9152EE15E9C0}"/>
              </a:ext>
            </a:extLst>
          </p:cNvPr>
          <p:cNvSpPr txBox="1"/>
          <p:nvPr/>
        </p:nvSpPr>
        <p:spPr>
          <a:xfrm>
            <a:off x="9136514" y="2730156"/>
            <a:ext cx="2172132" cy="646331"/>
          </a:xfrm>
          <a:prstGeom prst="rect">
            <a:avLst/>
          </a:prstGeom>
          <a:noFill/>
        </p:spPr>
        <p:txBody>
          <a:bodyPr wrap="square" rtlCol="0">
            <a:spAutoFit/>
          </a:bodyPr>
          <a:lstStyle/>
          <a:p>
            <a:r>
              <a:rPr lang="en-GB" dirty="0"/>
              <a:t>Infrastructure and sustainable transport</a:t>
            </a:r>
          </a:p>
        </p:txBody>
      </p:sp>
      <p:sp>
        <p:nvSpPr>
          <p:cNvPr id="15" name="TextBox 14">
            <a:extLst>
              <a:ext uri="{FF2B5EF4-FFF2-40B4-BE49-F238E27FC236}">
                <a16:creationId xmlns:a16="http://schemas.microsoft.com/office/drawing/2014/main" id="{568E5F4D-5349-4F4F-9F5B-B2B792A229D5}"/>
              </a:ext>
            </a:extLst>
          </p:cNvPr>
          <p:cNvSpPr txBox="1"/>
          <p:nvPr/>
        </p:nvSpPr>
        <p:spPr>
          <a:xfrm>
            <a:off x="9170439" y="3821145"/>
            <a:ext cx="2172132" cy="646331"/>
          </a:xfrm>
          <a:prstGeom prst="rect">
            <a:avLst/>
          </a:prstGeom>
          <a:noFill/>
        </p:spPr>
        <p:txBody>
          <a:bodyPr wrap="square" rtlCol="0">
            <a:spAutoFit/>
          </a:bodyPr>
          <a:lstStyle/>
          <a:p>
            <a:r>
              <a:rPr lang="en-GB" dirty="0"/>
              <a:t>Enabling commercial development</a:t>
            </a:r>
          </a:p>
        </p:txBody>
      </p:sp>
      <p:sp>
        <p:nvSpPr>
          <p:cNvPr id="16" name="TextBox 15">
            <a:extLst>
              <a:ext uri="{FF2B5EF4-FFF2-40B4-BE49-F238E27FC236}">
                <a16:creationId xmlns:a16="http://schemas.microsoft.com/office/drawing/2014/main" id="{FD9153F7-135E-457A-819B-04026CDC00F4}"/>
              </a:ext>
            </a:extLst>
          </p:cNvPr>
          <p:cNvSpPr txBox="1"/>
          <p:nvPr/>
        </p:nvSpPr>
        <p:spPr>
          <a:xfrm>
            <a:off x="9369778" y="4944533"/>
            <a:ext cx="1783644" cy="369332"/>
          </a:xfrm>
          <a:prstGeom prst="rect">
            <a:avLst/>
          </a:prstGeom>
          <a:noFill/>
        </p:spPr>
        <p:txBody>
          <a:bodyPr wrap="square" rtlCol="0">
            <a:spAutoFit/>
          </a:bodyPr>
          <a:lstStyle/>
          <a:p>
            <a:r>
              <a:rPr lang="en-GB" dirty="0"/>
              <a:t>Flood alleviation</a:t>
            </a:r>
          </a:p>
        </p:txBody>
      </p:sp>
    </p:spTree>
    <p:extLst>
      <p:ext uri="{BB962C8B-B14F-4D97-AF65-F5344CB8AC3E}">
        <p14:creationId xmlns:p14="http://schemas.microsoft.com/office/powerpoint/2010/main" val="42438586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2DF43-7209-4053-9BAD-4EEAEE9A8A9E}"/>
              </a:ext>
            </a:extLst>
          </p:cNvPr>
          <p:cNvSpPr>
            <a:spLocks noGrp="1"/>
          </p:cNvSpPr>
          <p:nvPr>
            <p:ph type="title"/>
          </p:nvPr>
        </p:nvSpPr>
        <p:spPr>
          <a:xfrm>
            <a:off x="838200" y="365126"/>
            <a:ext cx="10515600" cy="315912"/>
          </a:xfrm>
        </p:spPr>
        <p:txBody>
          <a:bodyPr>
            <a:normAutofit fontScale="90000"/>
          </a:bodyPr>
          <a:lstStyle/>
          <a:p>
            <a:pPr algn="ctr"/>
            <a:r>
              <a:rPr lang="en-GB" sz="2400" dirty="0">
                <a:latin typeface="Verdana" panose="020B0604030504040204" pitchFamily="34" charset="0"/>
                <a:ea typeface="Verdana" panose="020B0604030504040204" pitchFamily="34" charset="0"/>
              </a:rPr>
              <a:t>SSLEP Local Growth Deal (LGD) report Q3 - 2021-22</a:t>
            </a:r>
          </a:p>
        </p:txBody>
      </p:sp>
      <p:sp>
        <p:nvSpPr>
          <p:cNvPr id="7" name="TextBox 6">
            <a:extLst>
              <a:ext uri="{FF2B5EF4-FFF2-40B4-BE49-F238E27FC236}">
                <a16:creationId xmlns:a16="http://schemas.microsoft.com/office/drawing/2014/main" id="{B9C158E3-5CBC-4CE3-8137-E440D3C2DB87}"/>
              </a:ext>
            </a:extLst>
          </p:cNvPr>
          <p:cNvSpPr txBox="1"/>
          <p:nvPr/>
        </p:nvSpPr>
        <p:spPr>
          <a:xfrm>
            <a:off x="838200" y="1128244"/>
            <a:ext cx="10395856" cy="4796121"/>
          </a:xfrm>
          <a:prstGeom prst="rect">
            <a:avLst/>
          </a:prstGeom>
          <a:noFill/>
        </p:spPr>
        <p:txBody>
          <a:bodyPr wrap="square">
            <a:spAutoFit/>
          </a:bodyPr>
          <a:lstStyle/>
          <a:p>
            <a:pPr>
              <a:lnSpc>
                <a:spcPct val="107000"/>
              </a:lnSpc>
              <a:spcAft>
                <a:spcPts val="800"/>
              </a:spcAft>
            </a:pPr>
            <a:r>
              <a:rPr lang="en-GB" sz="1600" b="1" dirty="0">
                <a:solidFill>
                  <a:srgbClr val="960053"/>
                </a:solidFill>
                <a:latin typeface="Verdana" panose="020B0604030504040204" pitchFamily="34" charset="0"/>
                <a:ea typeface="Verdana" panose="020B0604030504040204" pitchFamily="34" charset="0"/>
                <a:cs typeface="+mj-cs"/>
              </a:rPr>
              <a:t>Highlights reported in Q3 – (page 1)</a:t>
            </a:r>
          </a:p>
          <a:p>
            <a:pPr marL="342900" lvl="0" indent="-342900">
              <a:lnSpc>
                <a:spcPct val="107000"/>
              </a:lnSpc>
              <a:buFont typeface="Symbol" panose="05050102010706020507" pitchFamily="18" charset="2"/>
              <a:buChar char=""/>
            </a:pPr>
            <a:r>
              <a:rPr lang="en-GB" sz="1200" u="sng" dirty="0">
                <a:effectLst/>
                <a:latin typeface="Verdana" panose="020B0604030504040204" pitchFamily="34" charset="0"/>
                <a:ea typeface="Verdana" panose="020B0604030504040204" pitchFamily="34" charset="0"/>
                <a:cs typeface="Arial" panose="020B0604020202020204" pitchFamily="34" charset="0"/>
              </a:rPr>
              <a:t>i54 Western Extension</a:t>
            </a:r>
            <a:r>
              <a:rPr lang="en-GB" sz="1200" dirty="0">
                <a:effectLst/>
                <a:latin typeface="Verdana" panose="020B0604030504040204" pitchFamily="34" charset="0"/>
                <a:ea typeface="Verdana" panose="020B0604030504040204" pitchFamily="34" charset="0"/>
                <a:cs typeface="Arial" panose="020B0604020202020204" pitchFamily="34" charset="0"/>
              </a:rPr>
              <a:t>: </a:t>
            </a:r>
            <a:r>
              <a:rPr lang="en-GB" sz="1200" u="sng" dirty="0">
                <a:solidFill>
                  <a:srgbClr val="0563C1"/>
                </a:solidFill>
                <a:effectLst/>
                <a:latin typeface="Verdana" panose="020B0604030504040204" pitchFamily="34" charset="0"/>
                <a:ea typeface="Verdana" panose="020B0604030504040204" pitchFamily="34" charset="0"/>
                <a:cs typeface="Times New Roman" panose="02020603050405020304" pitchFamily="18" charset="0"/>
                <a:hlinkClick r:id="rId2"/>
              </a:rPr>
              <a:t>News - i54 (i54online.com)</a:t>
            </a:r>
            <a:endParaRPr lang="en-GB" sz="1200" dirty="0">
              <a:effectLst/>
              <a:latin typeface="Verdana" panose="020B0604030504040204" pitchFamily="34" charset="0"/>
              <a:ea typeface="Verdana" panose="020B0604030504040204" pitchFamily="34" charset="0"/>
              <a:cs typeface="Times New Roman" panose="02020603050405020304" pitchFamily="18" charset="0"/>
            </a:endParaRPr>
          </a:p>
          <a:p>
            <a:pPr marL="457200">
              <a:lnSpc>
                <a:spcPct val="107000"/>
              </a:lnSpc>
            </a:pPr>
            <a:r>
              <a:rPr lang="en-GB" sz="1200" dirty="0">
                <a:effectLst/>
                <a:latin typeface="Verdana" panose="020B0604030504040204" pitchFamily="34" charset="0"/>
                <a:ea typeface="Verdana" panose="020B0604030504040204" pitchFamily="34" charset="0"/>
                <a:cs typeface="Arial" panose="020B0604020202020204" pitchFamily="34" charset="0"/>
              </a:rPr>
              <a:t>Elements Europe submitted a reserved matters planning application on  25th November for their plot which should accommodate a building of circa 500,000 square feet. The employment from the Elements plot is to be confirmed but is expected to be in the order of 700+ FTE jobs. (</a:t>
            </a:r>
            <a:r>
              <a:rPr lang="en-GB" sz="1200" i="1" dirty="0">
                <a:effectLst/>
                <a:latin typeface="Verdana" panose="020B0604030504040204" pitchFamily="34" charset="0"/>
                <a:ea typeface="Verdana" panose="020B0604030504040204" pitchFamily="34" charset="0"/>
                <a:cs typeface="Arial" panose="020B0604020202020204" pitchFamily="34" charset="0"/>
              </a:rPr>
              <a:t>Jobs outputs are shared with BCLEP</a:t>
            </a:r>
            <a:r>
              <a:rPr lang="en-GB" sz="1200" dirty="0">
                <a:effectLst/>
                <a:latin typeface="Verdana" panose="020B0604030504040204" pitchFamily="34" charset="0"/>
                <a:ea typeface="Verdana" panose="020B0604030504040204" pitchFamily="34" charset="0"/>
                <a:cs typeface="Arial" panose="020B0604020202020204" pitchFamily="34" charset="0"/>
              </a:rPr>
              <a:t>).</a:t>
            </a:r>
          </a:p>
          <a:p>
            <a:pPr marL="457200">
              <a:lnSpc>
                <a:spcPct val="107000"/>
              </a:lnSpc>
            </a:pPr>
            <a:r>
              <a:rPr lang="en-GB" sz="1200" dirty="0">
                <a:effectLst/>
                <a:latin typeface="Verdana" panose="020B0604030504040204" pitchFamily="34" charset="0"/>
                <a:ea typeface="Verdana" panose="020B0604030504040204" pitchFamily="34" charset="0"/>
                <a:cs typeface="Arial" panose="020B0604020202020204" pitchFamily="34" charset="0"/>
              </a:rPr>
              <a:t>Advanced discussions with another international manufacturing business which would occupy the remainder of the Western Extension continue.</a:t>
            </a:r>
          </a:p>
          <a:p>
            <a:pPr marL="457200">
              <a:lnSpc>
                <a:spcPct val="107000"/>
              </a:lnSpc>
            </a:pPr>
            <a:endParaRPr lang="en-GB" sz="1200" dirty="0">
              <a:effectLst/>
              <a:latin typeface="Verdana" panose="020B0604030504040204" pitchFamily="34" charset="0"/>
              <a:ea typeface="Verdana" panose="020B060403050404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en-GB" sz="1200" u="sng" dirty="0">
                <a:effectLst/>
                <a:latin typeface="Verdana" panose="020B0604030504040204" pitchFamily="34" charset="0"/>
                <a:ea typeface="Verdana" panose="020B0604030504040204" pitchFamily="34" charset="0"/>
                <a:cs typeface="Arial" panose="020B0604020202020204" pitchFamily="34" charset="0"/>
              </a:rPr>
              <a:t>SWAR</a:t>
            </a:r>
            <a:r>
              <a:rPr lang="en-GB" sz="1200" dirty="0">
                <a:effectLst/>
                <a:latin typeface="Verdana" panose="020B0604030504040204" pitchFamily="34" charset="0"/>
                <a:ea typeface="Verdana" panose="020B0604030504040204" pitchFamily="34" charset="0"/>
                <a:cs typeface="Arial" panose="020B0604020202020204" pitchFamily="34" charset="0"/>
              </a:rPr>
              <a:t>: Pans Drive officially opened on 19th November 2021; the new Stafford Western Access Route is now fully open.</a:t>
            </a:r>
          </a:p>
          <a:p>
            <a:pPr marL="800100" lvl="1" indent="-342900">
              <a:lnSpc>
                <a:spcPct val="107000"/>
              </a:lnSpc>
              <a:buFont typeface="Symbol" panose="05050102010706020507" pitchFamily="18" charset="2"/>
              <a:buChar char=""/>
            </a:pPr>
            <a:r>
              <a:rPr lang="en-GB" sz="1200" dirty="0">
                <a:effectLst/>
                <a:latin typeface="Verdana" panose="020B0604030504040204" pitchFamily="34" charset="0"/>
                <a:ea typeface="Verdana" panose="020B0604030504040204" pitchFamily="34" charset="0"/>
                <a:cs typeface="Arial" panose="020B0604020202020204" pitchFamily="34" charset="0"/>
              </a:rPr>
              <a:t>On-going landscaping and traffic sign works.  All outstanding contract and snagging works to be complete by 28/02/2022. Agreeing scope of accommodation works with third parties.</a:t>
            </a:r>
          </a:p>
          <a:p>
            <a:pPr marL="800100" lvl="1" indent="-342900">
              <a:lnSpc>
                <a:spcPct val="107000"/>
              </a:lnSpc>
              <a:buFont typeface="Symbol" panose="05050102010706020507" pitchFamily="18" charset="2"/>
              <a:buChar char=""/>
            </a:pPr>
            <a:r>
              <a:rPr lang="en-GB" sz="1200" dirty="0">
                <a:effectLst/>
                <a:latin typeface="Verdana" panose="020B0604030504040204" pitchFamily="34" charset="0"/>
                <a:ea typeface="Verdana" panose="020B0604030504040204" pitchFamily="34" charset="0"/>
                <a:cs typeface="Arial" panose="020B0604020202020204" pitchFamily="34" charset="0"/>
              </a:rPr>
              <a:t>Website: </a:t>
            </a:r>
            <a:r>
              <a:rPr lang="en-GB" sz="1200" u="sng" dirty="0">
                <a:solidFill>
                  <a:srgbClr val="0563C1"/>
                </a:solidFill>
                <a:effectLst/>
                <a:latin typeface="Verdana" panose="020B0604030504040204" pitchFamily="34" charset="0"/>
                <a:ea typeface="Verdana" panose="020B0604030504040204" pitchFamily="34" charset="0"/>
                <a:cs typeface="Arial" panose="020B0604020202020204" pitchFamily="34" charset="0"/>
                <a:hlinkClick r:id="rId3"/>
              </a:rPr>
              <a:t>Stafford Western Access Route - Staffordshire County Council</a:t>
            </a:r>
            <a:endParaRPr lang="en-GB" sz="1200" dirty="0">
              <a:effectLst/>
              <a:latin typeface="Verdana" panose="020B0604030504040204" pitchFamily="34" charset="0"/>
              <a:ea typeface="Verdana" panose="020B0604030504040204" pitchFamily="34" charset="0"/>
              <a:cs typeface="Times New Roman" panose="02020603050405020304" pitchFamily="18" charset="0"/>
            </a:endParaRPr>
          </a:p>
          <a:p>
            <a:pPr marL="742950" lvl="1" indent="-285750">
              <a:lnSpc>
                <a:spcPct val="107000"/>
              </a:lnSpc>
              <a:buFont typeface="Courier New" panose="02070309020205020404" pitchFamily="49" charset="0"/>
              <a:buChar char="o"/>
            </a:pPr>
            <a:r>
              <a:rPr lang="en-GB" sz="1200" dirty="0">
                <a:effectLst/>
                <a:latin typeface="Verdana" panose="020B0604030504040204" pitchFamily="34" charset="0"/>
                <a:ea typeface="Verdana" panose="020B0604030504040204" pitchFamily="34" charset="0"/>
                <a:cs typeface="Arial" panose="020B0604020202020204" pitchFamily="34" charset="0"/>
              </a:rPr>
              <a:t>Housing: outputs are being reported quarterly </a:t>
            </a:r>
            <a:endParaRPr lang="en-GB" sz="1200" dirty="0">
              <a:effectLst/>
              <a:latin typeface="Verdana" panose="020B0604030504040204" pitchFamily="34" charset="0"/>
              <a:ea typeface="Verdana" panose="020B0604030504040204" pitchFamily="34" charset="0"/>
              <a:cs typeface="Times New Roman" panose="02020603050405020304" pitchFamily="18" charset="0"/>
            </a:endParaRPr>
          </a:p>
          <a:p>
            <a:pPr marL="1143000" lvl="2" indent="-228600">
              <a:lnSpc>
                <a:spcPct val="107000"/>
              </a:lnSpc>
              <a:buFont typeface="Wingdings" panose="05000000000000000000" pitchFamily="2" charset="2"/>
              <a:buChar char=""/>
            </a:pPr>
            <a:r>
              <a:rPr lang="en-GB" sz="1200" dirty="0">
                <a:effectLst/>
                <a:latin typeface="Verdana" panose="020B0604030504040204" pitchFamily="34" charset="0"/>
                <a:ea typeface="Verdana" panose="020B0604030504040204" pitchFamily="34" charset="0"/>
                <a:cs typeface="Arial" panose="020B0604020202020204" pitchFamily="34" charset="0"/>
              </a:rPr>
              <a:t>Bellway at Mallard Walk (previously completed) – 174 homes.  </a:t>
            </a:r>
            <a:endParaRPr lang="en-GB" sz="1200" dirty="0">
              <a:effectLst/>
              <a:latin typeface="Verdana" panose="020B0604030504040204" pitchFamily="34" charset="0"/>
              <a:ea typeface="Verdana" panose="020B0604030504040204" pitchFamily="34" charset="0"/>
              <a:cs typeface="Times New Roman" panose="02020603050405020304" pitchFamily="18" charset="0"/>
            </a:endParaRPr>
          </a:p>
          <a:p>
            <a:pPr marL="1143000" lvl="2" indent="-228600">
              <a:lnSpc>
                <a:spcPct val="107000"/>
              </a:lnSpc>
              <a:spcAft>
                <a:spcPts val="800"/>
              </a:spcAft>
              <a:buFont typeface="Wingdings" panose="05000000000000000000" pitchFamily="2" charset="2"/>
              <a:buChar char=""/>
            </a:pPr>
            <a:r>
              <a:rPr lang="en-GB" sz="1200" dirty="0">
                <a:effectLst/>
                <a:latin typeface="Verdana" panose="020B0604030504040204" pitchFamily="34" charset="0"/>
                <a:ea typeface="Verdana" panose="020B0604030504040204" pitchFamily="34" charset="0"/>
                <a:cs typeface="Arial" panose="020B0604020202020204" pitchFamily="34" charset="0"/>
              </a:rPr>
              <a:t>Taylor Wimpey at Burleyfields: </a:t>
            </a:r>
            <a:r>
              <a:rPr lang="en-GB" sz="1200" dirty="0">
                <a:latin typeface="Verdana" panose="020B0604030504040204" pitchFamily="34" charset="0"/>
                <a:ea typeface="Verdana" panose="020B0604030504040204" pitchFamily="34" charset="0"/>
                <a:cs typeface="Arial" panose="020B0604020202020204" pitchFamily="34" charset="0"/>
              </a:rPr>
              <a:t>c.</a:t>
            </a:r>
            <a:r>
              <a:rPr lang="en-GB" sz="1200" dirty="0">
                <a:effectLst/>
                <a:latin typeface="Verdana" panose="020B0604030504040204" pitchFamily="34" charset="0"/>
                <a:ea typeface="Verdana" panose="020B0604030504040204" pitchFamily="34" charset="0"/>
                <a:cs typeface="Arial" panose="020B0604020202020204" pitchFamily="34" charset="0"/>
              </a:rPr>
              <a:t>2,000 houses forecast. Phase 1 in progress -  427 homes. (</a:t>
            </a:r>
            <a:r>
              <a:rPr lang="en-GB" sz="1200" dirty="0">
                <a:latin typeface="Verdana" panose="020B0604030504040204" pitchFamily="34" charset="0"/>
                <a:ea typeface="Verdana" panose="020B0604030504040204" pitchFamily="34" charset="0"/>
                <a:cs typeface="Arial" panose="020B0604020202020204" pitchFamily="34" charset="0"/>
              </a:rPr>
              <a:t>102</a:t>
            </a:r>
            <a:r>
              <a:rPr lang="en-GB" sz="1200" dirty="0">
                <a:effectLst/>
                <a:latin typeface="Verdana" panose="020B0604030504040204" pitchFamily="34" charset="0"/>
                <a:ea typeface="Verdana" panose="020B0604030504040204" pitchFamily="34" charset="0"/>
                <a:cs typeface="Arial" panose="020B0604020202020204" pitchFamily="34" charset="0"/>
              </a:rPr>
              <a:t> built to date).  </a:t>
            </a:r>
            <a:r>
              <a:rPr lang="en-GB" sz="1200" u="sng" dirty="0">
                <a:solidFill>
                  <a:srgbClr val="0563C1"/>
                </a:solidFill>
                <a:effectLst/>
                <a:latin typeface="Verdana" panose="020B0604030504040204" pitchFamily="34" charset="0"/>
                <a:ea typeface="Verdana" panose="020B0604030504040204" pitchFamily="34" charset="0"/>
                <a:cs typeface="Times New Roman" panose="02020603050405020304" pitchFamily="18" charset="0"/>
                <a:hlinkClick r:id="rId4"/>
              </a:rPr>
              <a:t>Burleyfields </a:t>
            </a:r>
            <a:r>
              <a:rPr lang="en-US" sz="1200" u="sng" dirty="0">
                <a:solidFill>
                  <a:srgbClr val="0563C1"/>
                </a:solidFill>
                <a:effectLst/>
                <a:latin typeface="Verdana" panose="020B0604030504040204" pitchFamily="34" charset="0"/>
                <a:ea typeface="Verdana" panose="020B0604030504040204" pitchFamily="34" charset="0"/>
                <a:cs typeface="MS Gothic" panose="020B0609070205080204" pitchFamily="49" charset="-128"/>
                <a:hlinkClick r:id="rId4"/>
              </a:rPr>
              <a:t>‧</a:t>
            </a:r>
            <a:r>
              <a:rPr lang="en-GB" sz="1200" u="sng" dirty="0">
                <a:solidFill>
                  <a:srgbClr val="0563C1"/>
                </a:solidFill>
                <a:effectLst/>
                <a:latin typeface="Verdana" panose="020B0604030504040204" pitchFamily="34" charset="0"/>
                <a:ea typeface="Verdana" panose="020B0604030504040204" pitchFamily="34" charset="0"/>
                <a:cs typeface="Times New Roman" panose="02020603050405020304" pitchFamily="18" charset="0"/>
                <a:hlinkClick r:id="rId4"/>
              </a:rPr>
              <a:t> New homes in Stafford </a:t>
            </a:r>
            <a:r>
              <a:rPr lang="en-US" sz="1200" u="sng" dirty="0">
                <a:solidFill>
                  <a:srgbClr val="0563C1"/>
                </a:solidFill>
                <a:effectLst/>
                <a:latin typeface="Verdana" panose="020B0604030504040204" pitchFamily="34" charset="0"/>
                <a:ea typeface="Verdana" panose="020B0604030504040204" pitchFamily="34" charset="0"/>
                <a:cs typeface="MS Gothic" panose="020B0609070205080204" pitchFamily="49" charset="-128"/>
                <a:hlinkClick r:id="rId4"/>
              </a:rPr>
              <a:t>‧</a:t>
            </a:r>
            <a:r>
              <a:rPr lang="en-GB" sz="1200" u="sng" dirty="0">
                <a:solidFill>
                  <a:srgbClr val="0563C1"/>
                </a:solidFill>
                <a:effectLst/>
                <a:latin typeface="Verdana" panose="020B0604030504040204" pitchFamily="34" charset="0"/>
                <a:ea typeface="Verdana" panose="020B0604030504040204" pitchFamily="34" charset="0"/>
                <a:cs typeface="Times New Roman" panose="02020603050405020304" pitchFamily="18" charset="0"/>
                <a:hlinkClick r:id="rId4"/>
              </a:rPr>
              <a:t> Taylor Wimpey</a:t>
            </a:r>
            <a:endParaRPr lang="en-GB" sz="1200" u="sng" dirty="0">
              <a:solidFill>
                <a:srgbClr val="0563C1"/>
              </a:solidFill>
              <a:effectLst/>
              <a:latin typeface="Calibri" panose="020F0502020204030204" pitchFamily="34" charset="0"/>
              <a:ea typeface="Verdana" panose="020B060403050404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GB" sz="1200" u="sng" dirty="0">
                <a:effectLst/>
                <a:latin typeface="Verdana" panose="020B0604030504040204" pitchFamily="34" charset="0"/>
                <a:ea typeface="Verdana" panose="020B0604030504040204" pitchFamily="34" charset="0"/>
                <a:cs typeface="Arial" panose="020B0604020202020204" pitchFamily="34" charset="0"/>
              </a:rPr>
              <a:t>Lichfield Park</a:t>
            </a:r>
            <a:r>
              <a:rPr lang="en-GB" sz="1200" dirty="0">
                <a:effectLst/>
                <a:latin typeface="Verdana" panose="020B0604030504040204" pitchFamily="34" charset="0"/>
                <a:ea typeface="Verdana" panose="020B0604030504040204" pitchFamily="34" charset="0"/>
                <a:cs typeface="Arial" panose="020B0604020202020204" pitchFamily="34" charset="0"/>
              </a:rPr>
              <a:t>: </a:t>
            </a:r>
            <a:r>
              <a:rPr lang="en-GB" sz="1200" dirty="0">
                <a:latin typeface="Verdana" panose="020B0604030504040204" pitchFamily="34" charset="0"/>
                <a:ea typeface="Verdana" panose="020B0604030504040204" pitchFamily="34" charset="0"/>
                <a:cs typeface="Arial" panose="020B0604020202020204" pitchFamily="34" charset="0"/>
              </a:rPr>
              <a:t>T</a:t>
            </a:r>
            <a:r>
              <a:rPr lang="en-GB" sz="1200" dirty="0">
                <a:effectLst/>
                <a:latin typeface="Verdana" panose="020B0604030504040204" pitchFamily="34" charset="0"/>
                <a:ea typeface="Verdana" panose="020B0604030504040204" pitchFamily="34" charset="0"/>
                <a:cs typeface="Arial" panose="020B0604020202020204" pitchFamily="34" charset="0"/>
              </a:rPr>
              <a:t>wo end users now on site: AX Fleet and </a:t>
            </a:r>
            <a:r>
              <a:rPr lang="en-GB" sz="1200" dirty="0">
                <a:effectLst/>
                <a:latin typeface="Verdana" panose="020B0604030504040204" pitchFamily="34" charset="0"/>
                <a:ea typeface="Verdana" panose="020B0604030504040204" pitchFamily="34" charset="0"/>
                <a:cs typeface="Times New Roman" panose="02020603050405020304" pitchFamily="18" charset="0"/>
              </a:rPr>
              <a:t>Super Smart</a:t>
            </a:r>
            <a:r>
              <a:rPr lang="en-GB" sz="1200" dirty="0">
                <a:effectLst/>
                <a:latin typeface="Verdana" panose="020B0604030504040204" pitchFamily="34" charset="0"/>
                <a:ea typeface="Verdana" panose="020B0604030504040204" pitchFamily="34" charset="0"/>
                <a:cs typeface="Arial" panose="020B0604020202020204" pitchFamily="34" charset="0"/>
              </a:rPr>
              <a:t>.  </a:t>
            </a:r>
            <a:endParaRPr lang="en-GB" sz="1200" dirty="0">
              <a:effectLst/>
              <a:latin typeface="Verdana" panose="020B0604030504040204" pitchFamily="34" charset="0"/>
              <a:ea typeface="Verdana" panose="020B0604030504040204" pitchFamily="34" charset="0"/>
              <a:cs typeface="Times New Roman" panose="02020603050405020304" pitchFamily="18" charset="0"/>
            </a:endParaRPr>
          </a:p>
          <a:p>
            <a:pPr marL="457200">
              <a:lnSpc>
                <a:spcPct val="107000"/>
              </a:lnSpc>
            </a:pPr>
            <a:r>
              <a:rPr lang="en-GB" sz="1200" u="sng" dirty="0">
                <a:solidFill>
                  <a:srgbClr val="0563C1"/>
                </a:solidFill>
                <a:effectLst/>
                <a:latin typeface="Verdana" panose="020B0604030504040204" pitchFamily="34" charset="0"/>
                <a:ea typeface="Verdana" panose="020B0604030504040204" pitchFamily="34" charset="0"/>
                <a:cs typeface="Arial" panose="020B0604020202020204" pitchFamily="34" charset="0"/>
                <a:hlinkClick r:id="rId5"/>
              </a:rPr>
              <a:t>https://www.logisticsmanager.com/fleet-management-firm-secures-midlands-warehouse/</a:t>
            </a:r>
            <a:r>
              <a:rPr lang="en-GB" sz="1200" b="1" dirty="0">
                <a:effectLst/>
                <a:latin typeface="Verdana" panose="020B0604030504040204" pitchFamily="34" charset="0"/>
                <a:ea typeface="Verdana" panose="020B0604030504040204" pitchFamily="34" charset="0"/>
                <a:cs typeface="Arial" panose="020B0604020202020204" pitchFamily="34" charset="0"/>
              </a:rPr>
              <a:t> </a:t>
            </a:r>
          </a:p>
          <a:p>
            <a:pPr marL="457200">
              <a:lnSpc>
                <a:spcPct val="107000"/>
              </a:lnSpc>
            </a:pPr>
            <a:r>
              <a:rPr lang="en-GB" sz="1200" dirty="0">
                <a:effectLst/>
                <a:latin typeface="Verdana" panose="020B0604030504040204" pitchFamily="34" charset="0"/>
                <a:ea typeface="Verdana" panose="020B0604030504040204" pitchFamily="34" charset="0"/>
                <a:cs typeface="Arial" panose="020B0604020202020204" pitchFamily="34" charset="0"/>
              </a:rPr>
              <a:t>Awaiting confirmation of number of employees - e</a:t>
            </a:r>
            <a:r>
              <a:rPr lang="en-GB" sz="1200" dirty="0">
                <a:effectLst/>
                <a:latin typeface="Verdana" panose="020B0604030504040204" pitchFamily="34" charset="0"/>
                <a:ea typeface="Verdana" panose="020B0604030504040204" pitchFamily="34" charset="0"/>
                <a:cs typeface="Times New Roman" panose="02020603050405020304" pitchFamily="18" charset="0"/>
              </a:rPr>
              <a:t>stimated to be around 200 jobs between the 2 units</a:t>
            </a:r>
          </a:p>
          <a:p>
            <a:pPr marL="457200">
              <a:lnSpc>
                <a:spcPct val="107000"/>
              </a:lnSpc>
            </a:pPr>
            <a:endParaRPr lang="en-GB" sz="1200" dirty="0">
              <a:effectLst/>
              <a:latin typeface="Verdana" panose="020B0604030504040204" pitchFamily="34" charset="0"/>
              <a:ea typeface="Verdana" panose="020B0604030504040204" pitchFamily="34" charset="0"/>
              <a:cs typeface="Times New Roman" panose="02020603050405020304" pitchFamily="18" charset="0"/>
            </a:endParaRPr>
          </a:p>
          <a:p>
            <a:pPr marL="171450" indent="-171450">
              <a:lnSpc>
                <a:spcPct val="107000"/>
              </a:lnSpc>
              <a:spcAft>
                <a:spcPts val="800"/>
              </a:spcAft>
              <a:buFont typeface="Wingdings" panose="05000000000000000000" pitchFamily="2" charset="2"/>
              <a:buChar char="§"/>
            </a:pPr>
            <a:r>
              <a:rPr lang="en-GB" sz="1200" dirty="0">
                <a:latin typeface="Verdana" panose="020B0604030504040204" pitchFamily="34" charset="0"/>
                <a:ea typeface="Verdana" panose="020B0604030504040204" pitchFamily="34" charset="0"/>
                <a:cs typeface="Arial" panose="020B0604020202020204" pitchFamily="34" charset="0"/>
              </a:rPr>
              <a:t>   </a:t>
            </a:r>
            <a:r>
              <a:rPr lang="en-GB" sz="1200" u="sng" dirty="0">
                <a:latin typeface="Verdana" panose="020B0604030504040204" pitchFamily="34" charset="0"/>
                <a:ea typeface="Verdana" panose="020B0604030504040204" pitchFamily="34" charset="0"/>
                <a:cs typeface="Arial" panose="020B0604020202020204" pitchFamily="34" charset="0"/>
              </a:rPr>
              <a:t>Four Ashes</a:t>
            </a:r>
            <a:r>
              <a:rPr lang="en-GB" sz="1200" u="sng" dirty="0">
                <a:effectLst/>
                <a:latin typeface="Verdana" panose="020B0604030504040204" pitchFamily="34" charset="0"/>
                <a:ea typeface="Verdana" panose="020B0604030504040204" pitchFamily="34" charset="0"/>
                <a:cs typeface="Arial" panose="020B0604020202020204" pitchFamily="34" charset="0"/>
              </a:rPr>
              <a:t>, </a:t>
            </a:r>
            <a:r>
              <a:rPr lang="en-GB" sz="1200" u="sng" dirty="0" err="1">
                <a:effectLst/>
                <a:latin typeface="Verdana" panose="020B0604030504040204" pitchFamily="34" charset="0"/>
                <a:ea typeface="Verdana" panose="020B0604030504040204" pitchFamily="34" charset="0"/>
                <a:cs typeface="Arial" panose="020B0604020202020204" pitchFamily="34" charset="0"/>
              </a:rPr>
              <a:t>Bericote</a:t>
            </a:r>
            <a:r>
              <a:rPr lang="en-GB" sz="1200" u="sng" dirty="0">
                <a:effectLst/>
                <a:latin typeface="Verdana" panose="020B0604030504040204" pitchFamily="34" charset="0"/>
                <a:ea typeface="Verdana" panose="020B0604030504040204" pitchFamily="34" charset="0"/>
                <a:cs typeface="Arial" panose="020B0604020202020204" pitchFamily="34" charset="0"/>
              </a:rPr>
              <a:t>:</a:t>
            </a:r>
            <a:r>
              <a:rPr lang="en-GB" sz="1200" dirty="0">
                <a:effectLst/>
                <a:latin typeface="Verdana" panose="020B0604030504040204" pitchFamily="34" charset="0"/>
                <a:ea typeface="Verdana" panose="020B0604030504040204" pitchFamily="34" charset="0"/>
                <a:cs typeface="Arial" panose="020B0604020202020204" pitchFamily="34" charset="0"/>
              </a:rPr>
              <a:t> A unit has been let to </a:t>
            </a:r>
            <a:r>
              <a:rPr lang="en-GB" sz="1200" dirty="0" err="1">
                <a:effectLst/>
                <a:latin typeface="Verdana" panose="020B0604030504040204" pitchFamily="34" charset="0"/>
                <a:ea typeface="Verdana" panose="020B0604030504040204" pitchFamily="34" charset="0"/>
                <a:cs typeface="Arial" panose="020B0604020202020204" pitchFamily="34" charset="0"/>
              </a:rPr>
              <a:t>Ceva</a:t>
            </a:r>
            <a:r>
              <a:rPr lang="en-GB" sz="1200" dirty="0">
                <a:effectLst/>
                <a:latin typeface="Verdana" panose="020B0604030504040204" pitchFamily="34" charset="0"/>
                <a:ea typeface="Verdana" panose="020B0604030504040204" pitchFamily="34" charset="0"/>
                <a:cs typeface="Arial" panose="020B0604020202020204" pitchFamily="34" charset="0"/>
              </a:rPr>
              <a:t> Logistics - awaiting confirmation of job numbers (estimated c.500 jobs).</a:t>
            </a:r>
            <a:endParaRPr lang="en-GB" sz="1200" dirty="0">
              <a:effectLst/>
              <a:latin typeface="Verdana" panose="020B0604030504040204" pitchFamily="34" charset="0"/>
              <a:ea typeface="Verdana" panose="020B0604030504040204" pitchFamily="34" charset="0"/>
              <a:cs typeface="Times New Roman" panose="02020603050405020304" pitchFamily="18" charset="0"/>
            </a:endParaRPr>
          </a:p>
          <a:p>
            <a:pPr marL="171450" indent="-171450">
              <a:lnSpc>
                <a:spcPct val="107000"/>
              </a:lnSpc>
              <a:spcAft>
                <a:spcPts val="800"/>
              </a:spcAft>
              <a:buFont typeface="Arial" panose="020B0604020202020204" pitchFamily="34" charset="0"/>
              <a:buChar char="•"/>
            </a:pPr>
            <a:endParaRPr lang="en-GB" sz="1200"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22759180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EBA0C8F47446E44A526AE119E2A249F" ma:contentTypeVersion="9" ma:contentTypeDescription="Create a new document." ma:contentTypeScope="" ma:versionID="51b81bf53884165a7cff9b5f6c6c9e8b">
  <xsd:schema xmlns:xsd="http://www.w3.org/2001/XMLSchema" xmlns:xs="http://www.w3.org/2001/XMLSchema" xmlns:p="http://schemas.microsoft.com/office/2006/metadata/properties" xmlns:ns3="d4b55285-8a31-465e-a92e-c579eab8713d" targetNamespace="http://schemas.microsoft.com/office/2006/metadata/properties" ma:root="true" ma:fieldsID="f62a75cf786b66b6606b9cf510834d30" ns3:_="">
    <xsd:import namespace="d4b55285-8a31-465e-a92e-c579eab8713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4b55285-8a31-465e-a92e-c579eab8713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1485A13-C163-4167-BF23-2BDC7EAD1EA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4b55285-8a31-465e-a92e-c579eab8713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AD84138-2451-4005-A65B-9CFAB0C3FD92}">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d4b55285-8a31-465e-a92e-c579eab8713d"/>
    <ds:schemaRef ds:uri="http://www.w3.org/XML/1998/namespace"/>
    <ds:schemaRef ds:uri="http://purl.org/dc/dcmitype/"/>
  </ds:schemaRefs>
</ds:datastoreItem>
</file>

<file path=customXml/itemProps3.xml><?xml version="1.0" encoding="utf-8"?>
<ds:datastoreItem xmlns:ds="http://schemas.openxmlformats.org/officeDocument/2006/customXml" ds:itemID="{FF6DA4BA-3C2E-4673-8A93-A4F8E080405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2167</TotalTime>
  <Words>2143</Words>
  <Application>Microsoft Office PowerPoint</Application>
  <PresentationFormat>Widescreen</PresentationFormat>
  <Paragraphs>155</Paragraphs>
  <Slides>12</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12</vt:i4>
      </vt:variant>
    </vt:vector>
  </HeadingPairs>
  <TitlesOfParts>
    <vt:vector size="21" baseType="lpstr">
      <vt:lpstr>Arial</vt:lpstr>
      <vt:lpstr>Calibri</vt:lpstr>
      <vt:lpstr>Calibri Light</vt:lpstr>
      <vt:lpstr>Courier New</vt:lpstr>
      <vt:lpstr>Helvetica Neue</vt:lpstr>
      <vt:lpstr>Symbol</vt:lpstr>
      <vt:lpstr>Verdana</vt:lpstr>
      <vt:lpstr>Wingdings</vt:lpstr>
      <vt:lpstr>1_Office Theme</vt:lpstr>
      <vt:lpstr>SSLEP Local Growth Deal (LGD) report Q3 - 2021-22 </vt:lpstr>
      <vt:lpstr>SSLEP Local Growth Deal (LGD) report Q3 - 2021-22</vt:lpstr>
      <vt:lpstr>SSLEP Local Growth Deal (LGD) report Q3 - 2021-22</vt:lpstr>
      <vt:lpstr>SSLEP Local Growth Deal (LGD) report Q3 - 2021-22</vt:lpstr>
      <vt:lpstr>SSLEP Local Growth Deal (LGD) report Q3 - 2021-22</vt:lpstr>
      <vt:lpstr>SSLEP Local Growth Deal (LGD) report Q3 - 2021-22</vt:lpstr>
      <vt:lpstr>SSLEP Local Growth Deal (LGD) report Q3 - 2021-22</vt:lpstr>
      <vt:lpstr>SSLEP Local Growth Deal (LGD) report Q3 - 2021-22</vt:lpstr>
      <vt:lpstr>SSLEP Local Growth Deal (LGD) report Q3 - 2021-22</vt:lpstr>
      <vt:lpstr>SSLEP Local Growth Deal (LGD) report Q3 - 2021-22</vt:lpstr>
      <vt:lpstr>SSLEP Local Growth Deal (LGD) report Q3 - 2021-22</vt:lpstr>
      <vt:lpstr>SSLEP Local Growth Deal (LGD) report Q3 - 2021-22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Palphreyman, Sharon (Corporate)</dc:creator>
  <cp:lastModifiedBy>Palphreyman, Sharon (Corporate)</cp:lastModifiedBy>
  <cp:revision>5</cp:revision>
  <dcterms:created xsi:type="dcterms:W3CDTF">2021-02-02T16:56:31Z</dcterms:created>
  <dcterms:modified xsi:type="dcterms:W3CDTF">2022-02-01T17:51:02Z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0x010100AEBA0C8F47446E44A526AE119E2A249F</vt:lpwstr>
  </property>
</Properties>
</file>