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 id="272" r:id="rId8"/>
    <p:sldId id="262" r:id="rId9"/>
    <p:sldId id="266" r:id="rId10"/>
    <p:sldId id="274" r:id="rId11"/>
    <p:sldId id="275" r:id="rId12"/>
    <p:sldId id="267" r:id="rId13"/>
    <p:sldId id="269"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3E78"/>
    <a:srgbClr val="BB4D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D2944-3A3E-4E83-9574-A70F1ED35B71}" v="6" dt="2022-02-01T19:12:06.811"/>
    <p1510:client id="{E9E26EA6-B474-4C31-9AE0-AA76FEC5B09E}" v="22" dt="2022-02-01T16:15:32.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phreyman, Sharon (Corporate)" userId="bc5decb0-25f2-4ea0-a79c-434482d1f6a1" providerId="ADAL" clId="{E9E26EA6-B474-4C31-9AE0-AA76FEC5B09E}"/>
    <pc:docChg chg="undo redo custSel addSld delSld modSld">
      <pc:chgData name="Palphreyman, Sharon (Corporate)" userId="bc5decb0-25f2-4ea0-a79c-434482d1f6a1" providerId="ADAL" clId="{E9E26EA6-B474-4C31-9AE0-AA76FEC5B09E}" dt="2022-02-01T18:58:02.759" v="3184" actId="20577"/>
      <pc:docMkLst>
        <pc:docMk/>
      </pc:docMkLst>
      <pc:sldChg chg="modSp mod">
        <pc:chgData name="Palphreyman, Sharon (Corporate)" userId="bc5decb0-25f2-4ea0-a79c-434482d1f6a1" providerId="ADAL" clId="{E9E26EA6-B474-4C31-9AE0-AA76FEC5B09E}" dt="2022-01-30T14:27:33.749" v="20" actId="20577"/>
        <pc:sldMkLst>
          <pc:docMk/>
          <pc:sldMk cId="3616126649" sldId="259"/>
        </pc:sldMkLst>
        <pc:spChg chg="mod">
          <ac:chgData name="Palphreyman, Sharon (Corporate)" userId="bc5decb0-25f2-4ea0-a79c-434482d1f6a1" providerId="ADAL" clId="{E9E26EA6-B474-4C31-9AE0-AA76FEC5B09E}" dt="2022-01-30T14:27:14.499" v="1" actId="20577"/>
          <ac:spMkLst>
            <pc:docMk/>
            <pc:sldMk cId="3616126649" sldId="259"/>
            <ac:spMk id="2" creationId="{65006490-CE6D-40D6-9423-D10A0B6EE7EE}"/>
          </ac:spMkLst>
        </pc:spChg>
        <pc:spChg chg="mod">
          <ac:chgData name="Palphreyman, Sharon (Corporate)" userId="bc5decb0-25f2-4ea0-a79c-434482d1f6a1" providerId="ADAL" clId="{E9E26EA6-B474-4C31-9AE0-AA76FEC5B09E}" dt="2022-01-30T14:27:33.749" v="20" actId="20577"/>
          <ac:spMkLst>
            <pc:docMk/>
            <pc:sldMk cId="3616126649" sldId="259"/>
            <ac:spMk id="3" creationId="{2C85A213-FF31-46C6-8DEE-490564BCD891}"/>
          </ac:spMkLst>
        </pc:spChg>
      </pc:sldChg>
      <pc:sldChg chg="addSp delSp modSp mod">
        <pc:chgData name="Palphreyman, Sharon (Corporate)" userId="bc5decb0-25f2-4ea0-a79c-434482d1f6a1" providerId="ADAL" clId="{E9E26EA6-B474-4C31-9AE0-AA76FEC5B09E}" dt="2022-02-01T11:29:27.643" v="192" actId="1076"/>
        <pc:sldMkLst>
          <pc:docMk/>
          <pc:sldMk cId="1789589580" sldId="260"/>
        </pc:sldMkLst>
        <pc:spChg chg="mod">
          <ac:chgData name="Palphreyman, Sharon (Corporate)" userId="bc5decb0-25f2-4ea0-a79c-434482d1f6a1" providerId="ADAL" clId="{E9E26EA6-B474-4C31-9AE0-AA76FEC5B09E}" dt="2022-01-30T14:28:11.172" v="21" actId="20577"/>
          <ac:spMkLst>
            <pc:docMk/>
            <pc:sldMk cId="1789589580" sldId="260"/>
            <ac:spMk id="2" creationId="{7952DF43-7209-4053-9BAD-4EEAEE9A8A9E}"/>
          </ac:spMkLst>
        </pc:spChg>
        <pc:spChg chg="add mod">
          <ac:chgData name="Palphreyman, Sharon (Corporate)" userId="bc5decb0-25f2-4ea0-a79c-434482d1f6a1" providerId="ADAL" clId="{E9E26EA6-B474-4C31-9AE0-AA76FEC5B09E}" dt="2022-02-01T11:27:48.288" v="83" actId="1076"/>
          <ac:spMkLst>
            <pc:docMk/>
            <pc:sldMk cId="1789589580" sldId="260"/>
            <ac:spMk id="5" creationId="{F899C9F6-5ACE-4975-9214-3F30AE5696F3}"/>
          </ac:spMkLst>
        </pc:spChg>
        <pc:spChg chg="mod">
          <ac:chgData name="Palphreyman, Sharon (Corporate)" userId="bc5decb0-25f2-4ea0-a79c-434482d1f6a1" providerId="ADAL" clId="{E9E26EA6-B474-4C31-9AE0-AA76FEC5B09E}" dt="2022-01-30T14:28:17.518" v="23" actId="20577"/>
          <ac:spMkLst>
            <pc:docMk/>
            <pc:sldMk cId="1789589580" sldId="260"/>
            <ac:spMk id="8" creationId="{4E2838D1-2BDE-45D7-81C5-B5D5B6EE8884}"/>
          </ac:spMkLst>
        </pc:spChg>
        <pc:spChg chg="mod">
          <ac:chgData name="Palphreyman, Sharon (Corporate)" userId="bc5decb0-25f2-4ea0-a79c-434482d1f6a1" providerId="ADAL" clId="{E9E26EA6-B474-4C31-9AE0-AA76FEC5B09E}" dt="2022-02-01T11:29:26.726" v="191" actId="208"/>
          <ac:spMkLst>
            <pc:docMk/>
            <pc:sldMk cId="1789589580" sldId="260"/>
            <ac:spMk id="10" creationId="{85048122-76BB-485B-8A39-9953C617E448}"/>
          </ac:spMkLst>
        </pc:spChg>
        <pc:graphicFrameChg chg="del">
          <ac:chgData name="Palphreyman, Sharon (Corporate)" userId="bc5decb0-25f2-4ea0-a79c-434482d1f6a1" providerId="ADAL" clId="{E9E26EA6-B474-4C31-9AE0-AA76FEC5B09E}" dt="2022-02-01T11:26:19.178" v="42" actId="21"/>
          <ac:graphicFrameMkLst>
            <pc:docMk/>
            <pc:sldMk cId="1789589580" sldId="260"/>
            <ac:graphicFrameMk id="6" creationId="{540A4A13-9FDA-4CCB-8C1A-BCC3DC762DC5}"/>
          </ac:graphicFrameMkLst>
        </pc:graphicFrameChg>
        <pc:graphicFrameChg chg="add mod">
          <ac:chgData name="Palphreyman, Sharon (Corporate)" userId="bc5decb0-25f2-4ea0-a79c-434482d1f6a1" providerId="ADAL" clId="{E9E26EA6-B474-4C31-9AE0-AA76FEC5B09E}" dt="2022-02-01T11:29:27.643" v="192" actId="1076"/>
          <ac:graphicFrameMkLst>
            <pc:docMk/>
            <pc:sldMk cId="1789589580" sldId="260"/>
            <ac:graphicFrameMk id="9" creationId="{540A4A13-9FDA-4CCB-8C1A-BCC3DC762DC5}"/>
          </ac:graphicFrameMkLst>
        </pc:graphicFrameChg>
        <pc:picChg chg="add mod">
          <ac:chgData name="Palphreyman, Sharon (Corporate)" userId="bc5decb0-25f2-4ea0-a79c-434482d1f6a1" providerId="ADAL" clId="{E9E26EA6-B474-4C31-9AE0-AA76FEC5B09E}" dt="2022-02-01T11:26:10.401" v="41" actId="1076"/>
          <ac:picMkLst>
            <pc:docMk/>
            <pc:sldMk cId="1789589580" sldId="260"/>
            <ac:picMk id="3" creationId="{0D18ED32-9F69-4D4A-9866-4B14D5A53A34}"/>
          </ac:picMkLst>
        </pc:picChg>
        <pc:picChg chg="del">
          <ac:chgData name="Palphreyman, Sharon (Corporate)" userId="bc5decb0-25f2-4ea0-a79c-434482d1f6a1" providerId="ADAL" clId="{E9E26EA6-B474-4C31-9AE0-AA76FEC5B09E}" dt="2022-02-01T11:25:50.119" v="39" actId="478"/>
          <ac:picMkLst>
            <pc:docMk/>
            <pc:sldMk cId="1789589580" sldId="260"/>
            <ac:picMk id="4" creationId="{13495903-6869-4B65-9B7F-71AE9D79457C}"/>
          </ac:picMkLst>
        </pc:picChg>
      </pc:sldChg>
      <pc:sldChg chg="addSp delSp modSp mod">
        <pc:chgData name="Palphreyman, Sharon (Corporate)" userId="bc5decb0-25f2-4ea0-a79c-434482d1f6a1" providerId="ADAL" clId="{E9E26EA6-B474-4C31-9AE0-AA76FEC5B09E}" dt="2022-02-01T16:22:05.666" v="2877" actId="20577"/>
        <pc:sldMkLst>
          <pc:docMk/>
          <pc:sldMk cId="3772388941" sldId="261"/>
        </pc:sldMkLst>
        <pc:spChg chg="mod">
          <ac:chgData name="Palphreyman, Sharon (Corporate)" userId="bc5decb0-25f2-4ea0-a79c-434482d1f6a1" providerId="ADAL" clId="{E9E26EA6-B474-4C31-9AE0-AA76FEC5B09E}" dt="2022-01-30T14:28:25.171" v="24" actId="20577"/>
          <ac:spMkLst>
            <pc:docMk/>
            <pc:sldMk cId="3772388941" sldId="261"/>
            <ac:spMk id="2" creationId="{7952DF43-7209-4053-9BAD-4EEAEE9A8A9E}"/>
          </ac:spMkLst>
        </pc:spChg>
        <pc:spChg chg="add del mod">
          <ac:chgData name="Palphreyman, Sharon (Corporate)" userId="bc5decb0-25f2-4ea0-a79c-434482d1f6a1" providerId="ADAL" clId="{E9E26EA6-B474-4C31-9AE0-AA76FEC5B09E}" dt="2022-02-01T15:18:33.795" v="1729" actId="1076"/>
          <ac:spMkLst>
            <pc:docMk/>
            <pc:sldMk cId="3772388941" sldId="261"/>
            <ac:spMk id="4" creationId="{B87C77D7-13A7-45C2-8871-E254E9B8C873}"/>
          </ac:spMkLst>
        </pc:spChg>
        <pc:spChg chg="add del mod">
          <ac:chgData name="Palphreyman, Sharon (Corporate)" userId="bc5decb0-25f2-4ea0-a79c-434482d1f6a1" providerId="ADAL" clId="{E9E26EA6-B474-4C31-9AE0-AA76FEC5B09E}" dt="2022-02-01T11:42:56.970" v="879"/>
          <ac:spMkLst>
            <pc:docMk/>
            <pc:sldMk cId="3772388941" sldId="261"/>
            <ac:spMk id="5" creationId="{2FC36ABF-F50B-4DBA-A1AE-387CE6B1CCE5}"/>
          </ac:spMkLst>
        </pc:spChg>
        <pc:spChg chg="mod">
          <ac:chgData name="Palphreyman, Sharon (Corporate)" userId="bc5decb0-25f2-4ea0-a79c-434482d1f6a1" providerId="ADAL" clId="{E9E26EA6-B474-4C31-9AE0-AA76FEC5B09E}" dt="2022-02-01T16:22:05.666" v="2877" actId="20577"/>
          <ac:spMkLst>
            <pc:docMk/>
            <pc:sldMk cId="3772388941" sldId="261"/>
            <ac:spMk id="7" creationId="{B9C158E3-5CBC-4CE3-8137-E440D3C2DB87}"/>
          </ac:spMkLst>
        </pc:spChg>
      </pc:sldChg>
      <pc:sldChg chg="addSp delSp modSp add del mod">
        <pc:chgData name="Palphreyman, Sharon (Corporate)" userId="bc5decb0-25f2-4ea0-a79c-434482d1f6a1" providerId="ADAL" clId="{E9E26EA6-B474-4C31-9AE0-AA76FEC5B09E}" dt="2022-02-01T16:22:27.164" v="2879" actId="20577"/>
        <pc:sldMkLst>
          <pc:docMk/>
          <pc:sldMk cId="3923776490" sldId="262"/>
        </pc:sldMkLst>
        <pc:spChg chg="mod">
          <ac:chgData name="Palphreyman, Sharon (Corporate)" userId="bc5decb0-25f2-4ea0-a79c-434482d1f6a1" providerId="ADAL" clId="{E9E26EA6-B474-4C31-9AE0-AA76FEC5B09E}" dt="2022-01-30T14:29:06.657" v="29" actId="20577"/>
          <ac:spMkLst>
            <pc:docMk/>
            <pc:sldMk cId="3923776490" sldId="262"/>
            <ac:spMk id="2" creationId="{7952DF43-7209-4053-9BAD-4EEAEE9A8A9E}"/>
          </ac:spMkLst>
        </pc:spChg>
        <pc:spChg chg="mod">
          <ac:chgData name="Palphreyman, Sharon (Corporate)" userId="bc5decb0-25f2-4ea0-a79c-434482d1f6a1" providerId="ADAL" clId="{E9E26EA6-B474-4C31-9AE0-AA76FEC5B09E}" dt="2022-02-01T16:22:27.164" v="2879" actId="20577"/>
          <ac:spMkLst>
            <pc:docMk/>
            <pc:sldMk cId="3923776490" sldId="262"/>
            <ac:spMk id="7" creationId="{B9C158E3-5CBC-4CE3-8137-E440D3C2DB87}"/>
          </ac:spMkLst>
        </pc:spChg>
        <pc:graphicFrameChg chg="del">
          <ac:chgData name="Palphreyman, Sharon (Corporate)" userId="bc5decb0-25f2-4ea0-a79c-434482d1f6a1" providerId="ADAL" clId="{E9E26EA6-B474-4C31-9AE0-AA76FEC5B09E}" dt="2022-02-01T15:42:21.568" v="1849" actId="21"/>
          <ac:graphicFrameMkLst>
            <pc:docMk/>
            <pc:sldMk cId="3923776490" sldId="262"/>
            <ac:graphicFrameMk id="5" creationId="{9BC676C0-7D2A-4DFB-99B6-A85070B27F3B}"/>
          </ac:graphicFrameMkLst>
        </pc:graphicFrameChg>
        <pc:graphicFrameChg chg="add mod">
          <ac:chgData name="Palphreyman, Sharon (Corporate)" userId="bc5decb0-25f2-4ea0-a79c-434482d1f6a1" providerId="ADAL" clId="{E9E26EA6-B474-4C31-9AE0-AA76FEC5B09E}" dt="2022-02-01T15:42:46.404" v="1856" actId="1076"/>
          <ac:graphicFrameMkLst>
            <pc:docMk/>
            <pc:sldMk cId="3923776490" sldId="262"/>
            <ac:graphicFrameMk id="6" creationId="{9BC676C0-7D2A-4DFB-99B6-A85070B27F3B}"/>
          </ac:graphicFrameMkLst>
        </pc:graphicFrameChg>
      </pc:sldChg>
      <pc:sldChg chg="modSp mod">
        <pc:chgData name="Palphreyman, Sharon (Corporate)" userId="bc5decb0-25f2-4ea0-a79c-434482d1f6a1" providerId="ADAL" clId="{E9E26EA6-B474-4C31-9AE0-AA76FEC5B09E}" dt="2022-02-01T12:13:14.061" v="1694" actId="20577"/>
        <pc:sldMkLst>
          <pc:docMk/>
          <pc:sldMk cId="4243858641" sldId="266"/>
        </pc:sldMkLst>
        <pc:spChg chg="mod">
          <ac:chgData name="Palphreyman, Sharon (Corporate)" userId="bc5decb0-25f2-4ea0-a79c-434482d1f6a1" providerId="ADAL" clId="{E9E26EA6-B474-4C31-9AE0-AA76FEC5B09E}" dt="2022-01-30T14:29:11.429" v="30" actId="20577"/>
          <ac:spMkLst>
            <pc:docMk/>
            <pc:sldMk cId="4243858641" sldId="266"/>
            <ac:spMk id="2" creationId="{7952DF43-7209-4053-9BAD-4EEAEE9A8A9E}"/>
          </ac:spMkLst>
        </pc:spChg>
        <pc:spChg chg="mod">
          <ac:chgData name="Palphreyman, Sharon (Corporate)" userId="bc5decb0-25f2-4ea0-a79c-434482d1f6a1" providerId="ADAL" clId="{E9E26EA6-B474-4C31-9AE0-AA76FEC5B09E}" dt="2022-02-01T12:13:14.061" v="1694" actId="20577"/>
          <ac:spMkLst>
            <pc:docMk/>
            <pc:sldMk cId="4243858641" sldId="266"/>
            <ac:spMk id="7" creationId="{B9C158E3-5CBC-4CE3-8137-E440D3C2DB87}"/>
          </ac:spMkLst>
        </pc:spChg>
      </pc:sldChg>
      <pc:sldChg chg="modSp mod">
        <pc:chgData name="Palphreyman, Sharon (Corporate)" userId="bc5decb0-25f2-4ea0-a79c-434482d1f6a1" providerId="ADAL" clId="{E9E26EA6-B474-4C31-9AE0-AA76FEC5B09E}" dt="2022-02-01T16:17:39.008" v="2875" actId="20577"/>
        <pc:sldMkLst>
          <pc:docMk/>
          <pc:sldMk cId="1227591800" sldId="267"/>
        </pc:sldMkLst>
        <pc:spChg chg="mod">
          <ac:chgData name="Palphreyman, Sharon (Corporate)" userId="bc5decb0-25f2-4ea0-a79c-434482d1f6a1" providerId="ADAL" clId="{E9E26EA6-B474-4C31-9AE0-AA76FEC5B09E}" dt="2022-01-30T14:29:19.480" v="32" actId="20577"/>
          <ac:spMkLst>
            <pc:docMk/>
            <pc:sldMk cId="1227591800" sldId="267"/>
            <ac:spMk id="2" creationId="{7952DF43-7209-4053-9BAD-4EEAEE9A8A9E}"/>
          </ac:spMkLst>
        </pc:spChg>
        <pc:spChg chg="mod">
          <ac:chgData name="Palphreyman, Sharon (Corporate)" userId="bc5decb0-25f2-4ea0-a79c-434482d1f6a1" providerId="ADAL" clId="{E9E26EA6-B474-4C31-9AE0-AA76FEC5B09E}" dt="2022-02-01T16:17:39.008" v="2875" actId="20577"/>
          <ac:spMkLst>
            <pc:docMk/>
            <pc:sldMk cId="1227591800" sldId="267"/>
            <ac:spMk id="7" creationId="{B9C158E3-5CBC-4CE3-8137-E440D3C2DB87}"/>
          </ac:spMkLst>
        </pc:spChg>
      </pc:sldChg>
      <pc:sldChg chg="modSp mod">
        <pc:chgData name="Palphreyman, Sharon (Corporate)" userId="bc5decb0-25f2-4ea0-a79c-434482d1f6a1" providerId="ADAL" clId="{E9E26EA6-B474-4C31-9AE0-AA76FEC5B09E}" dt="2022-02-01T18:58:02.759" v="3184" actId="20577"/>
        <pc:sldMkLst>
          <pc:docMk/>
          <pc:sldMk cId="2627994115" sldId="269"/>
        </pc:sldMkLst>
        <pc:spChg chg="mod">
          <ac:chgData name="Palphreyman, Sharon (Corporate)" userId="bc5decb0-25f2-4ea0-a79c-434482d1f6a1" providerId="ADAL" clId="{E9E26EA6-B474-4C31-9AE0-AA76FEC5B09E}" dt="2022-01-30T14:29:22.918" v="33" actId="20577"/>
          <ac:spMkLst>
            <pc:docMk/>
            <pc:sldMk cId="2627994115" sldId="269"/>
            <ac:spMk id="2" creationId="{7952DF43-7209-4053-9BAD-4EEAEE9A8A9E}"/>
          </ac:spMkLst>
        </pc:spChg>
        <pc:spChg chg="mod">
          <ac:chgData name="Palphreyman, Sharon (Corporate)" userId="bc5decb0-25f2-4ea0-a79c-434482d1f6a1" providerId="ADAL" clId="{E9E26EA6-B474-4C31-9AE0-AA76FEC5B09E}" dt="2022-02-01T18:58:02.759" v="3184" actId="20577"/>
          <ac:spMkLst>
            <pc:docMk/>
            <pc:sldMk cId="2627994115" sldId="269"/>
            <ac:spMk id="7" creationId="{B9C158E3-5CBC-4CE3-8137-E440D3C2DB87}"/>
          </ac:spMkLst>
        </pc:spChg>
      </pc:sldChg>
      <pc:sldChg chg="modSp mod">
        <pc:chgData name="Palphreyman, Sharon (Corporate)" userId="bc5decb0-25f2-4ea0-a79c-434482d1f6a1" providerId="ADAL" clId="{E9E26EA6-B474-4C31-9AE0-AA76FEC5B09E}" dt="2022-01-30T14:29:33.636" v="35" actId="20577"/>
        <pc:sldMkLst>
          <pc:docMk/>
          <pc:sldMk cId="705958203" sldId="271"/>
        </pc:sldMkLst>
        <pc:spChg chg="mod">
          <ac:chgData name="Palphreyman, Sharon (Corporate)" userId="bc5decb0-25f2-4ea0-a79c-434482d1f6a1" providerId="ADAL" clId="{E9E26EA6-B474-4C31-9AE0-AA76FEC5B09E}" dt="2022-01-30T14:29:26.593" v="34" actId="20577"/>
          <ac:spMkLst>
            <pc:docMk/>
            <pc:sldMk cId="705958203" sldId="271"/>
            <ac:spMk id="2" creationId="{7952DF43-7209-4053-9BAD-4EEAEE9A8A9E}"/>
          </ac:spMkLst>
        </pc:spChg>
        <pc:spChg chg="mod">
          <ac:chgData name="Palphreyman, Sharon (Corporate)" userId="bc5decb0-25f2-4ea0-a79c-434482d1f6a1" providerId="ADAL" clId="{E9E26EA6-B474-4C31-9AE0-AA76FEC5B09E}" dt="2022-01-30T14:29:33.636" v="35" actId="20577"/>
          <ac:spMkLst>
            <pc:docMk/>
            <pc:sldMk cId="705958203" sldId="271"/>
            <ac:spMk id="7" creationId="{B9C158E3-5CBC-4CE3-8137-E440D3C2DB87}"/>
          </ac:spMkLst>
        </pc:spChg>
      </pc:sldChg>
      <pc:sldChg chg="addSp delSp modSp mod">
        <pc:chgData name="Palphreyman, Sharon (Corporate)" userId="bc5decb0-25f2-4ea0-a79c-434482d1f6a1" providerId="ADAL" clId="{E9E26EA6-B474-4C31-9AE0-AA76FEC5B09E}" dt="2022-02-01T15:20:16.656" v="1739" actId="14100"/>
        <pc:sldMkLst>
          <pc:docMk/>
          <pc:sldMk cId="4130609756" sldId="272"/>
        </pc:sldMkLst>
        <pc:spChg chg="mod">
          <ac:chgData name="Palphreyman, Sharon (Corporate)" userId="bc5decb0-25f2-4ea0-a79c-434482d1f6a1" providerId="ADAL" clId="{E9E26EA6-B474-4C31-9AE0-AA76FEC5B09E}" dt="2022-02-01T11:44:12.590" v="908" actId="20577"/>
          <ac:spMkLst>
            <pc:docMk/>
            <pc:sldMk cId="4130609756" sldId="272"/>
            <ac:spMk id="2" creationId="{7952DF43-7209-4053-9BAD-4EEAEE9A8A9E}"/>
          </ac:spMkLst>
        </pc:spChg>
        <pc:spChg chg="add del mod">
          <ac:chgData name="Palphreyman, Sharon (Corporate)" userId="bc5decb0-25f2-4ea0-a79c-434482d1f6a1" providerId="ADAL" clId="{E9E26EA6-B474-4C31-9AE0-AA76FEC5B09E}" dt="2022-02-01T11:42:39.824" v="874" actId="21"/>
          <ac:spMkLst>
            <pc:docMk/>
            <pc:sldMk cId="4130609756" sldId="272"/>
            <ac:spMk id="3" creationId="{3F18ACD0-CA24-4F27-9D72-1EC919D67FE0}"/>
          </ac:spMkLst>
        </pc:spChg>
        <pc:spChg chg="del mod">
          <ac:chgData name="Palphreyman, Sharon (Corporate)" userId="bc5decb0-25f2-4ea0-a79c-434482d1f6a1" providerId="ADAL" clId="{E9E26EA6-B474-4C31-9AE0-AA76FEC5B09E}" dt="2022-02-01T11:43:53.710" v="886" actId="21"/>
          <ac:spMkLst>
            <pc:docMk/>
            <pc:sldMk cId="4130609756" sldId="272"/>
            <ac:spMk id="7" creationId="{B9C158E3-5CBC-4CE3-8137-E440D3C2DB87}"/>
          </ac:spMkLst>
        </pc:spChg>
        <pc:spChg chg="add mod">
          <ac:chgData name="Palphreyman, Sharon (Corporate)" userId="bc5decb0-25f2-4ea0-a79c-434482d1f6a1" providerId="ADAL" clId="{E9E26EA6-B474-4C31-9AE0-AA76FEC5B09E}" dt="2022-02-01T15:20:16.656" v="1739" actId="14100"/>
          <ac:spMkLst>
            <pc:docMk/>
            <pc:sldMk cId="4130609756" sldId="272"/>
            <ac:spMk id="8" creationId="{24429B41-D3A7-47B8-ABF8-3BDC818DADC7}"/>
          </ac:spMkLst>
        </pc:spChg>
        <pc:graphicFrameChg chg="add del mod">
          <ac:chgData name="Palphreyman, Sharon (Corporate)" userId="bc5decb0-25f2-4ea0-a79c-434482d1f6a1" providerId="ADAL" clId="{E9E26EA6-B474-4C31-9AE0-AA76FEC5B09E}" dt="2022-02-01T11:41:33.139" v="868"/>
          <ac:graphicFrameMkLst>
            <pc:docMk/>
            <pc:sldMk cId="4130609756" sldId="272"/>
            <ac:graphicFrameMk id="4" creationId="{DB48A180-88F7-4968-8DCC-72095170E90C}"/>
          </ac:graphicFrameMkLst>
        </pc:graphicFrameChg>
        <pc:graphicFrameChg chg="add mod modGraphic">
          <ac:chgData name="Palphreyman, Sharon (Corporate)" userId="bc5decb0-25f2-4ea0-a79c-434482d1f6a1" providerId="ADAL" clId="{E9E26EA6-B474-4C31-9AE0-AA76FEC5B09E}" dt="2022-02-01T12:07:32.451" v="1587" actId="20577"/>
          <ac:graphicFrameMkLst>
            <pc:docMk/>
            <pc:sldMk cId="4130609756" sldId="272"/>
            <ac:graphicFrameMk id="6" creationId="{EBA53294-CBB0-4C84-B9B9-2E7737D2FEA1}"/>
          </ac:graphicFrameMkLst>
        </pc:graphicFrameChg>
        <pc:picChg chg="add del">
          <ac:chgData name="Palphreyman, Sharon (Corporate)" userId="bc5decb0-25f2-4ea0-a79c-434482d1f6a1" providerId="ADAL" clId="{E9E26EA6-B474-4C31-9AE0-AA76FEC5B09E}" dt="2022-02-01T11:35:10.515" v="696" actId="478"/>
          <ac:picMkLst>
            <pc:docMk/>
            <pc:sldMk cId="4130609756" sldId="272"/>
            <ac:picMk id="5" creationId="{F1FC0EE3-BFBB-4321-A45A-E3E46EBDE474}"/>
          </ac:picMkLst>
        </pc:picChg>
      </pc:sldChg>
      <pc:sldChg chg="modSp add del mod">
        <pc:chgData name="Palphreyman, Sharon (Corporate)" userId="bc5decb0-25f2-4ea0-a79c-434482d1f6a1" providerId="ADAL" clId="{E9E26EA6-B474-4C31-9AE0-AA76FEC5B09E}" dt="2022-02-01T12:10:28.744" v="1588" actId="2696"/>
        <pc:sldMkLst>
          <pc:docMk/>
          <pc:sldMk cId="3401408427" sldId="273"/>
        </pc:sldMkLst>
        <pc:spChg chg="mod">
          <ac:chgData name="Palphreyman, Sharon (Corporate)" userId="bc5decb0-25f2-4ea0-a79c-434482d1f6a1" providerId="ADAL" clId="{E9E26EA6-B474-4C31-9AE0-AA76FEC5B09E}" dt="2022-01-30T14:29:02.582" v="28" actId="20577"/>
          <ac:spMkLst>
            <pc:docMk/>
            <pc:sldMk cId="3401408427" sldId="273"/>
            <ac:spMk id="2" creationId="{7952DF43-7209-4053-9BAD-4EEAEE9A8A9E}"/>
          </ac:spMkLst>
        </pc:spChg>
      </pc:sldChg>
      <pc:sldChg chg="addSp delSp modSp mod">
        <pc:chgData name="Palphreyman, Sharon (Corporate)" userId="bc5decb0-25f2-4ea0-a79c-434482d1f6a1" providerId="ADAL" clId="{E9E26EA6-B474-4C31-9AE0-AA76FEC5B09E}" dt="2022-02-01T16:09:55.876" v="2732" actId="1076"/>
        <pc:sldMkLst>
          <pc:docMk/>
          <pc:sldMk cId="2173368965" sldId="274"/>
        </pc:sldMkLst>
        <pc:spChg chg="mod">
          <ac:chgData name="Palphreyman, Sharon (Corporate)" userId="bc5decb0-25f2-4ea0-a79c-434482d1f6a1" providerId="ADAL" clId="{E9E26EA6-B474-4C31-9AE0-AA76FEC5B09E}" dt="2022-01-30T14:29:15.619" v="31" actId="20577"/>
          <ac:spMkLst>
            <pc:docMk/>
            <pc:sldMk cId="2173368965" sldId="274"/>
            <ac:spMk id="2" creationId="{7952DF43-7209-4053-9BAD-4EEAEE9A8A9E}"/>
          </ac:spMkLst>
        </pc:spChg>
        <pc:spChg chg="add del mod">
          <ac:chgData name="Palphreyman, Sharon (Corporate)" userId="bc5decb0-25f2-4ea0-a79c-434482d1f6a1" providerId="ADAL" clId="{E9E26EA6-B474-4C31-9AE0-AA76FEC5B09E}" dt="2022-02-01T15:44:28.960" v="1873"/>
          <ac:spMkLst>
            <pc:docMk/>
            <pc:sldMk cId="2173368965" sldId="274"/>
            <ac:spMk id="5" creationId="{8A4C87AF-139F-4A35-82FE-2ADD9205929B}"/>
          </ac:spMkLst>
        </pc:spChg>
        <pc:spChg chg="mod">
          <ac:chgData name="Palphreyman, Sharon (Corporate)" userId="bc5decb0-25f2-4ea0-a79c-434482d1f6a1" providerId="ADAL" clId="{E9E26EA6-B474-4C31-9AE0-AA76FEC5B09E}" dt="2022-02-01T16:09:55.876" v="2732" actId="1076"/>
          <ac:spMkLst>
            <pc:docMk/>
            <pc:sldMk cId="2173368965" sldId="274"/>
            <ac:spMk id="7" creationId="{B9C158E3-5CBC-4CE3-8137-E440D3C2DB87}"/>
          </ac:spMkLst>
        </pc:spChg>
        <pc:spChg chg="add mod">
          <ac:chgData name="Palphreyman, Sharon (Corporate)" userId="bc5decb0-25f2-4ea0-a79c-434482d1f6a1" providerId="ADAL" clId="{E9E26EA6-B474-4C31-9AE0-AA76FEC5B09E}" dt="2022-02-01T15:44:34.588" v="1875" actId="1076"/>
          <ac:spMkLst>
            <pc:docMk/>
            <pc:sldMk cId="2173368965" sldId="274"/>
            <ac:spMk id="8" creationId="{48461551-F19E-4FF1-9D32-0DA96BED98C5}"/>
          </ac:spMkLst>
        </pc:spChg>
        <pc:picChg chg="add mod">
          <ac:chgData name="Palphreyman, Sharon (Corporate)" userId="bc5decb0-25f2-4ea0-a79c-434482d1f6a1" providerId="ADAL" clId="{E9E26EA6-B474-4C31-9AE0-AA76FEC5B09E}" dt="2022-02-01T15:44:11.527" v="1870" actId="1076"/>
          <ac:picMkLst>
            <pc:docMk/>
            <pc:sldMk cId="2173368965" sldId="274"/>
            <ac:picMk id="3" creationId="{A5E8AB68-438F-4AFD-92C8-A75F5C8F95FE}"/>
          </ac:picMkLst>
        </pc:picChg>
        <pc:picChg chg="del">
          <ac:chgData name="Palphreyman, Sharon (Corporate)" userId="bc5decb0-25f2-4ea0-a79c-434482d1f6a1" providerId="ADAL" clId="{E9E26EA6-B474-4C31-9AE0-AA76FEC5B09E}" dt="2022-02-01T15:43:23.782" v="1857" actId="21"/>
          <ac:picMkLst>
            <pc:docMk/>
            <pc:sldMk cId="2173368965" sldId="274"/>
            <ac:picMk id="4" creationId="{AC6E0B7F-F340-4877-8893-6A38948CE783}"/>
          </ac:picMkLst>
        </pc:picChg>
      </pc:sldChg>
      <pc:sldChg chg="addSp delSp modSp mod">
        <pc:chgData name="Palphreyman, Sharon (Corporate)" userId="bc5decb0-25f2-4ea0-a79c-434482d1f6a1" providerId="ADAL" clId="{E9E26EA6-B474-4C31-9AE0-AA76FEC5B09E}" dt="2022-02-01T16:16:14.115" v="2853" actId="1076"/>
        <pc:sldMkLst>
          <pc:docMk/>
          <pc:sldMk cId="1170869889" sldId="275"/>
        </pc:sldMkLst>
        <pc:spChg chg="mod">
          <ac:chgData name="Palphreyman, Sharon (Corporate)" userId="bc5decb0-25f2-4ea0-a79c-434482d1f6a1" providerId="ADAL" clId="{E9E26EA6-B474-4C31-9AE0-AA76FEC5B09E}" dt="2022-02-01T16:15:48.502" v="2847" actId="20577"/>
          <ac:spMkLst>
            <pc:docMk/>
            <pc:sldMk cId="1170869889" sldId="275"/>
            <ac:spMk id="7" creationId="{B9C158E3-5CBC-4CE3-8137-E440D3C2DB87}"/>
          </ac:spMkLst>
        </pc:spChg>
        <pc:spChg chg="del">
          <ac:chgData name="Palphreyman, Sharon (Corporate)" userId="bc5decb0-25f2-4ea0-a79c-434482d1f6a1" providerId="ADAL" clId="{E9E26EA6-B474-4C31-9AE0-AA76FEC5B09E}" dt="2022-02-01T16:15:58.457" v="2849" actId="478"/>
          <ac:spMkLst>
            <pc:docMk/>
            <pc:sldMk cId="1170869889" sldId="275"/>
            <ac:spMk id="8" creationId="{48461551-F19E-4FF1-9D32-0DA96BED98C5}"/>
          </ac:spMkLst>
        </pc:spChg>
        <pc:picChg chg="del">
          <ac:chgData name="Palphreyman, Sharon (Corporate)" userId="bc5decb0-25f2-4ea0-a79c-434482d1f6a1" providerId="ADAL" clId="{E9E26EA6-B474-4C31-9AE0-AA76FEC5B09E}" dt="2022-02-01T16:10:08.752" v="2733" actId="478"/>
          <ac:picMkLst>
            <pc:docMk/>
            <pc:sldMk cId="1170869889" sldId="275"/>
            <ac:picMk id="3" creationId="{A5E8AB68-438F-4AFD-92C8-A75F5C8F95FE}"/>
          </ac:picMkLst>
        </pc:picChg>
        <pc:picChg chg="add mod">
          <ac:chgData name="Palphreyman, Sharon (Corporate)" userId="bc5decb0-25f2-4ea0-a79c-434482d1f6a1" providerId="ADAL" clId="{E9E26EA6-B474-4C31-9AE0-AA76FEC5B09E}" dt="2022-02-01T16:16:14.115" v="2853" actId="1076"/>
          <ac:picMkLst>
            <pc:docMk/>
            <pc:sldMk cId="1170869889" sldId="275"/>
            <ac:picMk id="4" creationId="{3F8FA9D7-AA7C-46D6-8B72-9FD9BC383D85}"/>
          </ac:picMkLst>
        </pc:picChg>
      </pc:sldChg>
      <pc:sldChg chg="modSp del mod">
        <pc:chgData name="Palphreyman, Sharon (Corporate)" userId="bc5decb0-25f2-4ea0-a79c-434482d1f6a1" providerId="ADAL" clId="{E9E26EA6-B474-4C31-9AE0-AA76FEC5B09E}" dt="2022-02-01T12:03:12.687" v="1469" actId="2696"/>
        <pc:sldMkLst>
          <pc:docMk/>
          <pc:sldMk cId="2827062407" sldId="275"/>
        </pc:sldMkLst>
        <pc:spChg chg="mod">
          <ac:chgData name="Palphreyman, Sharon (Corporate)" userId="bc5decb0-25f2-4ea0-a79c-434482d1f6a1" providerId="ADAL" clId="{E9E26EA6-B474-4C31-9AE0-AA76FEC5B09E}" dt="2022-01-30T14:28:58.829" v="27" actId="20577"/>
          <ac:spMkLst>
            <pc:docMk/>
            <pc:sldMk cId="2827062407" sldId="275"/>
            <ac:spMk id="2" creationId="{7952DF43-7209-4053-9BAD-4EEAEE9A8A9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taffordshire-my.sharepoint.com/personal/sharon_palphreyman_staffordshire_gov_uk/Documents/Documents/00001%20SSLEP/Reports%20for%20SPMG/GBF/2021-22%20Q3/GBF%20Progress%20Dashboard%20Q3%20%202021-22%20v1%20DETAIL.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staffordshire-my.sharepoint.com/personal/sharon_palphreyman_staffordshire_gov_uk/Documents/Documents/00001%20SSLEP/Reports%20for%20SPMG/GBF/2021-22%20Q3/GBF%20Progress%20Dashboard%20Q3%20%202021-22%20v1%20DETA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SSLEP GBF - regional spread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17-4E67-AF3E-BC1AC6C62BA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17-4E67-AF3E-BC1AC6C62B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17-4E67-AF3E-BC1AC6C62BA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17-4E67-AF3E-BC1AC6C62BA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417-4E67-AF3E-BC1AC6C62BA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417-4E67-AF3E-BC1AC6C62BA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'By District'!$G$2:$G$7</c:f>
              <c:strCache>
                <c:ptCount val="6"/>
                <c:pt idx="0">
                  <c:v>East Staffs</c:v>
                </c:pt>
                <c:pt idx="1">
                  <c:v>South Staffs</c:v>
                </c:pt>
                <c:pt idx="2">
                  <c:v>Stafford </c:v>
                </c:pt>
                <c:pt idx="3">
                  <c:v>Stoke on Trent</c:v>
                </c:pt>
                <c:pt idx="4">
                  <c:v>Newcastle-u-Lyme</c:v>
                </c:pt>
                <c:pt idx="5">
                  <c:v>County-wide</c:v>
                </c:pt>
              </c:strCache>
            </c:strRef>
          </c:cat>
          <c:val>
            <c:numRef>
              <c:f>'By District'!$H$2:$H$7</c:f>
              <c:numCache>
                <c:formatCode>"£"#,##0_);[Red]\("£"#,##0\)</c:formatCode>
                <c:ptCount val="6"/>
                <c:pt idx="0">
                  <c:v>5222710</c:v>
                </c:pt>
                <c:pt idx="1">
                  <c:v>3550262</c:v>
                </c:pt>
                <c:pt idx="2">
                  <c:v>4489500</c:v>
                </c:pt>
                <c:pt idx="3">
                  <c:v>3634780</c:v>
                </c:pt>
                <c:pt idx="4">
                  <c:v>6100000</c:v>
                </c:pt>
                <c:pt idx="5">
                  <c:v>651000</c:v>
                </c:pt>
              </c:numCache>
            </c:numRef>
          </c:val>
          <c:extLst>
            <c:ext xmlns:c16="http://schemas.microsoft.com/office/drawing/2014/chart" uri="{C3380CC4-5D6E-409C-BE32-E72D297353CC}">
              <c16:uniqueId val="{0000000C-8417-4E67-AF3E-BC1AC6C62BA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dirty="0"/>
              <a:t>Match funding forecast/achieved to end Q3</a:t>
            </a:r>
          </a:p>
        </c:rich>
      </c:tx>
      <c:layout>
        <c:manualLayout>
          <c:xMode val="edge"/>
          <c:yMode val="edge"/>
          <c:x val="0.18556233595800528"/>
          <c:y val="2.7777777777777776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'GBF and Match - by Quarter'!$J$29</c:f>
              <c:strCache>
                <c:ptCount val="1"/>
                <c:pt idx="0">
                  <c:v>Forecast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'GBF and Match - by Quarter'!$K$28:$M$28</c:f>
              <c:strCache>
                <c:ptCount val="3"/>
                <c:pt idx="0">
                  <c:v>LA match </c:v>
                </c:pt>
                <c:pt idx="1">
                  <c:v>Other public match </c:v>
                </c:pt>
                <c:pt idx="2">
                  <c:v>Private match </c:v>
                </c:pt>
              </c:strCache>
            </c:strRef>
          </c:cat>
          <c:val>
            <c:numRef>
              <c:f>'GBF and Match - by Quarter'!$K$29:$M$29</c:f>
              <c:numCache>
                <c:formatCode>"£"#,##0</c:formatCode>
                <c:ptCount val="3"/>
                <c:pt idx="0">
                  <c:v>11753295</c:v>
                </c:pt>
                <c:pt idx="1">
                  <c:v>22250000</c:v>
                </c:pt>
                <c:pt idx="2">
                  <c:v>4938000</c:v>
                </c:pt>
              </c:numCache>
            </c:numRef>
          </c:val>
          <c:extLst>
            <c:ext xmlns:c16="http://schemas.microsoft.com/office/drawing/2014/chart" uri="{C3380CC4-5D6E-409C-BE32-E72D297353CC}">
              <c16:uniqueId val="{00000000-D99A-439C-B600-1C564264981C}"/>
            </c:ext>
          </c:extLst>
        </c:ser>
        <c:ser>
          <c:idx val="1"/>
          <c:order val="1"/>
          <c:tx>
            <c:strRef>
              <c:f>'GBF and Match - by Quarter'!$J$30</c:f>
              <c:strCache>
                <c:ptCount val="1"/>
                <c:pt idx="0">
                  <c:v>Achieved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'GBF and Match - by Quarter'!$K$28:$M$28</c:f>
              <c:strCache>
                <c:ptCount val="3"/>
                <c:pt idx="0">
                  <c:v>LA match </c:v>
                </c:pt>
                <c:pt idx="1">
                  <c:v>Other public match </c:v>
                </c:pt>
                <c:pt idx="2">
                  <c:v>Private match </c:v>
                </c:pt>
              </c:strCache>
            </c:strRef>
          </c:cat>
          <c:val>
            <c:numRef>
              <c:f>'GBF and Match - by Quarter'!$K$30:$M$30</c:f>
              <c:numCache>
                <c:formatCode>"£"#,##0</c:formatCode>
                <c:ptCount val="3"/>
                <c:pt idx="0">
                  <c:v>0</c:v>
                </c:pt>
                <c:pt idx="1">
                  <c:v>2352775</c:v>
                </c:pt>
                <c:pt idx="2">
                  <c:v>2281417</c:v>
                </c:pt>
              </c:numCache>
            </c:numRef>
          </c:val>
          <c:extLst>
            <c:ext xmlns:c16="http://schemas.microsoft.com/office/drawing/2014/chart" uri="{C3380CC4-5D6E-409C-BE32-E72D297353CC}">
              <c16:uniqueId val="{00000001-D99A-439C-B600-1C564264981C}"/>
            </c:ext>
          </c:extLst>
        </c:ser>
        <c:dLbls>
          <c:showLegendKey val="0"/>
          <c:showVal val="0"/>
          <c:showCatName val="0"/>
          <c:showSerName val="0"/>
          <c:showPercent val="0"/>
          <c:showBubbleSize val="0"/>
        </c:dLbls>
        <c:gapWidth val="219"/>
        <c:overlap val="-27"/>
        <c:axId val="741221480"/>
        <c:axId val="741222792"/>
      </c:barChart>
      <c:catAx>
        <c:axId val="741221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1222792"/>
        <c:crosses val="autoZero"/>
        <c:auto val="1"/>
        <c:lblAlgn val="ctr"/>
        <c:lblOffset val="100"/>
        <c:noMultiLvlLbl val="0"/>
      </c:catAx>
      <c:valAx>
        <c:axId val="74122279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1221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7F11-7C13-4CF2-A6F6-55E2984CCE5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34E091A-C164-4A65-97B0-25240CDF7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781798-93E6-4EDA-82E8-3F455E180AF2}"/>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17346FAA-16E6-45C8-8790-F89BC6DA50A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1B4CA4-DCE5-413B-8E9E-BDD09CF03A29}"/>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504E529B-1365-433B-A6DD-5C7FFADD9D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1123" y="379859"/>
            <a:ext cx="3917437" cy="1329879"/>
          </a:xfrm>
          <a:prstGeom prst="rect">
            <a:avLst/>
          </a:prstGeom>
        </p:spPr>
      </p:pic>
    </p:spTree>
    <p:extLst>
      <p:ext uri="{BB962C8B-B14F-4D97-AF65-F5344CB8AC3E}">
        <p14:creationId xmlns:p14="http://schemas.microsoft.com/office/powerpoint/2010/main" val="282331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A0F8-9E63-4EFA-8B39-1C42BF1D8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5AE6BC-105E-43DF-BC93-BA800C7E3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7E4FD2-89B2-4ACE-91BF-D1A365CBE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EC295-FC67-4E5F-A5CD-49EB4D7CF18E}"/>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5D3366DB-FF86-4002-875E-8F2CFA1C8A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BD2FFE1-4214-4B39-94B3-005D179ABDCF}"/>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3211F6CD-41F9-4C0B-82BD-603B3BD303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68623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8021-9A85-4771-AE96-D2494C738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F15958-7548-4A97-BFD6-8A351FFE2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D39E077-DB67-4BE7-9726-2CAEE0CF5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F17B0C9-54AE-41A6-8882-91A82DC73FAC}"/>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5BFA3F28-E05E-4320-A881-3703C725E1A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C239929-1D6D-4FE4-91A4-48237E8AF325}"/>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773F34E1-8AC9-4A76-AD86-1BD49B5E43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493053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756AD-20F8-450C-83A2-45E3BD5632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59253F-CCA1-4CBA-B411-143C2CA84E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8FA6DE-09B4-4918-844A-DA1C1C63E4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6B5DA192-5181-4E04-B852-8A1D5E259F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ADE080E-CAC3-40EE-9395-A94F49EA4818}"/>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3E661D4A-9F8D-4318-BE38-30E8B0DC86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928464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994C3-F21D-4383-A081-9663BB1E78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8AC4EA-AF7B-44B7-9877-F81537AE62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BED94-AAE7-40F3-93F3-50A409FB938D}"/>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B4342214-540E-41BA-9288-CFCB6091F6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1F858B2-A812-4BD0-B833-F14B44BEBEED}"/>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86128213-D90C-4954-ACAE-FBF33B3CDC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47507" y="5353205"/>
            <a:ext cx="1770403" cy="601011"/>
          </a:xfrm>
          <a:prstGeom prst="rect">
            <a:avLst/>
          </a:prstGeom>
        </p:spPr>
      </p:pic>
    </p:spTree>
    <p:extLst>
      <p:ext uri="{BB962C8B-B14F-4D97-AF65-F5344CB8AC3E}">
        <p14:creationId xmlns:p14="http://schemas.microsoft.com/office/powerpoint/2010/main" val="85294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4DF5-930F-4B9E-B548-DA316C66EC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AD2D0E-76EF-4916-9D57-B7A198D291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8D8253-D16E-46A1-A8C1-92E356B18CB3}"/>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665E715F-F2EF-4106-B12F-1328FF5E364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515AC9-A798-4DC4-BDE1-143BE757DB11}"/>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AB7A72FA-0AF2-4476-B06D-0A7ECE6749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208248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9" name="Picture 8">
            <a:extLst>
              <a:ext uri="{FF2B5EF4-FFF2-40B4-BE49-F238E27FC236}">
                <a16:creationId xmlns:a16="http://schemas.microsoft.com/office/drawing/2014/main" id="{294BED52-8458-4921-90EA-02DF93FF56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422257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96005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9D8E0FC2-B04E-489E-BB44-5132B560907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16291" y="5760720"/>
            <a:ext cx="2288359" cy="717141"/>
          </a:xfrm>
          <a:prstGeom prst="rect">
            <a:avLst/>
          </a:prstGeom>
          <a:noFill/>
          <a:ln>
            <a:noFill/>
          </a:ln>
        </p:spPr>
      </p:pic>
    </p:spTree>
    <p:extLst>
      <p:ext uri="{BB962C8B-B14F-4D97-AF65-F5344CB8AC3E}">
        <p14:creationId xmlns:p14="http://schemas.microsoft.com/office/powerpoint/2010/main" val="216575785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01588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9D8E0FC2-B04E-489E-BB44-5132B560907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16291" y="5760720"/>
            <a:ext cx="2288359" cy="717141"/>
          </a:xfrm>
          <a:prstGeom prst="rect">
            <a:avLst/>
          </a:prstGeom>
          <a:noFill/>
          <a:ln>
            <a:noFill/>
          </a:ln>
        </p:spPr>
      </p:pic>
    </p:spTree>
    <p:extLst>
      <p:ext uri="{BB962C8B-B14F-4D97-AF65-F5344CB8AC3E}">
        <p14:creationId xmlns:p14="http://schemas.microsoft.com/office/powerpoint/2010/main" val="98902286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FAD4-F1B5-4179-B8C2-7B3F188176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D409CA-EF8B-4B56-BA5C-15AB06234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EA6D5-2D7B-4D2F-B335-2FF6D33039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F84F5E-C65E-44D1-9943-4877D0E433AF}"/>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769ED835-1BAD-495D-9B11-99160C2E891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220623D-D0AC-4507-B945-B546F06127AA}"/>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63B1C3AB-8554-429D-AB95-35186BFB88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303248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EB44-7A49-4B8C-861E-B82C82B366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FD3EE2-7280-4BED-B749-B54F04EDA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FABFD-85A2-4357-94BF-7529BE136D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F01206-B72B-45E0-83BF-D58FBC7AD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CC5BFA-2CBE-4B18-9E5E-1B0B48C330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50CC40-C102-467E-8403-51346357FFFB}"/>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8" name="Footer Placeholder 7">
            <a:extLst>
              <a:ext uri="{FF2B5EF4-FFF2-40B4-BE49-F238E27FC236}">
                <a16:creationId xmlns:a16="http://schemas.microsoft.com/office/drawing/2014/main" id="{615C4C2E-8AD0-42C8-852D-418767C5008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41F908E-7178-4AA5-B400-172A8E9573E0}"/>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10" name="Picture 9">
            <a:extLst>
              <a:ext uri="{FF2B5EF4-FFF2-40B4-BE49-F238E27FC236}">
                <a16:creationId xmlns:a16="http://schemas.microsoft.com/office/drawing/2014/main" id="{E4F13B5B-A1B9-448D-829C-E93A82860A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4796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0D7B-9C56-4E3E-B184-471B149571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B5381E-B5F0-4BA4-997E-8C7C1ED0DB29}"/>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4" name="Footer Placeholder 3">
            <a:extLst>
              <a:ext uri="{FF2B5EF4-FFF2-40B4-BE49-F238E27FC236}">
                <a16:creationId xmlns:a16="http://schemas.microsoft.com/office/drawing/2014/main" id="{E71C9818-14EB-4522-9F38-9C50D3FAFE0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0FCC005-9F47-4318-9249-7CE0579C4283}"/>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6" name="Picture 5">
            <a:extLst>
              <a:ext uri="{FF2B5EF4-FFF2-40B4-BE49-F238E27FC236}">
                <a16:creationId xmlns:a16="http://schemas.microsoft.com/office/drawing/2014/main" id="{5A507C81-CF81-4F16-8D4D-9D04A3DE65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235470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5321D5-1FC3-41A8-BAC8-DCF217EFD32D}"/>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3" name="Footer Placeholder 2">
            <a:extLst>
              <a:ext uri="{FF2B5EF4-FFF2-40B4-BE49-F238E27FC236}">
                <a16:creationId xmlns:a16="http://schemas.microsoft.com/office/drawing/2014/main" id="{7C07C0D7-3CAA-4289-A0AC-49A0DC45D4F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E2D1284-BEF9-4AF6-9F60-704F19FABF61}"/>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5" name="Picture 4">
            <a:extLst>
              <a:ext uri="{FF2B5EF4-FFF2-40B4-BE49-F238E27FC236}">
                <a16:creationId xmlns:a16="http://schemas.microsoft.com/office/drawing/2014/main" id="{CAC1ABB6-90AC-483A-BAA2-7285ABC76A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393973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BB9080-A8AD-4E9F-892F-F989DF815F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12B3843-E9F7-470D-AA8F-7649A37E5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54839D0-D3C6-49A5-9A85-546487F9D8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BB650726-205B-460F-A00B-FBD73CE30E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DCF479B-C6ED-4B91-AC99-E0CFADE10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FA7A3-68B2-49C6-9FBD-982886081F32}" type="slidenum">
              <a:rPr lang="en-GB" smtClean="0"/>
              <a:t>‹#›</a:t>
            </a:fld>
            <a:endParaRPr lang="en-GB" dirty="0"/>
          </a:p>
        </p:txBody>
      </p:sp>
    </p:spTree>
    <p:extLst>
      <p:ext uri="{BB962C8B-B14F-4D97-AF65-F5344CB8AC3E}">
        <p14:creationId xmlns:p14="http://schemas.microsoft.com/office/powerpoint/2010/main" val="1248412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rgbClr val="96005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15885"/>
          </a:solidFill>
          <a:latin typeface="Helvetica Neue"/>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65000"/>
            </a:schemeClr>
          </a:solidFill>
          <a:latin typeface="Helvetica Neue"/>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65000"/>
            </a:schemeClr>
          </a:solidFill>
          <a:latin typeface="Helvetica Neue"/>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65000"/>
            </a:schemeClr>
          </a:solidFill>
          <a:latin typeface="Helvetica Neue"/>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65000"/>
            </a:schemeClr>
          </a:solidFill>
          <a:latin typeface="Helvetica Neue"/>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haron.palphreyman@staffordshir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6490-CE6D-40D6-9423-D10A0B6EE7EE}"/>
              </a:ext>
            </a:extLst>
          </p:cNvPr>
          <p:cNvSpPr>
            <a:spLocks noGrp="1"/>
          </p:cNvSpPr>
          <p:nvPr>
            <p:ph type="ctrTitle"/>
          </p:nvPr>
        </p:nvSpPr>
        <p:spPr>
          <a:xfrm>
            <a:off x="1524000" y="1642091"/>
            <a:ext cx="9144000" cy="2387600"/>
          </a:xfrm>
        </p:spPr>
        <p:txBody>
          <a:bodyPr>
            <a:normAutofit/>
          </a:bodyPr>
          <a:lstStyle/>
          <a:p>
            <a:r>
              <a:rPr lang="en-GB" sz="3600" dirty="0">
                <a:latin typeface="Verdana" panose="020B0604030504040204" pitchFamily="34" charset="0"/>
                <a:ea typeface="Verdana" panose="020B0604030504040204" pitchFamily="34" charset="0"/>
              </a:rPr>
              <a:t>SSLEP Getting Building Fund (GBF) report</a:t>
            </a:r>
            <a:br>
              <a:rPr lang="en-GB" sz="3600" dirty="0">
                <a:latin typeface="Verdana" panose="020B0604030504040204" pitchFamily="34" charset="0"/>
                <a:ea typeface="Verdana" panose="020B0604030504040204" pitchFamily="34" charset="0"/>
              </a:rPr>
            </a:br>
            <a:r>
              <a:rPr lang="en-GB" sz="3600" dirty="0">
                <a:latin typeface="Verdana" panose="020B0604030504040204" pitchFamily="34" charset="0"/>
                <a:ea typeface="Verdana" panose="020B0604030504040204" pitchFamily="34" charset="0"/>
              </a:rPr>
              <a:t>Q3 - 2021-22</a:t>
            </a:r>
            <a:br>
              <a:rPr lang="en-GB" sz="3600" dirty="0">
                <a:latin typeface="Verdana" panose="020B0604030504040204" pitchFamily="34" charset="0"/>
                <a:ea typeface="Verdana" panose="020B0604030504040204" pitchFamily="34" charset="0"/>
              </a:rPr>
            </a:br>
            <a:endParaRPr lang="en-GB" sz="3600" dirty="0">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2C85A213-FF31-46C6-8DEE-490564BCD891}"/>
              </a:ext>
            </a:extLst>
          </p:cNvPr>
          <p:cNvSpPr>
            <a:spLocks noGrp="1"/>
          </p:cNvSpPr>
          <p:nvPr>
            <p:ph type="subTitle" idx="1"/>
          </p:nvPr>
        </p:nvSpPr>
        <p:spPr>
          <a:xfrm>
            <a:off x="1524000" y="4236557"/>
            <a:ext cx="9144000" cy="587113"/>
          </a:xfrm>
        </p:spPr>
        <p:txBody>
          <a:bodyPr/>
          <a:lstStyle/>
          <a:p>
            <a:r>
              <a:rPr lang="en-GB" dirty="0">
                <a:latin typeface="Verdana" panose="020B0604030504040204" pitchFamily="34" charset="0"/>
                <a:ea typeface="Verdana" panose="020B0604030504040204" pitchFamily="34" charset="0"/>
              </a:rPr>
              <a:t>Executive Board 17</a:t>
            </a:r>
            <a:r>
              <a:rPr lang="en-GB" baseline="30000" dirty="0">
                <a:latin typeface="Verdana" panose="020B0604030504040204" pitchFamily="34" charset="0"/>
                <a:ea typeface="Verdana" panose="020B0604030504040204" pitchFamily="34" charset="0"/>
              </a:rPr>
              <a:t>th</a:t>
            </a:r>
            <a:r>
              <a:rPr lang="en-GB" dirty="0">
                <a:latin typeface="Verdana" panose="020B0604030504040204" pitchFamily="34" charset="0"/>
                <a:ea typeface="Verdana" panose="020B0604030504040204" pitchFamily="34" charset="0"/>
              </a:rPr>
              <a:t> February 2022</a:t>
            </a:r>
          </a:p>
        </p:txBody>
      </p:sp>
      <p:sp>
        <p:nvSpPr>
          <p:cNvPr id="4" name="Rectangle 3">
            <a:extLst>
              <a:ext uri="{FF2B5EF4-FFF2-40B4-BE49-F238E27FC236}">
                <a16:creationId xmlns:a16="http://schemas.microsoft.com/office/drawing/2014/main" id="{3AA59D0A-D11F-4301-8D06-9125598DB9FC}"/>
              </a:ext>
            </a:extLst>
          </p:cNvPr>
          <p:cNvSpPr>
            <a:spLocks noChangeArrowheads="1"/>
          </p:cNvSpPr>
          <p:nvPr/>
        </p:nvSpPr>
        <p:spPr bwMode="auto">
          <a:xfrm>
            <a:off x="0" y="5832261"/>
            <a:ext cx="12192000" cy="1030993"/>
          </a:xfrm>
          <a:prstGeom prst="rect">
            <a:avLst/>
          </a:prstGeom>
          <a:solidFill>
            <a:srgbClr val="005984"/>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2" descr="H:\HoPD\General\Stoke on Trent and Staffordshire Local Enterprise Partnership\Branding\131231 new LEP logo high res white on transp.png">
            <a:extLst>
              <a:ext uri="{FF2B5EF4-FFF2-40B4-BE49-F238E27FC236}">
                <a16:creationId xmlns:a16="http://schemas.microsoft.com/office/drawing/2014/main" id="{62BEA4FA-7DDD-46A0-B048-8A1000DB36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7840" y="6007596"/>
            <a:ext cx="1911150" cy="6487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0CE846-9AE0-49DA-BD6E-EE11C1E41465}"/>
              </a:ext>
            </a:extLst>
          </p:cNvPr>
          <p:cNvSpPr txBox="1"/>
          <p:nvPr/>
        </p:nvSpPr>
        <p:spPr>
          <a:xfrm>
            <a:off x="2700441" y="5215909"/>
            <a:ext cx="6791117" cy="462596"/>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solidFill>
                  <a:srgbClr val="015885"/>
                </a:solidFill>
                <a:latin typeface="Helvetica Neue"/>
              </a:defRPr>
            </a:lvl1pPr>
            <a:lvl2pPr indent="0" algn="ctr">
              <a:lnSpc>
                <a:spcPct val="90000"/>
              </a:lnSpc>
              <a:spcBef>
                <a:spcPts val="500"/>
              </a:spcBef>
              <a:buFont typeface="Arial" panose="020B0604020202020204" pitchFamily="34" charset="0"/>
              <a:buNone/>
              <a:defRPr sz="2000">
                <a:solidFill>
                  <a:schemeClr val="bg1">
                    <a:lumMod val="65000"/>
                  </a:schemeClr>
                </a:solidFill>
                <a:latin typeface="Helvetica Neue"/>
              </a:defRPr>
            </a:lvl2pPr>
            <a:lvl3pPr indent="0" algn="ctr">
              <a:lnSpc>
                <a:spcPct val="90000"/>
              </a:lnSpc>
              <a:spcBef>
                <a:spcPts val="500"/>
              </a:spcBef>
              <a:buFont typeface="Arial" panose="020B0604020202020204" pitchFamily="34" charset="0"/>
              <a:buNone/>
              <a:defRPr>
                <a:solidFill>
                  <a:schemeClr val="bg1">
                    <a:lumMod val="65000"/>
                  </a:schemeClr>
                </a:solidFill>
                <a:latin typeface="Helvetica Neue"/>
              </a:defRPr>
            </a:lvl3pPr>
            <a:lvl4pPr indent="0" algn="ctr">
              <a:lnSpc>
                <a:spcPct val="90000"/>
              </a:lnSpc>
              <a:spcBef>
                <a:spcPts val="500"/>
              </a:spcBef>
              <a:buFont typeface="Arial" panose="020B0604020202020204" pitchFamily="34" charset="0"/>
              <a:buNone/>
              <a:defRPr sz="1600">
                <a:solidFill>
                  <a:schemeClr val="bg1">
                    <a:lumMod val="65000"/>
                  </a:schemeClr>
                </a:solidFill>
                <a:latin typeface="Helvetica Neue"/>
              </a:defRPr>
            </a:lvl4pPr>
            <a:lvl5pPr indent="0" algn="ctr">
              <a:lnSpc>
                <a:spcPct val="90000"/>
              </a:lnSpc>
              <a:spcBef>
                <a:spcPts val="500"/>
              </a:spcBef>
              <a:buFont typeface="Arial" panose="020B0604020202020204" pitchFamily="34" charset="0"/>
              <a:buNone/>
              <a:defRPr sz="1600">
                <a:solidFill>
                  <a:schemeClr val="bg1">
                    <a:lumMod val="65000"/>
                  </a:schemeClr>
                </a:solidFill>
                <a:latin typeface="Helvetica Neue"/>
              </a:defRPr>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en-GB" sz="1400" dirty="0">
                <a:latin typeface="Verdana" panose="020B0604030504040204" pitchFamily="34" charset="0"/>
                <a:ea typeface="Verdana" panose="020B0604030504040204" pitchFamily="34" charset="0"/>
              </a:rPr>
              <a:t>Report author: Sharon Palphreyman, SSLEP Programme Manager</a:t>
            </a:r>
          </a:p>
        </p:txBody>
      </p:sp>
    </p:spTree>
    <p:extLst>
      <p:ext uri="{BB962C8B-B14F-4D97-AF65-F5344CB8AC3E}">
        <p14:creationId xmlns:p14="http://schemas.microsoft.com/office/powerpoint/2010/main" val="361612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157681" y="813059"/>
            <a:ext cx="9966121" cy="5218929"/>
          </a:xfrm>
          <a:prstGeom prst="rect">
            <a:avLst/>
          </a:prstGeom>
          <a:noFill/>
        </p:spPr>
        <p:txBody>
          <a:bodyPr wrap="square">
            <a:spAutoFit/>
          </a:bodyPr>
          <a:lstStyle/>
          <a:p>
            <a:pPr>
              <a:lnSpc>
                <a:spcPct val="107000"/>
              </a:lnSpc>
              <a:spcAft>
                <a:spcPts val="800"/>
              </a:spcAft>
            </a:pPr>
            <a:r>
              <a:rPr lang="en-GB" sz="1400" b="1" dirty="0">
                <a:solidFill>
                  <a:srgbClr val="960053"/>
                </a:solidFill>
                <a:latin typeface="Verdana" panose="020B0604030504040204" pitchFamily="34" charset="0"/>
                <a:ea typeface="Verdana" panose="020B0604030504040204" pitchFamily="34" charset="0"/>
                <a:cs typeface="+mj-cs"/>
              </a:rPr>
              <a:t>Issues/updates reported in Q3 </a:t>
            </a:r>
          </a:p>
          <a:p>
            <a:pPr marL="342900" lvl="0" indent="-342900">
              <a:buFont typeface="+mj-lt"/>
              <a:buAutoNum type="arabicPeriod"/>
            </a:pPr>
            <a:r>
              <a:rPr lang="en-GB" sz="1200" b="1" dirty="0">
                <a:effectLst/>
                <a:latin typeface="Verdana" panose="020B0604030504040204" pitchFamily="34" charset="0"/>
                <a:ea typeface="Verdana" panose="020B0604030504040204" pitchFamily="34" charset="0"/>
                <a:cs typeface="Arial" panose="020B0604020202020204" pitchFamily="34" charset="0"/>
              </a:rPr>
              <a:t>Shire Hall regeneration project – mitigated issue: </a:t>
            </a:r>
            <a:r>
              <a:rPr lang="en-GB" sz="1200" dirty="0">
                <a:effectLst/>
                <a:latin typeface="Verdana" panose="020B0604030504040204" pitchFamily="34" charset="0"/>
                <a:ea typeface="Verdana" panose="020B0604030504040204" pitchFamily="34" charset="0"/>
                <a:cs typeface="Arial" panose="020B0604020202020204" pitchFamily="34" charset="0"/>
              </a:rPr>
              <a:t>this scheme reported in Q2 that there may be potential slippage, but the Q3 update hopes that GBF may now all be spent by the end of March deadline.</a:t>
            </a:r>
          </a:p>
          <a:p>
            <a:pPr lvl="1"/>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Verdana" panose="020B0604030504040204" pitchFamily="34" charset="0"/>
                <a:ea typeface="Verdana" panose="020B0604030504040204" pitchFamily="34" charset="0"/>
                <a:cs typeface="Arial" panose="020B0604020202020204" pitchFamily="34" charset="0"/>
              </a:rPr>
              <a:t>Slippage is expected on 3 schemes:</a:t>
            </a:r>
            <a:r>
              <a:rPr lang="en-GB" sz="1200" dirty="0">
                <a:effectLst/>
                <a:latin typeface="Verdana" panose="020B0604030504040204" pitchFamily="34" charset="0"/>
                <a:ea typeface="Verdana" panose="020B0604030504040204" pitchFamily="34" charset="0"/>
                <a:cs typeface="Arial" panose="020B0604020202020204" pitchFamily="34" charset="0"/>
              </a:rPr>
              <a:t> </a:t>
            </a:r>
            <a:r>
              <a:rPr kumimoji="0" lang="en-GB" sz="12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£2.584m is forecast to be spent in Q1 22/23 (incl £51,748 unallocated)</a:t>
            </a:r>
          </a:p>
          <a:p>
            <a:pPr lvl="0"/>
            <a:endParaRPr lang="en-GB" sz="1200" b="1" dirty="0">
              <a:effectLst/>
              <a:latin typeface="Verdana" panose="020B0604030504040204" pitchFamily="34" charset="0"/>
              <a:ea typeface="Verdana" panose="020B0604030504040204" pitchFamily="34" charset="0"/>
              <a:cs typeface="Arial" panose="020B0604020202020204" pitchFamily="34" charset="0"/>
            </a:endParaRPr>
          </a:p>
          <a:p>
            <a:pPr marL="628650" lvl="1" indent="-171450">
              <a:buFont typeface="Arial" panose="020B0604020202020204" pitchFamily="34" charset="0"/>
              <a:buChar char="•"/>
            </a:pPr>
            <a:r>
              <a:rPr lang="en-GB" sz="1200" b="1" dirty="0">
                <a:effectLst/>
                <a:latin typeface="Verdana" panose="020B0604030504040204" pitchFamily="34" charset="0"/>
                <a:ea typeface="Verdana" panose="020B0604030504040204" pitchFamily="34" charset="0"/>
                <a:cs typeface="Arial" panose="020B0604020202020204" pitchFamily="34" charset="0"/>
              </a:rPr>
              <a:t>Keele Innovation Centre 7</a:t>
            </a:r>
            <a:r>
              <a:rPr lang="en-GB" sz="1200" dirty="0">
                <a:effectLst/>
                <a:latin typeface="Verdana" panose="020B0604030504040204" pitchFamily="34" charset="0"/>
                <a:ea typeface="Verdana" panose="020B0604030504040204" pitchFamily="34" charset="0"/>
                <a:cs typeface="Arial" panose="020B0604020202020204" pitchFamily="34" charset="0"/>
              </a:rPr>
              <a:t>: Forecast slippage to Q1 22/23: £2.136m. Construction has been hampered by weather, the pandemic, the presence of a third badger sett and steel supply chain issues. As a result the building is currently forecast to reach practical completion in June 2022. A spend re-profile was considered and approved by SPMG/Board in Dec/Jan. </a:t>
            </a:r>
          </a:p>
          <a:p>
            <a:pPr marL="628650" lvl="1" indent="-171450">
              <a:buFont typeface="Arial" panose="020B0604020202020204" pitchFamily="34" charset="0"/>
              <a:buChar char="•"/>
            </a:pPr>
            <a:endParaRPr lang="en-GB" sz="1200" dirty="0">
              <a:effectLst/>
              <a:latin typeface="Verdana" panose="020B0604030504040204" pitchFamily="34" charset="0"/>
              <a:ea typeface="Verdana" panose="020B0604030504040204" pitchFamily="34" charset="0"/>
              <a:cs typeface="Arial" panose="020B0604020202020204" pitchFamily="34" charset="0"/>
            </a:endParaRPr>
          </a:p>
          <a:p>
            <a:pPr marL="628650" lvl="1" indent="-171450">
              <a:lnSpc>
                <a:spcPct val="107000"/>
              </a:lnSpc>
              <a:buFont typeface="Arial" panose="020B0604020202020204" pitchFamily="34" charset="0"/>
              <a:buChar char="•"/>
            </a:pPr>
            <a:r>
              <a:rPr lang="en-GB" sz="1200" b="1" dirty="0">
                <a:effectLst/>
                <a:latin typeface="Verdana" panose="020B0604030504040204" pitchFamily="34" charset="0"/>
                <a:ea typeface="Verdana" panose="020B0604030504040204" pitchFamily="34" charset="0"/>
                <a:cs typeface="Times New Roman" panose="02020603050405020304" pitchFamily="18" charset="0"/>
              </a:rPr>
              <a:t>Staffordshire Local Sustainable Transport Package: </a:t>
            </a:r>
            <a:r>
              <a:rPr lang="en-GB" sz="1200" dirty="0">
                <a:effectLst/>
                <a:latin typeface="Verdana" panose="020B0604030504040204" pitchFamily="34" charset="0"/>
                <a:ea typeface="Verdana" panose="020B0604030504040204" pitchFamily="34" charset="0"/>
                <a:cs typeface="Times New Roman" panose="02020603050405020304" pitchFamily="18" charset="0"/>
              </a:rPr>
              <a:t>Forecast slippage to Q1 22/23: £150,000. Reported a 3 month delay in the delivery of the A444 Burton-Swadlincote cycle route, due to the following reasons:</a:t>
            </a:r>
          </a:p>
          <a:p>
            <a:pPr marL="1085850" lvl="2" indent="-171450">
              <a:lnSpc>
                <a:spcPct val="107000"/>
              </a:lnSpc>
              <a:buFont typeface="Arial" panose="020B0604020202020204" pitchFamily="34" charset="0"/>
              <a:buChar char="•"/>
            </a:pPr>
            <a:r>
              <a:rPr lang="en-GB" sz="1200" dirty="0">
                <a:effectLst/>
                <a:latin typeface="Verdana" panose="020B0604030504040204" pitchFamily="34" charset="0"/>
                <a:ea typeface="Verdana" panose="020B0604030504040204" pitchFamily="34" charset="0"/>
                <a:cs typeface="Times New Roman" panose="02020603050405020304" pitchFamily="18" charset="0"/>
              </a:rPr>
              <a:t>The scheme has secured an additional local contribution of £150,000 from DfT Paths for Everyone fund, managed by Sustrans.  A better scheme along the A444 can now be delivered that meets new Government guidelines. The enhancement of the scheme and the need to meet Sustrans approval processes has caused some delays to delivery. The additional funding has had the added benefit of increasing match funding.</a:t>
            </a:r>
          </a:p>
          <a:p>
            <a:pPr marL="1085850" lvl="2" indent="-171450">
              <a:lnSpc>
                <a:spcPct val="107000"/>
              </a:lnSpc>
              <a:buFont typeface="Arial" panose="020B0604020202020204" pitchFamily="34" charset="0"/>
              <a:buChar char="•"/>
            </a:pPr>
            <a:r>
              <a:rPr lang="en-GB" sz="1200" dirty="0">
                <a:effectLst/>
                <a:latin typeface="Verdana" panose="020B0604030504040204" pitchFamily="34" charset="0"/>
                <a:ea typeface="Verdana" panose="020B0604030504040204" pitchFamily="34" charset="0"/>
                <a:cs typeface="Times New Roman" panose="02020603050405020304" pitchFamily="18" charset="0"/>
              </a:rPr>
              <a:t>Lead-in times on construction, related to COVID-19  </a:t>
            </a:r>
          </a:p>
          <a:p>
            <a:pPr lvl="2">
              <a:lnSpc>
                <a:spcPct val="107000"/>
              </a:lnSpc>
            </a:pP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628650" lvl="1" indent="-171450">
              <a:lnSpc>
                <a:spcPct val="107000"/>
              </a:lnSpc>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Times New Roman" panose="02020603050405020304" pitchFamily="18" charset="0"/>
              </a:rPr>
              <a:t>Powering Up Enterprise: </a:t>
            </a:r>
            <a:r>
              <a:rPr lang="en-GB" sz="1200" dirty="0">
                <a:latin typeface="Verdana" panose="020B0604030504040204" pitchFamily="34" charset="0"/>
                <a:ea typeface="Verdana" panose="020B0604030504040204" pitchFamily="34" charset="0"/>
                <a:cs typeface="Times New Roman" panose="02020603050405020304" pitchFamily="18" charset="0"/>
              </a:rPr>
              <a:t>Forecast slippage to Q1 22/23: </a:t>
            </a: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£246,775</a:t>
            </a:r>
          </a:p>
          <a:p>
            <a:pPr marL="628650" lvl="1" indent="-171450">
              <a:lnSpc>
                <a:spcPct val="107000"/>
              </a:lnSpc>
              <a:buFont typeface="Arial" panose="020B0604020202020204" pitchFamily="34" charset="0"/>
              <a:buChar char="•"/>
            </a:pPr>
            <a:r>
              <a:rPr lang="en-GB" sz="1200" dirty="0">
                <a:latin typeface="Verdana" panose="020B0604030504040204" pitchFamily="34" charset="0"/>
                <a:ea typeface="Verdana" panose="020B0604030504040204" pitchFamily="34" charset="0"/>
                <a:cs typeface="Times New Roman" panose="02020603050405020304" pitchFamily="18" charset="0"/>
              </a:rPr>
              <a:t>The project is made up of five schemes, two have been on site for some time and will be completed in February (Clayworks and Smithfield) and have spent 53% (£562,000) of their GBF in Q3.   Three schemes have been out to tender and contracts are to be awarded this week: Swann House, Spode No.5 and Longton Town Hall. SPMG have recommended removing CoRE from the portfolio of projects (although this decision is currently awaiting Board's ratification).   A further £250K of Heritage funding has been secured to support the Spode No 5 site.  The City is contributing an increased match of £850,000. </a:t>
            </a:r>
            <a:endParaRPr lang="en-GB" sz="1200"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2799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473666" y="1740686"/>
            <a:ext cx="9664116" cy="2179571"/>
          </a:xfrm>
          <a:prstGeom prst="rect">
            <a:avLst/>
          </a:prstGeom>
          <a:noFill/>
        </p:spPr>
        <p:txBody>
          <a:bodyPr wrap="square">
            <a:spAutoFit/>
          </a:bodyPr>
          <a:lstStyle/>
          <a:p>
            <a:pPr>
              <a:lnSpc>
                <a:spcPct val="107000"/>
              </a:lnSpc>
              <a:spcBef>
                <a:spcPts val="600"/>
              </a:spcBef>
              <a:spcAft>
                <a:spcPts val="600"/>
              </a:spcAft>
            </a:pPr>
            <a:r>
              <a:rPr lang="en-GB" sz="1800" b="1" dirty="0">
                <a:solidFill>
                  <a:srgbClr val="960053"/>
                </a:solidFill>
                <a:latin typeface="Verdana" panose="020B0604030504040204" pitchFamily="34" charset="0"/>
                <a:ea typeface="Verdana" panose="020B0604030504040204" pitchFamily="34" charset="0"/>
                <a:cs typeface="+mj-cs"/>
              </a:rPr>
              <a:t>For further details regarding GBF schemes:</a:t>
            </a:r>
          </a:p>
          <a:p>
            <a:pPr marL="342900" indent="-342900">
              <a:lnSpc>
                <a:spcPct val="107000"/>
              </a:lnSpc>
              <a:spcBef>
                <a:spcPts val="600"/>
              </a:spcBef>
              <a:spcAft>
                <a:spcPts val="600"/>
              </a:spcAft>
              <a:buFont typeface="Arial" panose="020B0604020202020204" pitchFamily="34" charset="0"/>
              <a:buChar char="•"/>
            </a:pPr>
            <a:r>
              <a:rPr lang="en-GB" sz="1400" dirty="0">
                <a:latin typeface="Verdana" panose="020B0604030504040204" pitchFamily="34" charset="0"/>
                <a:ea typeface="Verdana" panose="020B0604030504040204" pitchFamily="34" charset="0"/>
                <a:cs typeface="Arial" panose="020B0604020202020204" pitchFamily="34" charset="0"/>
              </a:rPr>
              <a:t>Please see </a:t>
            </a:r>
            <a:r>
              <a:rPr lang="en-GB" sz="1400" b="1" dirty="0">
                <a:latin typeface="Verdana" panose="020B0604030504040204" pitchFamily="34" charset="0"/>
                <a:ea typeface="Verdana" panose="020B0604030504040204" pitchFamily="34" charset="0"/>
                <a:cs typeface="Arial" panose="020B0604020202020204" pitchFamily="34" charset="0"/>
              </a:rPr>
              <a:t>Appendix – GBF Progress dashboard Q3 2021 v1</a:t>
            </a:r>
          </a:p>
          <a:p>
            <a:pPr>
              <a:lnSpc>
                <a:spcPct val="107000"/>
              </a:lnSpc>
              <a:spcBef>
                <a:spcPts val="600"/>
              </a:spcBef>
              <a:spcAft>
                <a:spcPts val="600"/>
              </a:spcAft>
            </a:pPr>
            <a:endParaRPr lang="en-GB" sz="1400" dirty="0">
              <a:latin typeface="Verdana" panose="020B0604030504040204" pitchFamily="34" charset="0"/>
              <a:ea typeface="Verdana" panose="020B0604030504040204" pitchFamily="34" charset="0"/>
              <a:cs typeface="Arial" panose="020B0604020202020204" pitchFamily="34" charset="0"/>
            </a:endParaRPr>
          </a:p>
          <a:p>
            <a:pPr>
              <a:lnSpc>
                <a:spcPct val="107000"/>
              </a:lnSpc>
              <a:spcBef>
                <a:spcPts val="600"/>
              </a:spcBef>
              <a:spcAft>
                <a:spcPts val="600"/>
              </a:spcAft>
            </a:pPr>
            <a:r>
              <a:rPr lang="en-GB" sz="1400" dirty="0">
                <a:latin typeface="Verdana" panose="020B0604030504040204" pitchFamily="34" charset="0"/>
                <a:ea typeface="Verdana" panose="020B0604030504040204" pitchFamily="34" charset="0"/>
                <a:cs typeface="Arial" panose="020B0604020202020204" pitchFamily="34" charset="0"/>
              </a:rPr>
              <a:t>Further information</a:t>
            </a:r>
            <a:r>
              <a:rPr lang="en-GB" sz="1400" dirty="0">
                <a:effectLst/>
                <a:latin typeface="Verdana" panose="020B0604030504040204" pitchFamily="34" charset="0"/>
                <a:ea typeface="Verdana" panose="020B0604030504040204" pitchFamily="34" charset="0"/>
                <a:cs typeface="Arial" panose="020B0604020202020204" pitchFamily="34" charset="0"/>
              </a:rPr>
              <a:t> for each GBF scheme can be provided on request by the SSLEP Programme Manager:  </a:t>
            </a:r>
            <a:r>
              <a:rPr lang="en-GB" sz="1600" u="sng" dirty="0">
                <a:solidFill>
                  <a:srgbClr val="0563C1"/>
                </a:solidFill>
                <a:effectLst/>
                <a:latin typeface="Calibri" panose="020F0502020204030204" pitchFamily="34" charset="0"/>
                <a:ea typeface="Calibri" panose="020F0502020204030204" pitchFamily="34" charset="0"/>
                <a:hlinkClick r:id="rId2"/>
              </a:rPr>
              <a:t>sharon.palphreyman@staffordshire.gov.uk</a:t>
            </a:r>
            <a:r>
              <a:rPr lang="en-GB" sz="1600" u="sng" dirty="0">
                <a:solidFill>
                  <a:srgbClr val="0000FF"/>
                </a:solidFill>
                <a:effectLst/>
                <a:latin typeface="Calibri" panose="020F0502020204030204" pitchFamily="34" charset="0"/>
                <a:ea typeface="Calibri" panose="020F0502020204030204" pitchFamily="34" charset="0"/>
              </a:rPr>
              <a:t> </a:t>
            </a:r>
            <a:r>
              <a:rPr lang="en-GB" sz="1200" b="1" dirty="0">
                <a:effectLst/>
                <a:latin typeface="Verdana" panose="020B060403050404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95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8" name="TextBox 7">
            <a:extLst>
              <a:ext uri="{FF2B5EF4-FFF2-40B4-BE49-F238E27FC236}">
                <a16:creationId xmlns:a16="http://schemas.microsoft.com/office/drawing/2014/main" id="{4E2838D1-2BDE-45D7-81C5-B5D5B6EE8884}"/>
              </a:ext>
            </a:extLst>
          </p:cNvPr>
          <p:cNvSpPr txBox="1"/>
          <p:nvPr/>
        </p:nvSpPr>
        <p:spPr>
          <a:xfrm>
            <a:off x="838200" y="957159"/>
            <a:ext cx="10730218" cy="1240211"/>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Getting Building Fund Position</a:t>
            </a:r>
          </a:p>
          <a:p>
            <a:pPr>
              <a:lnSpc>
                <a:spcPct val="107000"/>
              </a:lnSpc>
              <a:spcAft>
                <a:spcPts val="800"/>
              </a:spcAft>
            </a:pPr>
            <a:r>
              <a:rPr lang="en-GB" sz="1400" dirty="0">
                <a:effectLst/>
                <a:latin typeface="Verdana" panose="020B0604030504040204" pitchFamily="34" charset="0"/>
                <a:ea typeface="Calibri" panose="020F0502020204030204" pitchFamily="34" charset="0"/>
                <a:cs typeface="Arial" panose="020B0604020202020204" pitchFamily="34" charset="0"/>
              </a:rPr>
              <a:t>This report provides a summary of outputs and match funding reported during </a:t>
            </a:r>
            <a:r>
              <a:rPr lang="en-GB" sz="1400" b="1" dirty="0">
                <a:effectLst/>
                <a:latin typeface="Verdana" panose="020B0604030504040204" pitchFamily="34" charset="0"/>
                <a:ea typeface="Calibri" panose="020F0502020204030204" pitchFamily="34" charset="0"/>
                <a:cs typeface="Arial" panose="020B0604020202020204" pitchFamily="34" charset="0"/>
              </a:rPr>
              <a:t>Q3, </a:t>
            </a:r>
            <a:r>
              <a:rPr lang="en-GB" sz="1400" dirty="0">
                <a:latin typeface="Verdana" panose="020B0604030504040204" pitchFamily="34" charset="0"/>
                <a:ea typeface="Calibri" panose="020F0502020204030204" pitchFamily="34" charset="0"/>
                <a:cs typeface="Arial" panose="020B0604020202020204" pitchFamily="34" charset="0"/>
              </a:rPr>
              <a:t>programme highlights and issues reported in Q3,</a:t>
            </a:r>
            <a:r>
              <a:rPr lang="en-GB" sz="1400" dirty="0">
                <a:effectLst/>
                <a:latin typeface="Verdana" panose="020B0604030504040204" pitchFamily="34" charset="0"/>
                <a:ea typeface="Calibri" panose="020F0502020204030204" pitchFamily="34" charset="0"/>
                <a:cs typeface="Arial" panose="020B0604020202020204" pitchFamily="34" charset="0"/>
              </a:rPr>
              <a:t> and the progress of the live schemes.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Arial" panose="020B0604020202020204" pitchFamily="34" charset="0"/>
              </a:rPr>
              <a:t>The deadline for GBF spend is March 2022.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5048122-76BB-485B-8A39-9953C617E448}"/>
              </a:ext>
            </a:extLst>
          </p:cNvPr>
          <p:cNvSpPr txBox="1"/>
          <p:nvPr/>
        </p:nvSpPr>
        <p:spPr>
          <a:xfrm>
            <a:off x="5142451" y="5378625"/>
            <a:ext cx="5662570" cy="483402"/>
          </a:xfrm>
          <a:prstGeom prst="rect">
            <a:avLst/>
          </a:prstGeom>
          <a:solidFill>
            <a:schemeClr val="accent4">
              <a:lumMod val="20000"/>
              <a:lumOff val="80000"/>
            </a:schemeClr>
          </a:solidFill>
          <a:ln>
            <a:solidFill>
              <a:schemeClr val="tx1"/>
            </a:solidFill>
          </a:ln>
        </p:spPr>
        <p:txBody>
          <a:bodyPr wrap="square">
            <a:spAutoFit/>
          </a:bodyPr>
          <a:lstStyle/>
          <a:p>
            <a:pPr>
              <a:lnSpc>
                <a:spcPct val="107000"/>
              </a:lnSpc>
              <a:spcAft>
                <a:spcPts val="800"/>
              </a:spcAft>
            </a:pPr>
            <a:r>
              <a:rPr lang="en-GB" sz="900" dirty="0">
                <a:effectLst/>
                <a:latin typeface="Verdana" panose="020B0604030504040204" pitchFamily="34" charset="0"/>
                <a:ea typeface="Calibri" panose="020F0502020204030204" pitchFamily="34" charset="0"/>
                <a:cs typeface="Times New Roman" panose="02020603050405020304" pitchFamily="18" charset="0"/>
              </a:rPr>
              <a:t>Note: 1) Figures above include Drakelow Park as SSLEP remains a co-investor in the scheme.</a:t>
            </a:r>
          </a:p>
          <a:p>
            <a:pPr>
              <a:lnSpc>
                <a:spcPct val="107000"/>
              </a:lnSpc>
              <a:spcAft>
                <a:spcPts val="800"/>
              </a:spcAft>
            </a:pPr>
            <a:r>
              <a:rPr lang="en-GB" sz="900" dirty="0">
                <a:latin typeface="Verdana" panose="020B0604030504040204" pitchFamily="34" charset="0"/>
                <a:ea typeface="Calibri" panose="020F0502020204030204" pitchFamily="34" charset="0"/>
                <a:cs typeface="Times New Roman" panose="02020603050405020304" pitchFamily="18" charset="0"/>
              </a:rPr>
              <a:t>         2) Cornhill Small Business Units (Staffs Moorlands DC) has now been removed.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0D18ED32-9F69-4D4A-9866-4B14D5A53A34}"/>
              </a:ext>
            </a:extLst>
          </p:cNvPr>
          <p:cNvPicPr>
            <a:picLocks noChangeAspect="1"/>
          </p:cNvPicPr>
          <p:nvPr/>
        </p:nvPicPr>
        <p:blipFill>
          <a:blip r:embed="rId2"/>
          <a:stretch>
            <a:fillRect/>
          </a:stretch>
        </p:blipFill>
        <p:spPr>
          <a:xfrm>
            <a:off x="930173" y="2399314"/>
            <a:ext cx="3838575" cy="3095625"/>
          </a:xfrm>
          <a:prstGeom prst="rect">
            <a:avLst/>
          </a:prstGeom>
        </p:spPr>
      </p:pic>
      <p:graphicFrame>
        <p:nvGraphicFramePr>
          <p:cNvPr id="9" name="Chart 8">
            <a:extLst>
              <a:ext uri="{FF2B5EF4-FFF2-40B4-BE49-F238E27FC236}">
                <a16:creationId xmlns:a16="http://schemas.microsoft.com/office/drawing/2014/main" id="{540A4A13-9FDA-4CCB-8C1A-BCC3DC762DC5}"/>
              </a:ext>
            </a:extLst>
          </p:cNvPr>
          <p:cNvGraphicFramePr>
            <a:graphicFrameLocks/>
          </p:cNvGraphicFramePr>
          <p:nvPr>
            <p:extLst>
              <p:ext uri="{D42A27DB-BD31-4B8C-83A1-F6EECF244321}">
                <p14:modId xmlns:p14="http://schemas.microsoft.com/office/powerpoint/2010/main" val="321654839"/>
              </p:ext>
            </p:extLst>
          </p:nvPr>
        </p:nvGraphicFramePr>
        <p:xfrm>
          <a:off x="5142451" y="2131980"/>
          <a:ext cx="5589078" cy="324664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899C9F6-5ACE-4975-9214-3F30AE5696F3}"/>
              </a:ext>
            </a:extLst>
          </p:cNvPr>
          <p:cNvSpPr txBox="1"/>
          <p:nvPr/>
        </p:nvSpPr>
        <p:spPr>
          <a:xfrm>
            <a:off x="989901" y="5558383"/>
            <a:ext cx="3778847" cy="276999"/>
          </a:xfrm>
          <a:prstGeom prst="rect">
            <a:avLst/>
          </a:prstGeom>
          <a:noFill/>
        </p:spPr>
        <p:txBody>
          <a:bodyPr wrap="square" rtlCol="0">
            <a:spAutoFit/>
          </a:bodyPr>
          <a:lstStyle/>
          <a:p>
            <a:r>
              <a:rPr lang="en-GB" sz="1200" dirty="0">
                <a:solidFill>
                  <a:srgbClr val="FF0000"/>
                </a:solidFill>
              </a:rPr>
              <a:t>Q3: £51,748 remains unallocated</a:t>
            </a:r>
          </a:p>
        </p:txBody>
      </p:sp>
    </p:spTree>
    <p:extLst>
      <p:ext uri="{BB962C8B-B14F-4D97-AF65-F5344CB8AC3E}">
        <p14:creationId xmlns:p14="http://schemas.microsoft.com/office/powerpoint/2010/main" val="178958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431721" y="1374719"/>
            <a:ext cx="9664116" cy="3742499"/>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GBF programme – programme changes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400" dirty="0">
                <a:solidFill>
                  <a:prstClr val="black"/>
                </a:solidFill>
                <a:latin typeface="Verdana" panose="020B0604030504040204" pitchFamily="34" charset="0"/>
                <a:cs typeface="Arial" panose="020B0604020202020204" pitchFamily="34" charset="0"/>
              </a:rPr>
              <a:t>Following the decision of SPMG to withdraw the grant GBF funding from the Cornhill scheme, to maximise GBF grant spend and as agreed at SPMG in December, the grant has been reallocated to the three schemes who were due to receive both GBF and SSLEP reserve funding (Church St. Gaming Hub / Cleveland Future Skills Hub / SEF G JCB Robotics). No SSLEP reserve funding is now required to finance the remaining GBF programme. Following reallocation of the GBF Grant, £0.052m of grant is now unallocated and will be carried forward as part of slippage.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Calibri" panose="020F0502020204030204" pitchFamily="34" charset="0"/>
                <a:cs typeface="Arial" panose="020B0604020202020204" pitchFamily="34" charset="0"/>
              </a:rPr>
              <a:t>SSLEP requested that the SSLEP GBF allocation for Drakelow Park be de-allocated from SSLEP and reallocated to D2N2. This de-risks the scheme for SSLEP and allows D2N2, who are managing the scheme, greater efficiencies in that just one LEP will now be controlling the scheme.  A legal assurance agreement between SSLEP and D2N2 has been completed and the £5.05m is being transferred to DCC w/c 31/01/2022.</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rPr>
              <a:t>The revised programme now includes </a:t>
            </a:r>
            <a:r>
              <a:rPr kumimoji="0" lang="en-GB" sz="14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rPr>
              <a:t>13 schemes</a:t>
            </a:r>
            <a:r>
              <a:rPr kumimoji="0" lang="en-GB" sz="1400" b="0"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rPr>
              <a:t>.</a:t>
            </a:r>
            <a:endParaRPr lang="en-GB" sz="1400" dirty="0">
              <a:latin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B87C77D7-13A7-45C2-8871-E254E9B8C873}"/>
              </a:ext>
            </a:extLst>
          </p:cNvPr>
          <p:cNvSpPr txBox="1"/>
          <p:nvPr/>
        </p:nvSpPr>
        <p:spPr>
          <a:xfrm>
            <a:off x="1431721" y="5221505"/>
            <a:ext cx="8179803" cy="369332"/>
          </a:xfrm>
          <a:prstGeom prst="rect">
            <a:avLst/>
          </a:prstGeom>
          <a:noFill/>
        </p:spPr>
        <p:txBody>
          <a:bodyPr wrap="none" rtlCol="0">
            <a:spAutoFit/>
          </a:bodyPr>
          <a:lstStyle/>
          <a:p>
            <a:r>
              <a:rPr lang="en-GB" sz="1400" b="1" dirty="0">
                <a:solidFill>
                  <a:srgbClr val="960053"/>
                </a:solidFill>
                <a:latin typeface="Verdana" panose="020B0604030504040204" pitchFamily="34" charset="0"/>
                <a:ea typeface="Verdana" panose="020B0604030504040204" pitchFamily="34" charset="0"/>
                <a:cs typeface="+mj-cs"/>
              </a:rPr>
              <a:t>Contractual</a:t>
            </a:r>
            <a:r>
              <a:rPr lang="en-GB" sz="1400" dirty="0"/>
              <a:t> </a:t>
            </a:r>
            <a:r>
              <a:rPr lang="en-GB" sz="1400" b="1" dirty="0">
                <a:solidFill>
                  <a:srgbClr val="960053"/>
                </a:solidFill>
                <a:latin typeface="Verdana" panose="020B0604030504040204" pitchFamily="34" charset="0"/>
                <a:ea typeface="Verdana" panose="020B0604030504040204" pitchFamily="34" charset="0"/>
                <a:cs typeface="+mj-cs"/>
              </a:rPr>
              <a:t>position</a:t>
            </a:r>
            <a:r>
              <a:rPr lang="en-GB" dirty="0"/>
              <a:t>: the 13 schemes currently in the programme are all contracted.</a:t>
            </a:r>
          </a:p>
        </p:txBody>
      </p:sp>
    </p:spTree>
    <p:extLst>
      <p:ext uri="{BB962C8B-B14F-4D97-AF65-F5344CB8AC3E}">
        <p14:creationId xmlns:p14="http://schemas.microsoft.com/office/powerpoint/2010/main" val="377238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(GBF) report Q3 - 2021-22 – GBF Spend to date</a:t>
            </a:r>
          </a:p>
        </p:txBody>
      </p:sp>
      <p:graphicFrame>
        <p:nvGraphicFramePr>
          <p:cNvPr id="6" name="Table 5">
            <a:extLst>
              <a:ext uri="{FF2B5EF4-FFF2-40B4-BE49-F238E27FC236}">
                <a16:creationId xmlns:a16="http://schemas.microsoft.com/office/drawing/2014/main" id="{EBA53294-CBB0-4C84-B9B9-2E7737D2FEA1}"/>
              </a:ext>
            </a:extLst>
          </p:cNvPr>
          <p:cNvGraphicFramePr>
            <a:graphicFrameLocks noGrp="1"/>
          </p:cNvGraphicFramePr>
          <p:nvPr>
            <p:extLst>
              <p:ext uri="{D42A27DB-BD31-4B8C-83A1-F6EECF244321}">
                <p14:modId xmlns:p14="http://schemas.microsoft.com/office/powerpoint/2010/main" val="2258408460"/>
              </p:ext>
            </p:extLst>
          </p:nvPr>
        </p:nvGraphicFramePr>
        <p:xfrm>
          <a:off x="1212544" y="882349"/>
          <a:ext cx="6832498" cy="5124168"/>
        </p:xfrm>
        <a:graphic>
          <a:graphicData uri="http://schemas.openxmlformats.org/drawingml/2006/table">
            <a:tbl>
              <a:tblPr/>
              <a:tblGrid>
                <a:gridCol w="3358992">
                  <a:extLst>
                    <a:ext uri="{9D8B030D-6E8A-4147-A177-3AD203B41FA5}">
                      <a16:colId xmlns:a16="http://schemas.microsoft.com/office/drawing/2014/main" val="733205516"/>
                    </a:ext>
                  </a:extLst>
                </a:gridCol>
                <a:gridCol w="1038780">
                  <a:extLst>
                    <a:ext uri="{9D8B030D-6E8A-4147-A177-3AD203B41FA5}">
                      <a16:colId xmlns:a16="http://schemas.microsoft.com/office/drawing/2014/main" val="2174441540"/>
                    </a:ext>
                  </a:extLst>
                </a:gridCol>
                <a:gridCol w="1395946">
                  <a:extLst>
                    <a:ext uri="{9D8B030D-6E8A-4147-A177-3AD203B41FA5}">
                      <a16:colId xmlns:a16="http://schemas.microsoft.com/office/drawing/2014/main" val="1336734438"/>
                    </a:ext>
                  </a:extLst>
                </a:gridCol>
                <a:gridCol w="1038780">
                  <a:extLst>
                    <a:ext uri="{9D8B030D-6E8A-4147-A177-3AD203B41FA5}">
                      <a16:colId xmlns:a16="http://schemas.microsoft.com/office/drawing/2014/main" val="1327162917"/>
                    </a:ext>
                  </a:extLst>
                </a:gridCol>
              </a:tblGrid>
              <a:tr h="381263">
                <a:tc>
                  <a:txBody>
                    <a:bodyPr/>
                    <a:lstStyle/>
                    <a:p>
                      <a:pPr algn="l" fontAlgn="ctr"/>
                      <a:r>
                        <a:rPr lang="en-GB" sz="800" b="1" i="0" u="none" strike="noStrike" dirty="0">
                          <a:solidFill>
                            <a:srgbClr val="000000"/>
                          </a:solidFill>
                          <a:effectLst/>
                          <a:latin typeface="Arial" panose="020B0604020202020204" pitchFamily="34" charset="0"/>
                        </a:rPr>
                        <a:t>GBF grant spend to end of Q3.    Total SSLEP allocation £18,650,000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dirty="0">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2555"/>
                  </a:ext>
                </a:extLst>
              </a:tr>
              <a:tr h="648146">
                <a:tc>
                  <a:txBody>
                    <a:bodyPr/>
                    <a:lstStyle/>
                    <a:p>
                      <a:pPr algn="ctr" fontAlgn="ctr"/>
                      <a:r>
                        <a:rPr lang="en-GB" sz="800" b="1" i="0" u="none" strike="noStrike" dirty="0">
                          <a:solidFill>
                            <a:srgbClr val="000000"/>
                          </a:solidFill>
                          <a:effectLst/>
                          <a:latin typeface="Arial" panose="020B0604020202020204" pitchFamily="34" charset="0"/>
                        </a:rPr>
                        <a:t>Match funding reported to date             </a:t>
                      </a:r>
                      <a:r>
                        <a:rPr lang="en-GB" sz="800" b="1" i="0" u="none" strike="noStrike" dirty="0">
                          <a:solidFill>
                            <a:srgbClr val="FF0000"/>
                          </a:solidFill>
                          <a:effectLst/>
                          <a:latin typeface="Arial" panose="020B0604020202020204" pitchFamily="34" charset="0"/>
                        </a:rPr>
                        <a:t> Q1 2020/21</a:t>
                      </a:r>
                      <a:endParaRPr lang="en-GB" sz="800" b="1"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800" b="1" i="0" u="none" strike="noStrike">
                          <a:solidFill>
                            <a:srgbClr val="000000"/>
                          </a:solidFill>
                          <a:effectLst/>
                          <a:latin typeface="Arial" panose="020B0604020202020204" pitchFamily="34" charset="0"/>
                        </a:rPr>
                        <a:t>SSLEP GBF grant per scheme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800" b="1" i="0" u="none" strike="noStrike" dirty="0">
                          <a:solidFill>
                            <a:srgbClr val="000000"/>
                          </a:solidFill>
                          <a:effectLst/>
                          <a:latin typeface="Arial" panose="020B0604020202020204" pitchFamily="34" charset="0"/>
                        </a:rPr>
                        <a:t>Total GBF spend reported to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800" b="1" i="0" u="none" strike="noStrike" dirty="0">
                          <a:solidFill>
                            <a:srgbClr val="000000"/>
                          </a:solidFill>
                          <a:effectLst/>
                          <a:latin typeface="Arial" panose="020B0604020202020204" pitchFamily="34" charset="0"/>
                        </a:rPr>
                        <a:t>% of GBF allocation spent to date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4184768638"/>
                  </a:ext>
                </a:extLst>
              </a:tr>
              <a:tr h="160130">
                <a:tc>
                  <a:txBody>
                    <a:bodyPr/>
                    <a:lstStyle/>
                    <a:p>
                      <a:pPr algn="l" fontAlgn="ctr"/>
                      <a:r>
                        <a:rPr lang="en-GB" sz="800" b="0" i="0" u="none" strike="noStrike" dirty="0">
                          <a:solidFill>
                            <a:srgbClr val="000000"/>
                          </a:solidFill>
                          <a:effectLst/>
                          <a:latin typeface="Arial" panose="020B0604020202020204" pitchFamily="34" charset="0"/>
                        </a:rPr>
                        <a:t>Drakelow Park (</a:t>
                      </a:r>
                      <a:r>
                        <a:rPr lang="en-GB" sz="800" b="0" i="1" u="none" strike="noStrike" dirty="0">
                          <a:solidFill>
                            <a:srgbClr val="000000"/>
                          </a:solidFill>
                          <a:effectLst/>
                          <a:latin typeface="Arial" panose="020B0604020202020204" pitchFamily="34" charset="0"/>
                        </a:rPr>
                        <a:t>D2N2 to claim outputs</a:t>
                      </a:r>
                      <a:r>
                        <a:rPr lang="en-GB" sz="800" b="0" i="0" u="none" strike="noStrike" dirty="0">
                          <a:solidFill>
                            <a:srgbClr val="00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800" b="0" i="0" u="none" strike="noStrike" dirty="0">
                          <a:solidFill>
                            <a:srgbClr val="000000"/>
                          </a:solidFill>
                          <a:effectLst/>
                          <a:latin typeface="Arial" panose="020B0604020202020204" pitchFamily="34" charset="0"/>
                        </a:rPr>
                        <a:t> Transferred w/c 31/01/22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en-GB" sz="8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903367859"/>
                  </a:ext>
                </a:extLst>
              </a:tr>
              <a:tr h="160130">
                <a:tc>
                  <a:txBody>
                    <a:bodyPr/>
                    <a:lstStyle/>
                    <a:p>
                      <a:pPr algn="l" fontAlgn="ctr"/>
                      <a:r>
                        <a:rPr lang="en-GB" sz="800" b="0" i="0" u="none" strike="noStrike" dirty="0">
                          <a:solidFill>
                            <a:srgbClr val="000000"/>
                          </a:solidFill>
                          <a:effectLst/>
                          <a:latin typeface="Arial" panose="020B0604020202020204" pitchFamily="34" charset="0"/>
                        </a:rPr>
                        <a:t>The Centre for Health Innovation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£2,889,500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£2,889,500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484213145"/>
                  </a:ext>
                </a:extLst>
              </a:tr>
              <a:tr h="160130">
                <a:tc>
                  <a:txBody>
                    <a:bodyPr/>
                    <a:lstStyle/>
                    <a:p>
                      <a:pPr algn="l" fontAlgn="ctr"/>
                      <a:r>
                        <a:rPr lang="en-GB" sz="800" b="0" i="0" u="none" strike="noStrike" dirty="0">
                          <a:solidFill>
                            <a:srgbClr val="000000"/>
                          </a:solidFill>
                          <a:effectLst/>
                          <a:latin typeface="Arial" panose="020B0604020202020204" pitchFamily="34" charset="0"/>
                        </a:rPr>
                        <a:t>i54 Western Extension (</a:t>
                      </a:r>
                      <a:r>
                        <a:rPr lang="en-GB" sz="800" b="0" i="1" u="none" strike="noStrike" dirty="0">
                          <a:solidFill>
                            <a:srgbClr val="000000"/>
                          </a:solidFill>
                          <a:effectLst/>
                          <a:latin typeface="Arial" panose="020B0604020202020204" pitchFamily="34" charset="0"/>
                        </a:rPr>
                        <a:t>reported through LGF</a:t>
                      </a:r>
                      <a:r>
                        <a:rPr lang="en-GB" sz="800" b="0" i="0" u="none" strike="noStrike" dirty="0">
                          <a:solidFill>
                            <a:srgbClr val="00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£3,000,000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£3,000,000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598652546"/>
                  </a:ext>
                </a:extLst>
              </a:tr>
              <a:tr h="160130">
                <a:tc>
                  <a:txBody>
                    <a:bodyPr/>
                    <a:lstStyle/>
                    <a:p>
                      <a:pPr algn="l" fontAlgn="ctr"/>
                      <a:r>
                        <a:rPr lang="en-GB" sz="800" b="0" i="0" u="none" strike="noStrike" dirty="0">
                          <a:solidFill>
                            <a:srgbClr val="000000"/>
                          </a:solidFill>
                          <a:effectLst/>
                          <a:latin typeface="Arial" panose="020B0604020202020204" pitchFamily="34" charset="0"/>
                        </a:rPr>
                        <a:t>Keele Innovation Centre 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£6,100,000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£2,616,029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170432449"/>
                  </a:ext>
                </a:extLst>
              </a:tr>
              <a:tr h="160130">
                <a:tc>
                  <a:txBody>
                    <a:bodyPr/>
                    <a:lstStyle/>
                    <a:p>
                      <a:pPr algn="l" fontAlgn="ctr"/>
                      <a:r>
                        <a:rPr lang="en-GB" sz="800" b="0" i="0" u="none" strike="noStrike" dirty="0">
                          <a:solidFill>
                            <a:srgbClr val="000000"/>
                          </a:solidFill>
                          <a:effectLst/>
                          <a:latin typeface="Arial" panose="020B0604020202020204" pitchFamily="34" charset="0"/>
                        </a:rPr>
                        <a:t>Creative Lab   (New Enterprise Collaboratory)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£500,000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£500,000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916280722"/>
                  </a:ext>
                </a:extLst>
              </a:tr>
              <a:tr h="160130">
                <a:tc>
                  <a:txBody>
                    <a:bodyPr/>
                    <a:lstStyle/>
                    <a:p>
                      <a:pPr algn="l" fontAlgn="ctr"/>
                      <a:r>
                        <a:rPr lang="en-GB" sz="800" b="0" i="0" u="none" strike="noStrike" dirty="0">
                          <a:solidFill>
                            <a:srgbClr val="000000"/>
                          </a:solidFill>
                          <a:effectLst/>
                          <a:latin typeface="Arial" panose="020B0604020202020204" pitchFamily="34" charset="0"/>
                        </a:rPr>
                        <a:t>Powering Up Enterprise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£2,450,000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£789,375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32%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41838308"/>
                  </a:ext>
                </a:extLst>
              </a:tr>
              <a:tr h="305010">
                <a:tc>
                  <a:txBody>
                    <a:bodyPr/>
                    <a:lstStyle/>
                    <a:p>
                      <a:pPr algn="l" fontAlgn="ctr"/>
                      <a:r>
                        <a:rPr lang="en-GB" sz="800" b="0" i="0" u="none" strike="noStrike" dirty="0">
                          <a:solidFill>
                            <a:srgbClr val="000000"/>
                          </a:solidFill>
                          <a:effectLst/>
                          <a:latin typeface="Arial" panose="020B0604020202020204" pitchFamily="34" charset="0"/>
                        </a:rPr>
                        <a:t>SEF C - Digital Skills Academy </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(South Staffs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£550,262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£550,262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516743684"/>
                  </a:ext>
                </a:extLst>
              </a:tr>
              <a:tr h="305010">
                <a:tc>
                  <a:txBody>
                    <a:bodyPr/>
                    <a:lstStyle/>
                    <a:p>
                      <a:pPr algn="l" fontAlgn="ctr"/>
                      <a:r>
                        <a:rPr lang="en-GB" sz="800" b="0" i="0" u="none" strike="noStrike" dirty="0">
                          <a:solidFill>
                            <a:srgbClr val="000000"/>
                          </a:solidFill>
                          <a:effectLst/>
                          <a:latin typeface="Arial" panose="020B0604020202020204" pitchFamily="34" charset="0"/>
                        </a:rPr>
                        <a:t>SEF F - Creative and Digital Industries project phase 2 </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(Stoke on Trent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£249,523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£249,523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680773371"/>
                  </a:ext>
                </a:extLst>
              </a:tr>
              <a:tr h="457515">
                <a:tc>
                  <a:txBody>
                    <a:bodyPr/>
                    <a:lstStyle/>
                    <a:p>
                      <a:pPr algn="l" fontAlgn="ctr"/>
                      <a:r>
                        <a:rPr lang="en-GB" sz="800" b="0" i="0" u="none" strike="noStrike" dirty="0">
                          <a:solidFill>
                            <a:srgbClr val="000000"/>
                          </a:solidFill>
                          <a:effectLst/>
                          <a:latin typeface="Arial" panose="020B0604020202020204" pitchFamily="34" charset="0"/>
                        </a:rPr>
                        <a:t>SEF H - Construction Industry Digital Technologies (CIDT)</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(Stoke on Trent College)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£119,757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£119,757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GB" sz="8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19646431"/>
                  </a:ext>
                </a:extLst>
              </a:tr>
              <a:tr h="160130">
                <a:tc>
                  <a:txBody>
                    <a:bodyPr/>
                    <a:lstStyle/>
                    <a:p>
                      <a:pPr algn="l" fontAlgn="ctr"/>
                      <a:r>
                        <a:rPr lang="en-GB" sz="800" b="0" i="0" u="none" strike="noStrike" dirty="0">
                          <a:solidFill>
                            <a:srgbClr val="000000"/>
                          </a:solidFill>
                          <a:effectLst/>
                          <a:latin typeface="Arial" panose="020B0604020202020204" pitchFamily="34" charset="0"/>
                        </a:rPr>
                        <a:t>Shire Hall regeneration project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£1,600,000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£247,532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358052260"/>
                  </a:ext>
                </a:extLst>
              </a:tr>
              <a:tr h="160130">
                <a:tc>
                  <a:txBody>
                    <a:bodyPr/>
                    <a:lstStyle/>
                    <a:p>
                      <a:pPr algn="l" fontAlgn="ctr"/>
                      <a:r>
                        <a:rPr lang="en-GB" sz="800" b="0" i="0" u="none" strike="noStrike" dirty="0">
                          <a:solidFill>
                            <a:srgbClr val="000000"/>
                          </a:solidFill>
                          <a:effectLst/>
                          <a:latin typeface="Arial" panose="020B0604020202020204" pitchFamily="34" charset="0"/>
                        </a:rPr>
                        <a:t>Staffordshire Local Sustainable Transport Package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£651,000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GB" sz="800" b="0" i="0" u="none" strike="noStrike" dirty="0">
                          <a:solidFill>
                            <a:srgbClr val="000000"/>
                          </a:solidFill>
                          <a:effectLst/>
                          <a:latin typeface="Arial" panose="020B0604020202020204" pitchFamily="34" charset="0"/>
                        </a:rPr>
                        <a:t>£255,287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39%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149668649"/>
                  </a:ext>
                </a:extLst>
              </a:tr>
              <a:tr h="160130">
                <a:tc>
                  <a:txBody>
                    <a:bodyPr/>
                    <a:lstStyle/>
                    <a:p>
                      <a:pPr algn="l" fontAlgn="ctr"/>
                      <a:r>
                        <a:rPr lang="en-GB" sz="800" b="0" i="0" u="none" strike="noStrike" dirty="0">
                          <a:solidFill>
                            <a:srgbClr val="000000"/>
                          </a:solidFill>
                          <a:effectLst/>
                          <a:latin typeface="Arial" panose="020B0604020202020204" pitchFamily="34" charset="0"/>
                        </a:rPr>
                        <a:t>SEF G - JCB Automation and Robotics Suite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GB" sz="800" b="1" i="0" u="none" strike="noStrike" dirty="0">
                          <a:solidFill>
                            <a:srgbClr val="000000"/>
                          </a:solidFill>
                          <a:effectLst/>
                          <a:latin typeface="Arial" panose="020B0604020202020204" pitchFamily="34" charset="0"/>
                        </a:rPr>
                        <a:t>£172,710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GB" sz="800" b="0" i="0" u="none" strike="noStrike" dirty="0">
                          <a:solidFill>
                            <a:srgbClr val="000000"/>
                          </a:solidFill>
                          <a:effectLst/>
                          <a:latin typeface="Arial" panose="020B0604020202020204" pitchFamily="34" charset="0"/>
                        </a:rPr>
                        <a:t>£122,147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71%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712607749"/>
                  </a:ext>
                </a:extLst>
              </a:tr>
              <a:tr h="160130">
                <a:tc>
                  <a:txBody>
                    <a:bodyPr/>
                    <a:lstStyle/>
                    <a:p>
                      <a:pPr algn="l" fontAlgn="ctr"/>
                      <a:r>
                        <a:rPr lang="en-GB" sz="800" b="0" i="0" u="none" strike="noStrike" dirty="0">
                          <a:solidFill>
                            <a:srgbClr val="000000"/>
                          </a:solidFill>
                          <a:effectLst/>
                          <a:latin typeface="Arial" panose="020B0604020202020204" pitchFamily="34" charset="0"/>
                        </a:rPr>
                        <a:t>Church Street Gaming Hub – </a:t>
                      </a:r>
                      <a:r>
                        <a:rPr lang="en-GB" sz="800" b="1" i="1" u="none" strike="noStrike" dirty="0">
                          <a:solidFill>
                            <a:srgbClr val="000000"/>
                          </a:solidFill>
                          <a:effectLst/>
                          <a:latin typeface="Arial" panose="020B0604020202020204" pitchFamily="34" charset="0"/>
                        </a:rPr>
                        <a:t>due to commence and complete in Q4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£190,000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GB" sz="8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187440309"/>
                  </a:ext>
                </a:extLst>
              </a:tr>
              <a:tr h="160130">
                <a:tc>
                  <a:txBody>
                    <a:bodyPr/>
                    <a:lstStyle/>
                    <a:p>
                      <a:pPr algn="l" fontAlgn="ctr"/>
                      <a:r>
                        <a:rPr lang="en-GB" sz="800" b="0" i="0" u="none" strike="noStrike" dirty="0">
                          <a:solidFill>
                            <a:srgbClr val="000000"/>
                          </a:solidFill>
                          <a:effectLst/>
                          <a:latin typeface="Arial" panose="020B0604020202020204" pitchFamily="34" charset="0"/>
                        </a:rPr>
                        <a:t>Cornhill Small Business Units - WITHDRAWN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GB" sz="8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GB" sz="8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8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61432439"/>
                  </a:ext>
                </a:extLst>
              </a:tr>
              <a:tr h="167756">
                <a:tc>
                  <a:txBody>
                    <a:bodyPr/>
                    <a:lstStyle/>
                    <a:p>
                      <a:pPr algn="l" fontAlgn="ctr"/>
                      <a:r>
                        <a:rPr lang="en-GB" sz="800" b="0" i="0" u="none" strike="noStrike" dirty="0">
                          <a:solidFill>
                            <a:srgbClr val="000000"/>
                          </a:solidFill>
                          <a:effectLst/>
                          <a:latin typeface="Arial" panose="020B0604020202020204" pitchFamily="34" charset="0"/>
                        </a:rPr>
                        <a:t>Cleveland Future Skills Hub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GB" sz="800" b="1" i="0" u="none" strike="noStrike" dirty="0">
                          <a:solidFill>
                            <a:srgbClr val="000000"/>
                          </a:solidFill>
                          <a:effectLst/>
                          <a:latin typeface="Arial" panose="020B0604020202020204" pitchFamily="34" charset="0"/>
                        </a:rPr>
                        <a:t>£125,500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GB" sz="800" b="0" i="0" u="none" strike="noStrike" dirty="0">
                          <a:solidFill>
                            <a:srgbClr val="000000"/>
                          </a:solidFill>
                          <a:effectLst/>
                          <a:latin typeface="Arial" panose="020B0604020202020204" pitchFamily="34" charset="0"/>
                        </a:rPr>
                        <a:t>£41,775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en-GB" sz="800" b="0" i="0" u="none" strike="noStrike" dirty="0">
                          <a:solidFill>
                            <a:srgbClr val="000000"/>
                          </a:solidFill>
                          <a:effectLst/>
                          <a:latin typeface="Arial" panose="020B0604020202020204" pitchFamily="34" charset="0"/>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738374559"/>
                  </a:ext>
                </a:extLst>
              </a:tr>
              <a:tr h="556644">
                <a:tc rowSpan="2">
                  <a:txBody>
                    <a:bodyPr/>
                    <a:lstStyle/>
                    <a:p>
                      <a:pPr algn="ctr" fontAlgn="ctr"/>
                      <a:r>
                        <a:rPr lang="en-GB" sz="800" b="1" i="0" u="none" strike="noStrike" dirty="0">
                          <a:solidFill>
                            <a:srgbClr val="000000"/>
                          </a:solidFill>
                          <a:effectLst/>
                          <a:latin typeface="Arial" panose="020B0604020202020204" pitchFamily="34" charset="0"/>
                        </a:rPr>
                        <a:t> £523,252 SSLEP reserves funding </a:t>
                      </a:r>
                      <a:r>
                        <a:rPr lang="en-GB" sz="800" b="0" i="0" u="none" strike="noStrike" dirty="0">
                          <a:solidFill>
                            <a:srgbClr val="000000"/>
                          </a:solidFill>
                          <a:effectLst/>
                          <a:latin typeface="Arial" panose="020B0604020202020204" pitchFamily="34" charset="0"/>
                        </a:rPr>
                        <a:t>was to be used as match for the 4 contingency schemes to allow all 4 to be progressed, as otherwise there would not have been sufficient GBF to cover all the schemes.  The withdrawal of Cornhill has meant that</a:t>
                      </a:r>
                      <a:r>
                        <a:rPr lang="en-GB" sz="800" b="1" i="0" u="none" strike="noStrike" dirty="0">
                          <a:solidFill>
                            <a:srgbClr val="000000"/>
                          </a:solidFill>
                          <a:effectLst/>
                          <a:latin typeface="Arial" panose="020B0604020202020204" pitchFamily="34" charset="0"/>
                        </a:rPr>
                        <a:t> GBF can now fulfil the original grant request for the other 3 schemes, </a:t>
                      </a:r>
                      <a:r>
                        <a:rPr lang="en-GB" sz="800" b="0" i="0" u="none" strike="noStrike" dirty="0">
                          <a:solidFill>
                            <a:srgbClr val="000000"/>
                          </a:solidFill>
                          <a:effectLst/>
                          <a:latin typeface="Arial" panose="020B0604020202020204" pitchFamily="34" charset="0"/>
                        </a:rPr>
                        <a:t>and the SSLEP reserves are not needed for these 3 schemes.</a:t>
                      </a:r>
                    </a:p>
                    <a:p>
                      <a:pPr algn="ctr" fontAlgn="ctr"/>
                      <a:r>
                        <a:rPr lang="en-GB" sz="800" b="0" i="0" u="none" strike="noStrike" dirty="0">
                          <a:solidFill>
                            <a:schemeClr val="tx1"/>
                          </a:solidFill>
                          <a:effectLst/>
                          <a:latin typeface="Arial" panose="020B0604020202020204" pitchFamily="34" charset="0"/>
                        </a:rPr>
                        <a:t>This currently leaves </a:t>
                      </a:r>
                      <a:r>
                        <a:rPr lang="en-GB" sz="800" b="1" i="0" u="none" strike="noStrike" dirty="0">
                          <a:solidFill>
                            <a:schemeClr val="tx1"/>
                          </a:solidFill>
                          <a:effectLst/>
                          <a:latin typeface="Arial" panose="020B0604020202020204" pitchFamily="34" charset="0"/>
                        </a:rPr>
                        <a:t>£51,748 GBF grant unallocated </a:t>
                      </a:r>
                      <a:r>
                        <a:rPr lang="en-GB" sz="800" b="0" i="0" u="none" strike="noStrike" dirty="0">
                          <a:solidFill>
                            <a:schemeClr val="tx1"/>
                          </a:solidFill>
                          <a:effectLst/>
                          <a:latin typeface="Arial" panose="020B0604020202020204" pitchFamily="34" charset="0"/>
                        </a:rPr>
                        <a:t>– to be reviewed by SPMG on 08/02/2021</a:t>
                      </a:r>
                      <a:endParaRPr lang="en-GB" sz="800" b="1" i="0" u="none" strike="noStrike" dirty="0">
                        <a:solidFill>
                          <a:schemeClr val="tx1"/>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800" b="1" i="0" u="none" strike="noStrike" dirty="0">
                          <a:solidFill>
                            <a:srgbClr val="000000"/>
                          </a:solidFill>
                          <a:effectLst/>
                          <a:latin typeface="Arial" panose="020B0604020202020204" pitchFamily="34" charset="0"/>
                        </a:rPr>
                        <a:t>GBF allocated: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800" b="1" i="0" u="none" strike="noStrike" dirty="0">
                          <a:solidFill>
                            <a:srgbClr val="000000"/>
                          </a:solidFill>
                          <a:effectLst/>
                          <a:latin typeface="Arial" panose="020B0604020202020204" pitchFamily="34" charset="0"/>
                        </a:rPr>
                        <a:t>GBF actual spend to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800" b="1" i="0" u="none" strike="noStrike" dirty="0">
                          <a:solidFill>
                            <a:srgbClr val="000000"/>
                          </a:solidFill>
                          <a:effectLst/>
                          <a:latin typeface="Arial" panose="020B0604020202020204" pitchFamily="34" charset="0"/>
                        </a:rPr>
                        <a:t>% of GBF spent to date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297363353"/>
                  </a:ext>
                </a:extLst>
              </a:tr>
              <a:tr h="541394">
                <a:tc vMerge="1">
                  <a:txBody>
                    <a:bodyPr/>
                    <a:lstStyle/>
                    <a:p>
                      <a:endParaRPr lang="en-GB"/>
                    </a:p>
                  </a:txBody>
                  <a:tcPr/>
                </a:tc>
                <a:tc>
                  <a:txBody>
                    <a:bodyPr/>
                    <a:lstStyle/>
                    <a:p>
                      <a:pPr algn="ctr" fontAlgn="ctr"/>
                      <a:r>
                        <a:rPr lang="en-GB" sz="800" b="1" i="0" u="none" strike="noStrike" dirty="0">
                          <a:solidFill>
                            <a:srgbClr val="000000"/>
                          </a:solidFill>
                          <a:effectLst/>
                          <a:latin typeface="Arial" panose="020B0604020202020204" pitchFamily="34" charset="0"/>
                        </a:rPr>
                        <a:t>£18,598,252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800" b="1" i="0" u="none" strike="noStrike" dirty="0">
                          <a:solidFill>
                            <a:srgbClr val="000000"/>
                          </a:solidFill>
                          <a:effectLst/>
                          <a:latin typeface="Arial" panose="020B0604020202020204" pitchFamily="34" charset="0"/>
                        </a:rPr>
                        <a:t>£11,381,187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800" b="1" i="0" u="none" strike="noStrike" dirty="0">
                          <a:solidFill>
                            <a:srgbClr val="000000"/>
                          </a:solidFill>
                          <a:effectLst/>
                          <a:latin typeface="Arial" panose="020B0604020202020204" pitchFamily="34" charset="0"/>
                        </a:rPr>
                        <a:t>61.03%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59738502"/>
                  </a:ext>
                </a:extLst>
              </a:tr>
            </a:tbl>
          </a:graphicData>
        </a:graphic>
      </p:graphicFrame>
      <p:sp>
        <p:nvSpPr>
          <p:cNvPr id="8" name="TextBox 7">
            <a:extLst>
              <a:ext uri="{FF2B5EF4-FFF2-40B4-BE49-F238E27FC236}">
                <a16:creationId xmlns:a16="http://schemas.microsoft.com/office/drawing/2014/main" id="{24429B41-D3A7-47B8-ABF8-3BDC818DADC7}"/>
              </a:ext>
            </a:extLst>
          </p:cNvPr>
          <p:cNvSpPr txBox="1"/>
          <p:nvPr/>
        </p:nvSpPr>
        <p:spPr>
          <a:xfrm>
            <a:off x="8246379" y="1258349"/>
            <a:ext cx="2733078" cy="4585871"/>
          </a:xfrm>
          <a:prstGeom prst="rect">
            <a:avLst/>
          </a:prstGeom>
          <a:noFill/>
          <a:ln>
            <a:solidFill>
              <a:srgbClr val="A43E78"/>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Slippage/Freedoms and Flexibilities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Total GBF grant spend (slippage) estimated to be drawn down in </a:t>
            </a:r>
            <a:r>
              <a:rPr kumimoji="0" lang="en-GB"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Q1 22/23 </a:t>
            </a: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using S151 Freedoms and Flexibilities:  </a:t>
            </a:r>
            <a:r>
              <a:rPr kumimoji="0" lang="en-GB"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£2.584m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Comprising: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Keele IC7 £2.136m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Powering Up £246,775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LSTP £150,000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Unallocated £51,748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Verdana" panose="020B0604030504040204" pitchFamily="34" charset="0"/>
                <a:ea typeface="Calibri" panose="020F0502020204030204" pitchFamily="34" charset="0"/>
                <a:cs typeface="Times New Roman" panose="02020603050405020304" pitchFamily="18" charset="0"/>
              </a:rPr>
              <a:t>As agreed at the December SPMG, the accountable body using its freedom and flexibilities will do a funding switch with another SCC capital scheme to utilise all the GBF grant. This will ensure the funding is immediately available in 22/23 to fund the slippage schemes.</a:t>
            </a:r>
          </a:p>
          <a:p>
            <a:endParaRPr lang="en-GB" sz="1400" dirty="0"/>
          </a:p>
        </p:txBody>
      </p:sp>
    </p:spTree>
    <p:extLst>
      <p:ext uri="{BB962C8B-B14F-4D97-AF65-F5344CB8AC3E}">
        <p14:creationId xmlns:p14="http://schemas.microsoft.com/office/powerpoint/2010/main" val="413060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1048105"/>
            <a:ext cx="5193484" cy="5260286"/>
          </a:xfrm>
          <a:prstGeom prst="rect">
            <a:avLst/>
          </a:prstGeom>
          <a:noFill/>
        </p:spPr>
        <p:txBody>
          <a:bodyPr wrap="square">
            <a:spAutoFit/>
          </a:bodyPr>
          <a:lstStyle/>
          <a:p>
            <a:r>
              <a:rPr lang="en-GB" sz="1600" b="1" dirty="0">
                <a:solidFill>
                  <a:srgbClr val="960053"/>
                </a:solidFill>
                <a:latin typeface="Verdana" panose="020B0604030504040204" pitchFamily="34" charset="0"/>
                <a:ea typeface="Verdana" panose="020B0604030504040204" pitchFamily="34" charset="0"/>
                <a:cs typeface="+mj-cs"/>
              </a:rPr>
              <a:t>Wider scheme finances</a:t>
            </a:r>
          </a:p>
          <a:p>
            <a:endParaRPr lang="en-GB" sz="1600" b="1" dirty="0">
              <a:solidFill>
                <a:srgbClr val="960053"/>
              </a:solidFill>
              <a:latin typeface="Verdana" panose="020B0604030504040204" pitchFamily="34" charset="0"/>
              <a:ea typeface="Verdana" panose="020B0604030504040204" pitchFamily="34" charset="0"/>
              <a:cs typeface="+mj-cs"/>
            </a:endParaRPr>
          </a:p>
          <a:p>
            <a:pPr indent="457200"/>
            <a:r>
              <a:rPr lang="en-GB" sz="1200" b="1" dirty="0">
                <a:solidFill>
                  <a:srgbClr val="960053"/>
                </a:solidFill>
                <a:latin typeface="Verdana" panose="020B0604030504040204" pitchFamily="34" charset="0"/>
                <a:ea typeface="Verdana" panose="020B0604030504040204" pitchFamily="34" charset="0"/>
                <a:cs typeface="+mj-cs"/>
              </a:rPr>
              <a:t>Forecast budget:</a:t>
            </a:r>
            <a:r>
              <a:rPr lang="en-GB" sz="1200" b="1" dirty="0">
                <a:effectLst/>
                <a:latin typeface="Verdana" panose="020B0604030504040204" pitchFamily="34" charset="0"/>
                <a:ea typeface="Verdana" panose="020B0604030504040204" pitchFamily="34" charset="0"/>
                <a:cs typeface="Arial" panose="020B0604020202020204" pitchFamily="34" charset="0"/>
              </a:rPr>
              <a:t> </a:t>
            </a:r>
          </a:p>
          <a:p>
            <a:pPr indent="457200"/>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The total forecast budget for delivery of the schemes receiving GBF grant is: </a:t>
            </a:r>
            <a:r>
              <a:rPr lang="en-GB" sz="1200" b="1" dirty="0">
                <a:effectLst/>
                <a:latin typeface="Verdana" panose="020B0604030504040204" pitchFamily="34" charset="0"/>
                <a:ea typeface="Verdana" panose="020B0604030504040204" pitchFamily="34" charset="0"/>
                <a:cs typeface="Arial" panose="020B0604020202020204" pitchFamily="34" charset="0"/>
              </a:rPr>
              <a:t>£57.5 million</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Of which £18.65m million is GBF grant</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Of which </a:t>
            </a:r>
            <a:r>
              <a:rPr lang="en-GB" sz="1200" b="1" dirty="0">
                <a:effectLst/>
                <a:latin typeface="Verdana" panose="020B0604030504040204" pitchFamily="34" charset="0"/>
                <a:ea typeface="Verdana" panose="020B0604030504040204" pitchFamily="34" charset="0"/>
                <a:cs typeface="Arial" panose="020B0604020202020204" pitchFamily="34" charset="0"/>
              </a:rPr>
              <a:t>£38.9 million</a:t>
            </a:r>
            <a:r>
              <a:rPr lang="en-GB" sz="1200" dirty="0">
                <a:effectLst/>
                <a:latin typeface="Verdana" panose="020B0604030504040204" pitchFamily="34" charset="0"/>
                <a:ea typeface="Verdana" panose="020B0604030504040204" pitchFamily="34" charset="0"/>
                <a:cs typeface="Arial" panose="020B0604020202020204" pitchFamily="34" charset="0"/>
              </a:rPr>
              <a:t> is match funding</a:t>
            </a:r>
          </a:p>
          <a:p>
            <a:pPr lvl="0"/>
            <a:r>
              <a:rPr lang="en-GB" sz="1000" i="1" dirty="0">
                <a:latin typeface="Verdana" panose="020B0604030504040204" pitchFamily="34" charset="0"/>
                <a:ea typeface="Verdana" panose="020B0604030504040204" pitchFamily="34" charset="0"/>
                <a:cs typeface="Arial" panose="020B0604020202020204" pitchFamily="34" charset="0"/>
              </a:rPr>
              <a:t>(Adjusted figures as Cornhill has been withdrawn)</a:t>
            </a:r>
            <a:endParaRPr lang="en-GB" sz="1000" i="1" dirty="0">
              <a:effectLst/>
              <a:latin typeface="Verdana" panose="020B0604030504040204" pitchFamily="34" charset="0"/>
              <a:ea typeface="Verdana" panose="020B0604030504040204" pitchFamily="34" charset="0"/>
              <a:cs typeface="Arial" panose="020B0604020202020204" pitchFamily="34" charset="0"/>
            </a:endParaRPr>
          </a:p>
          <a:p>
            <a:pPr lvl="0"/>
            <a:endParaRPr lang="en-GB" sz="1200" dirty="0">
              <a:effectLst/>
              <a:latin typeface="Verdana" panose="020B0604030504040204" pitchFamily="34" charset="0"/>
              <a:ea typeface="Verdana" panose="020B0604030504040204" pitchFamily="34" charset="0"/>
              <a:cs typeface="Arial" panose="020B0604020202020204" pitchFamily="34" charset="0"/>
            </a:endParaRPr>
          </a:p>
          <a:p>
            <a:pPr lvl="0"/>
            <a:r>
              <a:rPr lang="en-GB" sz="1200" b="1" dirty="0">
                <a:solidFill>
                  <a:srgbClr val="960053"/>
                </a:solidFill>
                <a:latin typeface="Verdana" panose="020B0604030504040204" pitchFamily="34" charset="0"/>
                <a:ea typeface="Verdana" panose="020B0604030504040204" pitchFamily="34" charset="0"/>
                <a:cs typeface="+mj-cs"/>
              </a:rPr>
              <a:t>       Match spend (to deliver the scheme)</a:t>
            </a:r>
          </a:p>
          <a:p>
            <a:pPr lvl="0"/>
            <a:endParaRPr lang="en-GB" sz="1200" b="1" dirty="0">
              <a:solidFill>
                <a:srgbClr val="960053"/>
              </a:solidFill>
              <a:latin typeface="Verdana" panose="020B0604030504040204" pitchFamily="34" charset="0"/>
              <a:ea typeface="Verdana" panose="020B0604030504040204" pitchFamily="34" charset="0"/>
              <a:cs typeface="+mj-cs"/>
            </a:endParaRPr>
          </a:p>
          <a:p>
            <a:pPr lvl="0">
              <a:lnSpc>
                <a:spcPct val="107000"/>
              </a:lnSpc>
              <a:spcAft>
                <a:spcPts val="800"/>
              </a:spcAft>
            </a:pPr>
            <a:r>
              <a:rPr lang="en-GB" sz="1200" dirty="0">
                <a:latin typeface="Verdana" panose="020B0604030504040204" pitchFamily="34" charset="0"/>
                <a:ea typeface="Verdana" panose="020B0604030504040204" pitchFamily="34" charset="0"/>
                <a:cs typeface="Arial" panose="020B0604020202020204" pitchFamily="34" charset="0"/>
              </a:rPr>
              <a:t>Schemes are being encouraged to spend GBF grant prior to drawing down sources of match funding, to mitigate against delays in spend during the very limited timescale of the GBF programme. However, match spend is now being reported.</a:t>
            </a:r>
          </a:p>
          <a:p>
            <a:pPr lvl="0">
              <a:lnSpc>
                <a:spcPct val="107000"/>
              </a:lnSpc>
              <a:spcAft>
                <a:spcPts val="800"/>
              </a:spcAft>
            </a:pPr>
            <a:r>
              <a:rPr lang="en-GB" sz="1200" b="1" dirty="0">
                <a:effectLst/>
                <a:latin typeface="Verdana" panose="020B0604030504040204" pitchFamily="34" charset="0"/>
                <a:ea typeface="Verdana" panose="020B0604030504040204" pitchFamily="34" charset="0"/>
                <a:cs typeface="Arial" panose="020B0604020202020204" pitchFamily="34" charset="0"/>
              </a:rPr>
              <a:t>Actual match spend reported to end of Q3 20/21 </a:t>
            </a:r>
            <a:r>
              <a:rPr lang="en-GB" sz="1200" i="1" dirty="0">
                <a:effectLst/>
                <a:latin typeface="Verdana" panose="020B0604030504040204" pitchFamily="34" charset="0"/>
                <a:ea typeface="Verdana" panose="020B0604030504040204" pitchFamily="34" charset="0"/>
                <a:cs typeface="Arial" panose="020B0604020202020204" pitchFamily="34" charset="0"/>
              </a:rPr>
              <a:t>(rounded)</a:t>
            </a:r>
            <a:r>
              <a:rPr lang="en-GB" sz="1200" b="1" dirty="0">
                <a:effectLst/>
                <a:latin typeface="Verdana" panose="020B0604030504040204" pitchFamily="34" charset="0"/>
                <a:ea typeface="Verdana" panose="020B0604030504040204" pitchFamily="34" charset="0"/>
                <a:cs typeface="Arial" panose="020B0604020202020204" pitchFamily="34" charset="0"/>
              </a:rPr>
              <a:t>:</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Total match funding reported to date: </a:t>
            </a:r>
            <a:r>
              <a:rPr lang="en-GB" sz="1200" b="1" dirty="0">
                <a:effectLst/>
                <a:latin typeface="Verdana" panose="020B0604030504040204" pitchFamily="34" charset="0"/>
                <a:ea typeface="Verdana" panose="020B0604030504040204" pitchFamily="34" charset="0"/>
                <a:cs typeface="Arial" panose="020B0604020202020204" pitchFamily="34" charset="0"/>
              </a:rPr>
              <a:t>£4.6 million</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200" dirty="0">
                <a:effectLst/>
                <a:latin typeface="Verdana" panose="020B0604030504040204" pitchFamily="34" charset="0"/>
                <a:ea typeface="Verdana" panose="020B0604030504040204" pitchFamily="34" charset="0"/>
                <a:cs typeface="Arial" panose="020B0604020202020204" pitchFamily="34" charset="0"/>
              </a:rPr>
              <a:t>Of which Local Authority match is: £0 </a:t>
            </a:r>
          </a:p>
          <a:p>
            <a:pPr marL="742950" lvl="1" indent="-285750">
              <a:lnSpc>
                <a:spcPct val="107000"/>
              </a:lnSpc>
              <a:buFont typeface="Courier New" panose="02070309020205020404" pitchFamily="49" charset="0"/>
              <a:buChar char="o"/>
            </a:pPr>
            <a:r>
              <a:rPr lang="en-GB" sz="1200" dirty="0">
                <a:latin typeface="Verdana" panose="020B0604030504040204" pitchFamily="34" charset="0"/>
                <a:ea typeface="Verdana" panose="020B0604030504040204" pitchFamily="34" charset="0"/>
                <a:cs typeface="Arial" panose="020B0604020202020204" pitchFamily="34" charset="0"/>
              </a:rPr>
              <a:t>Of which “Other Public” match is £2.36 million</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200" dirty="0">
                <a:effectLst/>
                <a:latin typeface="Verdana" panose="020B0604030504040204" pitchFamily="34" charset="0"/>
                <a:ea typeface="Verdana" panose="020B0604030504040204" pitchFamily="34" charset="0"/>
                <a:cs typeface="Arial" panose="020B0604020202020204" pitchFamily="34" charset="0"/>
              </a:rPr>
              <a:t>Of which private match is</a:t>
            </a:r>
            <a:r>
              <a:rPr lang="en-GB" sz="1200" b="1" dirty="0">
                <a:effectLst/>
                <a:latin typeface="Verdana" panose="020B0604030504040204" pitchFamily="34" charset="0"/>
                <a:ea typeface="Verdana" panose="020B0604030504040204" pitchFamily="34" charset="0"/>
                <a:cs typeface="Arial" panose="020B0604020202020204" pitchFamily="34" charset="0"/>
              </a:rPr>
              <a:t>: </a:t>
            </a:r>
            <a:r>
              <a:rPr lang="en-GB" sz="1200" dirty="0">
                <a:effectLst/>
                <a:latin typeface="Verdana" panose="020B0604030504040204" pitchFamily="34" charset="0"/>
                <a:ea typeface="Verdana" panose="020B0604030504040204" pitchFamily="34" charset="0"/>
                <a:cs typeface="Arial" panose="020B0604020202020204" pitchFamily="34" charset="0"/>
              </a:rPr>
              <a:t>£2.28 million</a:t>
            </a:r>
            <a:r>
              <a:rPr lang="en-GB" sz="1200" b="1"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228600">
              <a:lnSpc>
                <a:spcPct val="107000"/>
              </a:lnSpc>
              <a:spcBef>
                <a:spcPts val="600"/>
              </a:spcBef>
              <a:spcAft>
                <a:spcPts val="600"/>
              </a:spcAft>
            </a:pPr>
            <a:r>
              <a:rPr lang="en-GB" sz="1200" b="1" dirty="0">
                <a:effectLst/>
                <a:latin typeface="Verdana" panose="020B0604030504040204" pitchFamily="34" charset="0"/>
                <a:ea typeface="Verdana" panose="020B0604030504040204" pitchFamily="34" charset="0"/>
                <a:cs typeface="Arial" panose="020B0604020202020204" pitchFamily="34" charset="0"/>
              </a:rPr>
              <a:t>11.9%</a:t>
            </a:r>
            <a:r>
              <a:rPr lang="en-GB" sz="1200" dirty="0">
                <a:effectLst/>
                <a:latin typeface="Verdana" panose="020B0604030504040204" pitchFamily="34" charset="0"/>
                <a:ea typeface="Verdana" panose="020B0604030504040204" pitchFamily="34" charset="0"/>
                <a:cs typeface="Arial" panose="020B0604020202020204" pitchFamily="34" charset="0"/>
              </a:rPr>
              <a:t> of the total forecast </a:t>
            </a:r>
            <a:r>
              <a:rPr lang="en-GB" sz="1200" b="1" dirty="0">
                <a:effectLst/>
                <a:latin typeface="Verdana" panose="020B0604030504040204" pitchFamily="34" charset="0"/>
                <a:ea typeface="Verdana" panose="020B0604030504040204" pitchFamily="34" charset="0"/>
                <a:cs typeface="Arial" panose="020B0604020202020204" pitchFamily="34" charset="0"/>
              </a:rPr>
              <a:t>match funding </a:t>
            </a:r>
            <a:r>
              <a:rPr lang="en-GB" sz="1200" dirty="0">
                <a:effectLst/>
                <a:latin typeface="Verdana" panose="020B0604030504040204" pitchFamily="34" charset="0"/>
                <a:ea typeface="Verdana" panose="020B0604030504040204" pitchFamily="34" charset="0"/>
                <a:cs typeface="Arial" panose="020B0604020202020204" pitchFamily="34" charset="0"/>
              </a:rPr>
              <a:t>has been spent by the end of Q3.</a:t>
            </a:r>
            <a:r>
              <a:rPr lang="en-GB" sz="1200" b="1"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9BC676C0-7D2A-4DFB-99B6-A85070B27F3B}"/>
              </a:ext>
            </a:extLst>
          </p:cNvPr>
          <p:cNvGraphicFramePr>
            <a:graphicFrameLocks/>
          </p:cNvGraphicFramePr>
          <p:nvPr>
            <p:extLst>
              <p:ext uri="{D42A27DB-BD31-4B8C-83A1-F6EECF244321}">
                <p14:modId xmlns:p14="http://schemas.microsoft.com/office/powerpoint/2010/main" val="4058214313"/>
              </p:ext>
            </p:extLst>
          </p:nvPr>
        </p:nvGraphicFramePr>
        <p:xfrm>
          <a:off x="6031684" y="1965120"/>
          <a:ext cx="4999839" cy="32696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377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101354" y="1315983"/>
            <a:ext cx="4745192" cy="5305427"/>
          </a:xfrm>
          <a:prstGeom prst="rect">
            <a:avLst/>
          </a:prstGeom>
          <a:noFill/>
        </p:spPr>
        <p:txBody>
          <a:bodyPr wrap="square">
            <a:spAutoFit/>
          </a:bodyPr>
          <a:lstStyle/>
          <a:p>
            <a:pPr>
              <a:lnSpc>
                <a:spcPct val="107000"/>
              </a:lnSpc>
              <a:spcAft>
                <a:spcPts val="800"/>
              </a:spcAft>
            </a:pPr>
            <a:r>
              <a:rPr lang="en-GB" sz="2000" b="1" dirty="0">
                <a:solidFill>
                  <a:srgbClr val="960053"/>
                </a:solidFill>
                <a:latin typeface="Verdana" panose="020B0604030504040204" pitchFamily="34" charset="0"/>
                <a:ea typeface="Verdana" panose="020B0604030504040204" pitchFamily="34" charset="0"/>
                <a:cs typeface="+mj-cs"/>
              </a:rPr>
              <a:t>Projects -  Outputs</a:t>
            </a:r>
          </a:p>
          <a:p>
            <a:pPr>
              <a:lnSpc>
                <a:spcPct val="107000"/>
              </a:lnSpc>
              <a:spcAft>
                <a:spcPts val="800"/>
              </a:spcAft>
            </a:pPr>
            <a:r>
              <a:rPr lang="en-GB" sz="1400" dirty="0">
                <a:effectLst/>
                <a:latin typeface="Verdana" panose="020B0604030504040204" pitchFamily="34" charset="0"/>
                <a:ea typeface="Verdana" panose="020B0604030504040204" pitchFamily="34" charset="0"/>
                <a:cs typeface="+mj-cs"/>
              </a:rPr>
              <a:t>Outputs will be reported as they are delivered.</a:t>
            </a:r>
          </a:p>
          <a:p>
            <a:pPr>
              <a:lnSpc>
                <a:spcPct val="107000"/>
              </a:lnSpc>
              <a:spcAft>
                <a:spcPts val="800"/>
              </a:spcAft>
            </a:pPr>
            <a:endParaRPr lang="en-GB" sz="1400" b="1" dirty="0">
              <a:effectLst/>
              <a:latin typeface="Verdana" panose="020B0604030504040204" pitchFamily="34" charset="0"/>
              <a:ea typeface="Verdana" panose="020B0604030504040204" pitchFamily="34" charset="0"/>
              <a:cs typeface="+mj-cs"/>
            </a:endParaRPr>
          </a:p>
          <a:p>
            <a:pPr>
              <a:lnSpc>
                <a:spcPct val="107000"/>
              </a:lnSpc>
              <a:spcAft>
                <a:spcPts val="800"/>
              </a:spcAft>
            </a:pPr>
            <a:r>
              <a:rPr lang="en-GB" sz="1400" dirty="0">
                <a:latin typeface="Verdana" panose="020B0604030504040204" pitchFamily="34" charset="0"/>
                <a:ea typeface="Calibri" panose="020F0502020204030204" pitchFamily="34" charset="0"/>
                <a:cs typeface="Arial" panose="020B0604020202020204" pitchFamily="34" charset="0"/>
              </a:rPr>
              <a:t>The first few outputs have already been reported:</a:t>
            </a:r>
          </a:p>
          <a:p>
            <a:pPr marL="285750" indent="-285750">
              <a:lnSpc>
                <a:spcPct val="107000"/>
              </a:lnSpc>
              <a:spcAft>
                <a:spcPts val="800"/>
              </a:spcAft>
              <a:buFont typeface="Arial" panose="020B0604020202020204" pitchFamily="34" charset="0"/>
              <a:buChar char="•"/>
            </a:pPr>
            <a:r>
              <a:rPr lang="en-GB" sz="1400" dirty="0">
                <a:latin typeface="Verdana" panose="020B0604030504040204" pitchFamily="34" charset="0"/>
                <a:ea typeface="Calibri" panose="020F0502020204030204" pitchFamily="34" charset="0"/>
                <a:cs typeface="Arial" panose="020B0604020202020204" pitchFamily="34" charset="0"/>
              </a:rPr>
              <a:t>17 construction jobs</a:t>
            </a:r>
          </a:p>
          <a:p>
            <a:pPr lvl="1">
              <a:lnSpc>
                <a:spcPct val="107000"/>
              </a:lnSpc>
              <a:spcAft>
                <a:spcPts val="800"/>
              </a:spcAft>
            </a:pPr>
            <a:r>
              <a:rPr lang="en-GB" sz="1400" dirty="0">
                <a:latin typeface="Verdana" panose="020B0604030504040204" pitchFamily="34" charset="0"/>
                <a:ea typeface="Calibri" panose="020F0502020204030204" pitchFamily="34" charset="0"/>
                <a:cs typeface="Arial" panose="020B0604020202020204" pitchFamily="34" charset="0"/>
              </a:rPr>
              <a:t>	(Q1 – Keele IC7)</a:t>
            </a:r>
          </a:p>
          <a:p>
            <a:pPr marL="285750" indent="-285750">
              <a:lnSpc>
                <a:spcPct val="107000"/>
              </a:lnSpc>
              <a:spcAft>
                <a:spcPts val="800"/>
              </a:spcAft>
              <a:buFont typeface="Arial" panose="020B0604020202020204" pitchFamily="34" charset="0"/>
              <a:buChar char="•"/>
            </a:pPr>
            <a:r>
              <a:rPr lang="en-GB" sz="1400" dirty="0">
                <a:latin typeface="Verdana" panose="020B0604030504040204" pitchFamily="34" charset="0"/>
                <a:ea typeface="Calibri" panose="020F0502020204030204" pitchFamily="34" charset="0"/>
                <a:cs typeface="Arial" panose="020B0604020202020204" pitchFamily="34" charset="0"/>
              </a:rPr>
              <a:t>1.1Km footpath/cycle path</a:t>
            </a:r>
          </a:p>
          <a:p>
            <a:pPr lvl="2">
              <a:lnSpc>
                <a:spcPct val="107000"/>
              </a:lnSpc>
              <a:spcAft>
                <a:spcPts val="800"/>
              </a:spcAft>
            </a:pPr>
            <a:r>
              <a:rPr lang="en-GB" sz="1400" dirty="0">
                <a:latin typeface="Verdana" panose="020B0604030504040204" pitchFamily="34" charset="0"/>
                <a:ea typeface="Calibri" panose="020F0502020204030204" pitchFamily="34" charset="0"/>
                <a:cs typeface="Arial" panose="020B0604020202020204" pitchFamily="34" charset="0"/>
              </a:rPr>
              <a:t>(Q1 – LSTP)</a:t>
            </a:r>
          </a:p>
          <a:p>
            <a:pPr marL="285750" indent="-285750">
              <a:lnSpc>
                <a:spcPct val="107000"/>
              </a:lnSpc>
              <a:spcAft>
                <a:spcPts val="800"/>
              </a:spcAft>
              <a:buFont typeface="Arial" panose="020B0604020202020204" pitchFamily="34" charset="0"/>
              <a:buChar char="•"/>
            </a:pPr>
            <a:r>
              <a:rPr lang="en-GB" sz="1400" dirty="0">
                <a:latin typeface="Verdana" panose="020B0604030504040204" pitchFamily="34" charset="0"/>
                <a:ea typeface="Calibri" panose="020F0502020204030204" pitchFamily="34" charset="0"/>
                <a:cs typeface="Arial" panose="020B0604020202020204" pitchFamily="34" charset="0"/>
              </a:rPr>
              <a:t>770 sqm learning/training floorspace </a:t>
            </a:r>
          </a:p>
          <a:p>
            <a:pPr lvl="1">
              <a:lnSpc>
                <a:spcPct val="107000"/>
              </a:lnSpc>
              <a:spcAft>
                <a:spcPts val="800"/>
              </a:spcAft>
            </a:pPr>
            <a:r>
              <a:rPr lang="en-GB" sz="1400" dirty="0">
                <a:latin typeface="Verdana" panose="020B0604030504040204" pitchFamily="34" charset="0"/>
                <a:ea typeface="Calibri" panose="020F0502020204030204" pitchFamily="34" charset="0"/>
                <a:cs typeface="Arial" panose="020B0604020202020204" pitchFamily="34" charset="0"/>
              </a:rPr>
              <a:t>	(Q2 – SEF C 600 sqm; SEF F 170 sqm)</a:t>
            </a:r>
          </a:p>
          <a:p>
            <a:pPr marL="285750" indent="-285750">
              <a:lnSpc>
                <a:spcPct val="107000"/>
              </a:lnSpc>
              <a:spcAft>
                <a:spcPts val="800"/>
              </a:spcAft>
              <a:buFont typeface="Arial" panose="020B0604020202020204" pitchFamily="34" charset="0"/>
              <a:buChar char="•"/>
            </a:pPr>
            <a:r>
              <a:rPr lang="en-GB" sz="1400" dirty="0">
                <a:latin typeface="Verdana" panose="020B0604030504040204" pitchFamily="34" charset="0"/>
                <a:ea typeface="Calibri" panose="020F0502020204030204" pitchFamily="34" charset="0"/>
                <a:cs typeface="Arial" panose="020B0604020202020204" pitchFamily="34" charset="0"/>
              </a:rPr>
              <a:t>147 sqm commercial floorspace </a:t>
            </a:r>
          </a:p>
          <a:p>
            <a:pPr lvl="2">
              <a:lnSpc>
                <a:spcPct val="107000"/>
              </a:lnSpc>
              <a:spcAft>
                <a:spcPts val="800"/>
              </a:spcAft>
            </a:pPr>
            <a:r>
              <a:rPr lang="en-GB" sz="1400" dirty="0">
                <a:latin typeface="Verdana" panose="020B0604030504040204" pitchFamily="34" charset="0"/>
                <a:ea typeface="Calibri" panose="020F0502020204030204" pitchFamily="34" charset="0"/>
                <a:cs typeface="Arial" panose="020B0604020202020204" pitchFamily="34" charset="0"/>
              </a:rPr>
              <a:t>(Q2 – Creative Lab)</a:t>
            </a:r>
          </a:p>
          <a:p>
            <a:pPr marL="285750" indent="-285750">
              <a:lnSpc>
                <a:spcPct val="107000"/>
              </a:lnSpc>
              <a:spcAft>
                <a:spcPts val="800"/>
              </a:spcAft>
              <a:buFont typeface="Arial" panose="020B0604020202020204" pitchFamily="34" charset="0"/>
              <a:buChar char="•"/>
            </a:pPr>
            <a:r>
              <a:rPr lang="en-GB" sz="1400" dirty="0">
                <a:latin typeface="Verdana" panose="020B0604030504040204" pitchFamily="34" charset="0"/>
                <a:ea typeface="Calibri" panose="020F0502020204030204" pitchFamily="34" charset="0"/>
                <a:cs typeface="Arial" panose="020B0604020202020204" pitchFamily="34" charset="0"/>
              </a:rPr>
              <a:t>30 sqm R&amp;D floorspace (Q3 – Creative lab) + all specialist equipment as detailed.</a:t>
            </a:r>
          </a:p>
          <a:p>
            <a:pPr>
              <a:lnSpc>
                <a:spcPct val="107000"/>
              </a:lnSpc>
              <a:spcAft>
                <a:spcPts val="800"/>
              </a:spcAft>
            </a:pPr>
            <a:endParaRPr lang="en-GB" sz="1400" dirty="0">
              <a:effectLst/>
              <a:latin typeface="Verdana" panose="020B060403050404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Graphic 7" descr="Signpost with solid fill">
            <a:extLst>
              <a:ext uri="{FF2B5EF4-FFF2-40B4-BE49-F238E27FC236}">
                <a16:creationId xmlns:a16="http://schemas.microsoft.com/office/drawing/2014/main" id="{D2FDFD01-2702-432B-B8F7-3CF7C7E494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96422" y="2256712"/>
            <a:ext cx="914400" cy="914400"/>
          </a:xfrm>
          <a:prstGeom prst="rect">
            <a:avLst/>
          </a:prstGeom>
        </p:spPr>
      </p:pic>
      <p:sp>
        <p:nvSpPr>
          <p:cNvPr id="13" name="TextBox 12">
            <a:extLst>
              <a:ext uri="{FF2B5EF4-FFF2-40B4-BE49-F238E27FC236}">
                <a16:creationId xmlns:a16="http://schemas.microsoft.com/office/drawing/2014/main" id="{95C6524C-7384-47DE-81C4-9E039D935FDE}"/>
              </a:ext>
            </a:extLst>
          </p:cNvPr>
          <p:cNvSpPr txBox="1"/>
          <p:nvPr/>
        </p:nvSpPr>
        <p:spPr>
          <a:xfrm>
            <a:off x="7336712" y="1201011"/>
            <a:ext cx="1885244" cy="646331"/>
          </a:xfrm>
          <a:prstGeom prst="rect">
            <a:avLst/>
          </a:prstGeom>
          <a:noFill/>
        </p:spPr>
        <p:txBody>
          <a:bodyPr wrap="square" rtlCol="0">
            <a:spAutoFit/>
          </a:bodyPr>
          <a:lstStyle/>
          <a:p>
            <a:r>
              <a:rPr lang="en-GB" dirty="0"/>
              <a:t>Digital and construction skills</a:t>
            </a:r>
          </a:p>
        </p:txBody>
      </p:sp>
      <p:sp>
        <p:nvSpPr>
          <p:cNvPr id="14" name="TextBox 13">
            <a:extLst>
              <a:ext uri="{FF2B5EF4-FFF2-40B4-BE49-F238E27FC236}">
                <a16:creationId xmlns:a16="http://schemas.microsoft.com/office/drawing/2014/main" id="{901178D4-D4D6-4FE5-96AA-9152EE15E9C0}"/>
              </a:ext>
            </a:extLst>
          </p:cNvPr>
          <p:cNvSpPr txBox="1"/>
          <p:nvPr/>
        </p:nvSpPr>
        <p:spPr>
          <a:xfrm>
            <a:off x="8473535" y="2541525"/>
            <a:ext cx="2172132" cy="369332"/>
          </a:xfrm>
          <a:prstGeom prst="rect">
            <a:avLst/>
          </a:prstGeom>
          <a:noFill/>
        </p:spPr>
        <p:txBody>
          <a:bodyPr wrap="square" rtlCol="0">
            <a:spAutoFit/>
          </a:bodyPr>
          <a:lstStyle/>
          <a:p>
            <a:r>
              <a:rPr lang="en-GB" dirty="0"/>
              <a:t>Sustainable transport</a:t>
            </a:r>
          </a:p>
        </p:txBody>
      </p:sp>
      <p:sp>
        <p:nvSpPr>
          <p:cNvPr id="15" name="TextBox 14">
            <a:extLst>
              <a:ext uri="{FF2B5EF4-FFF2-40B4-BE49-F238E27FC236}">
                <a16:creationId xmlns:a16="http://schemas.microsoft.com/office/drawing/2014/main" id="{568E5F4D-5349-4F4F-9F5B-B2B792A229D5}"/>
              </a:ext>
            </a:extLst>
          </p:cNvPr>
          <p:cNvSpPr txBox="1"/>
          <p:nvPr/>
        </p:nvSpPr>
        <p:spPr>
          <a:xfrm>
            <a:off x="8540430" y="3734256"/>
            <a:ext cx="2172132" cy="646331"/>
          </a:xfrm>
          <a:prstGeom prst="rect">
            <a:avLst/>
          </a:prstGeom>
          <a:noFill/>
        </p:spPr>
        <p:txBody>
          <a:bodyPr wrap="square" rtlCol="0">
            <a:spAutoFit/>
          </a:bodyPr>
          <a:lstStyle/>
          <a:p>
            <a:r>
              <a:rPr lang="en-GB" dirty="0"/>
              <a:t>Supporting business enterprise and jobs</a:t>
            </a:r>
          </a:p>
        </p:txBody>
      </p:sp>
      <p:sp>
        <p:nvSpPr>
          <p:cNvPr id="16" name="TextBox 15">
            <a:extLst>
              <a:ext uri="{FF2B5EF4-FFF2-40B4-BE49-F238E27FC236}">
                <a16:creationId xmlns:a16="http://schemas.microsoft.com/office/drawing/2014/main" id="{FD9153F7-135E-457A-819B-04026CDC00F4}"/>
              </a:ext>
            </a:extLst>
          </p:cNvPr>
          <p:cNvSpPr txBox="1"/>
          <p:nvPr/>
        </p:nvSpPr>
        <p:spPr>
          <a:xfrm>
            <a:off x="7387512" y="5136176"/>
            <a:ext cx="1783644" cy="369332"/>
          </a:xfrm>
          <a:prstGeom prst="rect">
            <a:avLst/>
          </a:prstGeom>
          <a:noFill/>
        </p:spPr>
        <p:txBody>
          <a:bodyPr wrap="square" rtlCol="0">
            <a:spAutoFit/>
          </a:bodyPr>
          <a:lstStyle/>
          <a:p>
            <a:r>
              <a:rPr lang="en-GB" dirty="0"/>
              <a:t>Innovation</a:t>
            </a:r>
          </a:p>
        </p:txBody>
      </p:sp>
      <p:pic>
        <p:nvPicPr>
          <p:cNvPr id="5" name="Graphic 4" descr="Puzzle pieces with solid fill">
            <a:extLst>
              <a:ext uri="{FF2B5EF4-FFF2-40B4-BE49-F238E27FC236}">
                <a16:creationId xmlns:a16="http://schemas.microsoft.com/office/drawing/2014/main" id="{C9C61BE4-3095-4B1A-AA04-6229B589BE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27153" y="4746787"/>
            <a:ext cx="914400" cy="914400"/>
          </a:xfrm>
          <a:prstGeom prst="rect">
            <a:avLst/>
          </a:prstGeom>
        </p:spPr>
      </p:pic>
      <p:pic>
        <p:nvPicPr>
          <p:cNvPr id="9" name="Graphic 8" descr="Business Growth with solid fill">
            <a:extLst>
              <a:ext uri="{FF2B5EF4-FFF2-40B4-BE49-F238E27FC236}">
                <a16:creationId xmlns:a16="http://schemas.microsoft.com/office/drawing/2014/main" id="{AC9451A8-9654-4208-AAB0-9732B5EB18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23385" y="3686889"/>
            <a:ext cx="914400" cy="914400"/>
          </a:xfrm>
          <a:prstGeom prst="rect">
            <a:avLst/>
          </a:prstGeom>
        </p:spPr>
      </p:pic>
      <p:pic>
        <p:nvPicPr>
          <p:cNvPr id="22" name="Graphic 21" descr="Classroom with solid fill">
            <a:extLst>
              <a:ext uri="{FF2B5EF4-FFF2-40B4-BE49-F238E27FC236}">
                <a16:creationId xmlns:a16="http://schemas.microsoft.com/office/drawing/2014/main" id="{DFB4DF35-EAB0-4F6B-9474-6513E9ED33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44334" y="1222203"/>
            <a:ext cx="799565" cy="799565"/>
          </a:xfrm>
          <a:prstGeom prst="rect">
            <a:avLst/>
          </a:prstGeom>
        </p:spPr>
      </p:pic>
    </p:spTree>
    <p:extLst>
      <p:ext uri="{BB962C8B-B14F-4D97-AF65-F5344CB8AC3E}">
        <p14:creationId xmlns:p14="http://schemas.microsoft.com/office/powerpoint/2010/main" val="424385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755522"/>
            <a:ext cx="9837309" cy="302519"/>
          </a:xfrm>
          <a:prstGeom prst="rect">
            <a:avLst/>
          </a:prstGeom>
          <a:noFill/>
        </p:spPr>
        <p:txBody>
          <a:bodyPr wrap="square">
            <a:spAutoFit/>
          </a:bodyPr>
          <a:lstStyle/>
          <a:p>
            <a:pPr>
              <a:lnSpc>
                <a:spcPct val="107000"/>
              </a:lnSpc>
              <a:spcAft>
                <a:spcPts val="800"/>
              </a:spcAft>
            </a:pPr>
            <a:r>
              <a:rPr lang="en-GB" sz="1400" b="1" dirty="0">
                <a:solidFill>
                  <a:srgbClr val="960053"/>
                </a:solidFill>
                <a:latin typeface="Verdana" panose="020B0604030504040204" pitchFamily="34" charset="0"/>
                <a:ea typeface="Verdana" panose="020B0604030504040204" pitchFamily="34" charset="0"/>
                <a:cs typeface="+mj-cs"/>
              </a:rPr>
              <a:t>Forecast/Actual Outputs</a:t>
            </a:r>
          </a:p>
        </p:txBody>
      </p:sp>
      <p:pic>
        <p:nvPicPr>
          <p:cNvPr id="3" name="Picture 2">
            <a:extLst>
              <a:ext uri="{FF2B5EF4-FFF2-40B4-BE49-F238E27FC236}">
                <a16:creationId xmlns:a16="http://schemas.microsoft.com/office/drawing/2014/main" id="{A5E8AB68-438F-4AFD-92C8-A75F5C8F95FE}"/>
              </a:ext>
            </a:extLst>
          </p:cNvPr>
          <p:cNvPicPr>
            <a:picLocks noChangeAspect="1"/>
          </p:cNvPicPr>
          <p:nvPr/>
        </p:nvPicPr>
        <p:blipFill>
          <a:blip r:embed="rId2"/>
          <a:stretch>
            <a:fillRect/>
          </a:stretch>
        </p:blipFill>
        <p:spPr>
          <a:xfrm>
            <a:off x="1018595" y="1180267"/>
            <a:ext cx="9949534" cy="4395597"/>
          </a:xfrm>
          <a:prstGeom prst="rect">
            <a:avLst/>
          </a:prstGeom>
        </p:spPr>
      </p:pic>
      <p:sp>
        <p:nvSpPr>
          <p:cNvPr id="8" name="TextBox 7">
            <a:extLst>
              <a:ext uri="{FF2B5EF4-FFF2-40B4-BE49-F238E27FC236}">
                <a16:creationId xmlns:a16="http://schemas.microsoft.com/office/drawing/2014/main" id="{48461551-F19E-4FF1-9D32-0DA96BED98C5}"/>
              </a:ext>
            </a:extLst>
          </p:cNvPr>
          <p:cNvSpPr txBox="1"/>
          <p:nvPr/>
        </p:nvSpPr>
        <p:spPr>
          <a:xfrm>
            <a:off x="947782" y="5674219"/>
            <a:ext cx="8053606" cy="276999"/>
          </a:xfrm>
          <a:prstGeom prst="rect">
            <a:avLst/>
          </a:prstGeom>
          <a:noFill/>
        </p:spPr>
        <p:txBody>
          <a:bodyPr wrap="square" rtlCol="0">
            <a:spAutoFit/>
          </a:bodyPr>
          <a:lstStyle/>
          <a:p>
            <a:r>
              <a:rPr lang="en-GB" sz="1200" dirty="0"/>
              <a:t>Note: Outputs for Cornhill Small Business Units have been removed from the forecasts as the scheme has now been withdrawn</a:t>
            </a:r>
          </a:p>
        </p:txBody>
      </p:sp>
    </p:spTree>
    <p:extLst>
      <p:ext uri="{BB962C8B-B14F-4D97-AF65-F5344CB8AC3E}">
        <p14:creationId xmlns:p14="http://schemas.microsoft.com/office/powerpoint/2010/main" val="217336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755522"/>
            <a:ext cx="9837309" cy="302519"/>
          </a:xfrm>
          <a:prstGeom prst="rect">
            <a:avLst/>
          </a:prstGeom>
          <a:noFill/>
        </p:spPr>
        <p:txBody>
          <a:bodyPr wrap="square">
            <a:spAutoFit/>
          </a:bodyPr>
          <a:lstStyle/>
          <a:p>
            <a:pPr>
              <a:lnSpc>
                <a:spcPct val="107000"/>
              </a:lnSpc>
              <a:spcAft>
                <a:spcPts val="800"/>
              </a:spcAft>
            </a:pPr>
            <a:r>
              <a:rPr lang="en-GB" sz="1400" b="1" dirty="0">
                <a:solidFill>
                  <a:srgbClr val="960053"/>
                </a:solidFill>
                <a:latin typeface="Verdana" panose="020B0604030504040204" pitchFamily="34" charset="0"/>
                <a:ea typeface="Verdana" panose="020B0604030504040204" pitchFamily="34" charset="0"/>
                <a:cs typeface="+mj-cs"/>
              </a:rPr>
              <a:t>Outputs achieved to date</a:t>
            </a:r>
          </a:p>
        </p:txBody>
      </p:sp>
      <p:pic>
        <p:nvPicPr>
          <p:cNvPr id="4" name="Picture 3">
            <a:extLst>
              <a:ext uri="{FF2B5EF4-FFF2-40B4-BE49-F238E27FC236}">
                <a16:creationId xmlns:a16="http://schemas.microsoft.com/office/drawing/2014/main" id="{3F8FA9D7-AA7C-46D6-8B72-9FD9BC383D85}"/>
              </a:ext>
            </a:extLst>
          </p:cNvPr>
          <p:cNvPicPr>
            <a:picLocks noChangeAspect="1"/>
          </p:cNvPicPr>
          <p:nvPr/>
        </p:nvPicPr>
        <p:blipFill>
          <a:blip r:embed="rId2"/>
          <a:stretch>
            <a:fillRect/>
          </a:stretch>
        </p:blipFill>
        <p:spPr>
          <a:xfrm>
            <a:off x="955646" y="1058041"/>
            <a:ext cx="9983598" cy="4839694"/>
          </a:xfrm>
          <a:prstGeom prst="rect">
            <a:avLst/>
          </a:prstGeom>
        </p:spPr>
      </p:pic>
    </p:spTree>
    <p:extLst>
      <p:ext uri="{BB962C8B-B14F-4D97-AF65-F5344CB8AC3E}">
        <p14:creationId xmlns:p14="http://schemas.microsoft.com/office/powerpoint/2010/main" val="117086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Getting Building Fund (GBF)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1137249"/>
            <a:ext cx="10395856" cy="4298293"/>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Highlights reported in Q3</a:t>
            </a:r>
          </a:p>
          <a:p>
            <a:pPr>
              <a:lnSpc>
                <a:spcPct val="107000"/>
              </a:lnSpc>
              <a:spcAft>
                <a:spcPts val="800"/>
              </a:spcAft>
            </a:pPr>
            <a:endParaRPr lang="en-GB" sz="1200" b="1" dirty="0">
              <a:effectLst/>
              <a:latin typeface="Verdana" panose="020B0604030504040204" pitchFamily="34" charset="0"/>
              <a:ea typeface="Verdana" panose="020B060403050404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Times New Roman" panose="02020603050405020304" pitchFamily="18" charset="0"/>
              </a:rPr>
              <a:t>Drakelow Park </a:t>
            </a:r>
            <a:r>
              <a:rPr lang="en-GB" sz="1200" dirty="0">
                <a:latin typeface="Verdana" panose="020B0604030504040204" pitchFamily="34" charset="0"/>
                <a:ea typeface="Verdana" panose="020B0604030504040204" pitchFamily="34" charset="0"/>
                <a:cs typeface="Times New Roman" panose="02020603050405020304" pitchFamily="18" charset="0"/>
              </a:rPr>
              <a:t>– a funding transfer agreement has been completed and £5.05m GBF has now been transferred to D2N2 for  delivery of this scheme.</a:t>
            </a:r>
          </a:p>
          <a:p>
            <a:pPr marL="171450" lvl="0" indent="-171450">
              <a:lnSpc>
                <a:spcPct val="107000"/>
              </a:lnSpc>
              <a:buFont typeface="Arial" panose="020B0604020202020204" pitchFamily="34" charset="0"/>
              <a:buChar char="•"/>
            </a:pPr>
            <a:endParaRPr lang="en-GB" sz="1200" dirty="0">
              <a:latin typeface="Verdana" panose="020B0604030504040204" pitchFamily="34" charset="0"/>
              <a:ea typeface="Verdana" panose="020B060403050404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Times New Roman" panose="02020603050405020304" pitchFamily="18" charset="0"/>
              </a:rPr>
              <a:t>6 schemes </a:t>
            </a:r>
            <a:r>
              <a:rPr lang="en-GB" sz="1200" dirty="0">
                <a:latin typeface="Verdana" panose="020B0604030504040204" pitchFamily="34" charset="0"/>
                <a:ea typeface="Verdana" panose="020B0604030504040204" pitchFamily="34" charset="0"/>
                <a:cs typeface="Times New Roman" panose="02020603050405020304" pitchFamily="18" charset="0"/>
              </a:rPr>
              <a:t>have fully spent their GBF allocation, of which </a:t>
            </a:r>
            <a:r>
              <a:rPr lang="en-GB" sz="1200" b="1" dirty="0">
                <a:latin typeface="Verdana" panose="020B0604030504040204" pitchFamily="34" charset="0"/>
                <a:ea typeface="Verdana" panose="020B0604030504040204" pitchFamily="34" charset="0"/>
                <a:cs typeface="Times New Roman" panose="02020603050405020304" pitchFamily="18" charset="0"/>
              </a:rPr>
              <a:t>4 </a:t>
            </a:r>
            <a:r>
              <a:rPr lang="en-GB" sz="1200" dirty="0">
                <a:latin typeface="Verdana" panose="020B0604030504040204" pitchFamily="34" charset="0"/>
                <a:ea typeface="Verdana" panose="020B0604030504040204" pitchFamily="34" charset="0"/>
                <a:cs typeface="Times New Roman" panose="02020603050405020304" pitchFamily="18" charset="0"/>
              </a:rPr>
              <a:t>have now completed.</a:t>
            </a:r>
          </a:p>
          <a:p>
            <a:pPr lvl="0">
              <a:lnSpc>
                <a:spcPct val="107000"/>
              </a:lnSpc>
            </a:pPr>
            <a:endParaRPr lang="en-GB" sz="1200" dirty="0">
              <a:latin typeface="Verdana" panose="020B0604030504040204" pitchFamily="34" charset="0"/>
              <a:ea typeface="Verdana" panose="020B060403050404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1200" b="1" dirty="0">
                <a:effectLst/>
                <a:latin typeface="Verdana" panose="020B0604030504040204" pitchFamily="34" charset="0"/>
                <a:ea typeface="Verdana" panose="020B0604030504040204" pitchFamily="34" charset="0"/>
                <a:cs typeface="Times New Roman" panose="02020603050405020304" pitchFamily="18" charset="0"/>
              </a:rPr>
              <a:t>Health Innovation Centre.  </a:t>
            </a:r>
          </a:p>
          <a:p>
            <a:pPr lvl="1">
              <a:lnSpc>
                <a:spcPct val="107000"/>
              </a:lnSpc>
            </a:pPr>
            <a:r>
              <a:rPr lang="en-GB" sz="1200" dirty="0">
                <a:latin typeface="Verdana" panose="020B0604030504040204" pitchFamily="34" charset="0"/>
                <a:ea typeface="Verdana" panose="020B0604030504040204" pitchFamily="34" charset="0"/>
                <a:cs typeface="Times New Roman" panose="02020603050405020304" pitchFamily="18" charset="0"/>
              </a:rPr>
              <a:t>N</a:t>
            </a:r>
            <a:r>
              <a:rPr lang="en-GB" sz="1200" dirty="0">
                <a:effectLst/>
                <a:latin typeface="Verdana" panose="020B0604030504040204" pitchFamily="34" charset="0"/>
                <a:ea typeface="Verdana" panose="020B0604030504040204" pitchFamily="34" charset="0"/>
                <a:cs typeface="Times New Roman" panose="02020603050405020304" pitchFamily="18" charset="0"/>
              </a:rPr>
              <a:t>ow in the later stages of the project (in preparation to start the internal installations) with an amended practical completion date of 2nd February 2022. A comprehensive roll out of staff training on the new facilities and capabilities is ready to go.</a:t>
            </a:r>
          </a:p>
          <a:p>
            <a:pPr lvl="1">
              <a:lnSpc>
                <a:spcPct val="107000"/>
              </a:lnSpc>
            </a:pPr>
            <a:r>
              <a:rPr lang="en-GB" sz="1200" dirty="0">
                <a:effectLst/>
                <a:latin typeface="Verdana" panose="020B0604030504040204" pitchFamily="34" charset="0"/>
                <a:ea typeface="Verdana" panose="020B0604030504040204" pitchFamily="34" charset="0"/>
                <a:cs typeface="Times New Roman" panose="02020603050405020304" pitchFamily="18" charset="0"/>
              </a:rPr>
              <a:t>The CHI launch event will take place on 25th March 2022. </a:t>
            </a:r>
          </a:p>
          <a:p>
            <a:pPr lvl="1">
              <a:lnSpc>
                <a:spcPct val="107000"/>
              </a:lnSpc>
            </a:pP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Times New Roman" panose="02020603050405020304" pitchFamily="18" charset="0"/>
              </a:rPr>
              <a:t>Creative Lab</a:t>
            </a:r>
          </a:p>
          <a:p>
            <a:pPr lvl="1">
              <a:lnSpc>
                <a:spcPct val="107000"/>
              </a:lnSpc>
            </a:pPr>
            <a:r>
              <a:rPr lang="en-GB" sz="1200" dirty="0">
                <a:effectLst/>
                <a:latin typeface="Verdana" panose="020B0604030504040204" pitchFamily="34" charset="0"/>
                <a:ea typeface="Verdana" panose="020B0604030504040204" pitchFamily="34" charset="0"/>
                <a:cs typeface="Times New Roman" panose="02020603050405020304" pitchFamily="18" charset="0"/>
              </a:rPr>
              <a:t>The R&amp;D space (total of 30sqm) has been delivered and all </a:t>
            </a:r>
            <a:r>
              <a:rPr lang="en-GB" sz="1200" dirty="0">
                <a:latin typeface="Verdana" panose="020B0604030504040204" pitchFamily="34" charset="0"/>
                <a:ea typeface="Verdana" panose="020B0604030504040204" pitchFamily="34" charset="0"/>
                <a:cs typeface="Times New Roman" panose="02020603050405020304" pitchFamily="18" charset="0"/>
              </a:rPr>
              <a:t>specialist </a:t>
            </a:r>
            <a:r>
              <a:rPr lang="en-GB" sz="1200" dirty="0">
                <a:effectLst/>
                <a:latin typeface="Verdana" panose="020B0604030504040204" pitchFamily="34" charset="0"/>
                <a:ea typeface="Verdana" panose="020B0604030504040204" pitchFamily="34" charset="0"/>
                <a:cs typeface="Times New Roman" panose="02020603050405020304" pitchFamily="18" charset="0"/>
              </a:rPr>
              <a:t>equipment installed (photos are available). Both commercial and R&amp;D space has been utilised by staff and collaborators since September 21.  The University has hosted and facilitated more than 90 users and supported 9 start-ups through various methods of delivery that this facility offers.</a:t>
            </a:r>
          </a:p>
          <a:p>
            <a:pPr>
              <a:lnSpc>
                <a:spcPct val="107000"/>
              </a:lnSpc>
            </a:pPr>
            <a:endParaRPr lang="en-GB" sz="1200" dirty="0">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b="1" dirty="0">
                <a:effectLst/>
                <a:latin typeface="Verdana" panose="020B0604030504040204" pitchFamily="34" charset="0"/>
                <a:ea typeface="Verdana" panose="020B0604030504040204" pitchFamily="34" charset="0"/>
                <a:cs typeface="Times New Roman" panose="02020603050405020304" pitchFamily="18" charset="0"/>
              </a:rPr>
              <a:t>Cleveland Future Skills Hub</a:t>
            </a:r>
            <a:r>
              <a:rPr lang="en-GB" sz="1200" dirty="0">
                <a:effectLst/>
                <a:latin typeface="Verdana" panose="020B0604030504040204" pitchFamily="34" charset="0"/>
                <a:ea typeface="Verdana" panose="020B0604030504040204" pitchFamily="34" charset="0"/>
                <a:cs typeface="Times New Roman" panose="02020603050405020304" pitchFamily="18" charset="0"/>
              </a:rPr>
              <a:t>: Works are well underway and scheme is on track to complete the project in the planned timescale (end of Feb).  Costs have increased and some additional funding has been found. </a:t>
            </a:r>
            <a:r>
              <a:rPr lang="en-GB" sz="1200" dirty="0">
                <a:latin typeface="Verdana" panose="020B0604030504040204" pitchFamily="34" charset="0"/>
                <a:ea typeface="Verdana" panose="020B0604030504040204" pitchFamily="34" charset="0"/>
                <a:cs typeface="Times New Roman" panose="02020603050405020304" pitchFamily="18" charset="0"/>
              </a:rPr>
              <a:t>M</a:t>
            </a:r>
            <a:r>
              <a:rPr lang="en-GB" sz="1200" dirty="0">
                <a:effectLst/>
                <a:latin typeface="Verdana" panose="020B0604030504040204" pitchFamily="34" charset="0"/>
                <a:ea typeface="Verdana" panose="020B0604030504040204" pitchFamily="34" charset="0"/>
                <a:cs typeface="Times New Roman" panose="02020603050405020304" pitchFamily="18" charset="0"/>
              </a:rPr>
              <a:t>atch funding will be more than anticipated.  The scheme asked if the LEP would consider allocating an additional £20k - £30k to the scheme.</a:t>
            </a:r>
          </a:p>
        </p:txBody>
      </p:sp>
    </p:spTree>
    <p:extLst>
      <p:ext uri="{BB962C8B-B14F-4D97-AF65-F5344CB8AC3E}">
        <p14:creationId xmlns:p14="http://schemas.microsoft.com/office/powerpoint/2010/main" val="122759180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BA0C8F47446E44A526AE119E2A249F" ma:contentTypeVersion="9" ma:contentTypeDescription="Create a new document." ma:contentTypeScope="" ma:versionID="51b81bf53884165a7cff9b5f6c6c9e8b">
  <xsd:schema xmlns:xsd="http://www.w3.org/2001/XMLSchema" xmlns:xs="http://www.w3.org/2001/XMLSchema" xmlns:p="http://schemas.microsoft.com/office/2006/metadata/properties" xmlns:ns3="d4b55285-8a31-465e-a92e-c579eab8713d" targetNamespace="http://schemas.microsoft.com/office/2006/metadata/properties" ma:root="true" ma:fieldsID="f62a75cf786b66b6606b9cf510834d30" ns3:_="">
    <xsd:import namespace="d4b55285-8a31-465e-a92e-c579eab8713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b55285-8a31-465e-a92e-c579eab871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D84138-2451-4005-A65B-9CFAB0C3FD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4b55285-8a31-465e-a92e-c579eab8713d"/>
    <ds:schemaRef ds:uri="http://www.w3.org/XML/1998/namespace"/>
    <ds:schemaRef ds:uri="http://purl.org/dc/dcmitype/"/>
  </ds:schemaRefs>
</ds:datastoreItem>
</file>

<file path=customXml/itemProps2.xml><?xml version="1.0" encoding="utf-8"?>
<ds:datastoreItem xmlns:ds="http://schemas.openxmlformats.org/officeDocument/2006/customXml" ds:itemID="{C1485A13-C163-4167-BF23-2BDC7EAD1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b55285-8a31-465e-a92e-c579eab871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6DA4BA-3C2E-4673-8A93-A4F8E08040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1932</TotalTime>
  <Words>1858</Words>
  <Application>Microsoft Office PowerPoint</Application>
  <PresentationFormat>Widescreen</PresentationFormat>
  <Paragraphs>180</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Courier New</vt:lpstr>
      <vt:lpstr>Helvetica Neue</vt:lpstr>
      <vt:lpstr>Symbol</vt:lpstr>
      <vt:lpstr>Verdana</vt:lpstr>
      <vt:lpstr>1_Office Theme</vt:lpstr>
      <vt:lpstr>SSLEP Getting Building Fund (GBF) report Q3 - 2021-22 </vt:lpstr>
      <vt:lpstr>SSLEP Getting Building Fund (GBF) report Q3 - 2021-22</vt:lpstr>
      <vt:lpstr>SSLEP Getting Building Fund (GBF) report Q3 - 2021-22</vt:lpstr>
      <vt:lpstr>SSLEP (GBF) report Q3 - 2021-22 – GBF Spend to date</vt:lpstr>
      <vt:lpstr>SSLEP Getting Building Fund (GBF) report Q3 - 2021-22</vt:lpstr>
      <vt:lpstr>SSLEP Getting Building Fund (GBF) report Q3 - 2021-22</vt:lpstr>
      <vt:lpstr>SSLEP Getting Building Fund (GBF) report Q3 - 2021-22</vt:lpstr>
      <vt:lpstr>SSLEP Getting Building Fund (GBF) report Q3 - 2021-22</vt:lpstr>
      <vt:lpstr>SSLEP Getting Building Fund (GBF) report Q3 - 2021-22</vt:lpstr>
      <vt:lpstr>SSLEP Getting Building Fund (GBF) report Q3 - 2021-22</vt:lpstr>
      <vt:lpstr>SSLEP Getting Building Fund (GBF) report Q3 - 2021-22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Palphreyman, Sharon (Corporate)</dc:creator>
  <cp:lastModifiedBy>Palphreyman, Sharon (Corporate)</cp:lastModifiedBy>
  <cp:revision>6</cp:revision>
  <dcterms:created xsi:type="dcterms:W3CDTF">2021-02-02T16:56:31Z</dcterms:created>
  <dcterms:modified xsi:type="dcterms:W3CDTF">2022-02-01T19:12:08Z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0x010100AEBA0C8F47446E44A526AE119E2A249F</vt:lpwstr>
  </property>
</Properties>
</file>