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6" r:id="rId3"/>
    <p:sldId id="619" r:id="rId4"/>
    <p:sldId id="630" r:id="rId5"/>
    <p:sldId id="490" r:id="rId6"/>
    <p:sldId id="584" r:id="rId7"/>
    <p:sldId id="632" r:id="rId8"/>
    <p:sldId id="480" r:id="rId9"/>
    <p:sldId id="633" r:id="rId10"/>
    <p:sldId id="634" r:id="rId11"/>
    <p:sldId id="637" r:id="rId12"/>
    <p:sldId id="638" r:id="rId13"/>
    <p:sldId id="636" r:id="rId14"/>
    <p:sldId id="609" r:id="rId15"/>
    <p:sldId id="29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61410" autoAdjust="0"/>
  </p:normalViewPr>
  <p:slideViewPr>
    <p:cSldViewPr snapToGrid="0">
      <p:cViewPr varScale="1">
        <p:scale>
          <a:sx n="44" d="100"/>
          <a:sy n="44" d="100"/>
        </p:scale>
        <p:origin x="19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A9B2E-F56E-4DB0-9B61-33F92A99B04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61EC9-1A31-42AC-AE6C-FA25A6229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17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34338-3084-4E8F-BA7F-45656EEF15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082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following provides insight into the supply and demand of relevant skills by comparing the frequency of skills present in job postings against skills present in today's workforce. Along with </a:t>
            </a:r>
            <a:r>
              <a:rPr lang="en-GB" dirty="0" err="1"/>
              <a:t>Emsi's</a:t>
            </a:r>
            <a:r>
              <a:rPr lang="en-GB" dirty="0"/>
              <a:t> job posting analytics, this comparison leverages </a:t>
            </a:r>
            <a:r>
              <a:rPr lang="en-GB" dirty="0" err="1"/>
              <a:t>Emsi's</a:t>
            </a:r>
            <a:r>
              <a:rPr lang="en-GB" dirty="0"/>
              <a:t> dataset of more than 100M online resumés and proﬁles. All resumés and proﬁles used in these comparisons have been updated within the last three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*The skills associated with workforce proﬁles represent workers of all education and experience levels.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(Source: EMSI)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FFFE-D2A0-40DD-8C19-FA2305D5FED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211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following provides insight into the supply and demand of relevant skills by comparing the frequency of skills present in job postings against skills present in today's workforce. Along with </a:t>
            </a:r>
            <a:r>
              <a:rPr lang="en-GB" dirty="0" err="1"/>
              <a:t>Emsi's</a:t>
            </a:r>
            <a:r>
              <a:rPr lang="en-GB" dirty="0"/>
              <a:t> job posting analytics, this comparison leverages </a:t>
            </a:r>
            <a:r>
              <a:rPr lang="en-GB" dirty="0" err="1"/>
              <a:t>Emsi's</a:t>
            </a:r>
            <a:r>
              <a:rPr lang="en-GB" dirty="0"/>
              <a:t> dataset of more than 100M online resumés and proﬁles. All resumés and proﬁles used in these comparisons have been updated within the last three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*The skills associated with workforce proﬁles represent workers of all education and experience levels.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(Source: EMSI)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FFFE-D2A0-40DD-8C19-FA2305D5FED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853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(Source: ONS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Subregional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Productivity 2018)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5FFFE-D2A0-40DD-8C19-FA2305D5FED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402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(Source: Annual Population Survey 2019)</a:t>
            </a: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No qualifications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% of adults with no qualifications improved since pre-recession and now stands at 6.9% compared to 7.5% nationally </a:t>
            </a: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NVQ Level 3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Since 2014, an additional 5,300 adults with L3+ qualification and but would require an additional 6,300  to reach the national average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NVQ Level 4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Improvement at L4+ with an additional 2,900 adults with such qualifications since 2014, however would require an additional 7,800 adults qualified to NVQ Level 4+ to reach the national average</a:t>
            </a:r>
          </a:p>
          <a:p>
            <a:endParaRPr lang="en-US" b="0" dirty="0"/>
          </a:p>
          <a:p>
            <a:endParaRPr lang="en-US" b="1" dirty="0"/>
          </a:p>
          <a:p>
            <a:r>
              <a:rPr lang="en-US" b="1" dirty="0"/>
              <a:t>SEP (2014-2030) - Phase 1 (2014-2018) - new EU ESF Skills </a:t>
            </a:r>
            <a:r>
              <a:rPr lang="en-US" b="1" dirty="0" err="1"/>
              <a:t>Programme</a:t>
            </a:r>
            <a:r>
              <a:rPr lang="en-US" b="1" dirty="0"/>
              <a:t> started in 2014 </a:t>
            </a:r>
          </a:p>
          <a:p>
            <a:endParaRPr lang="en-US" dirty="0"/>
          </a:p>
          <a:p>
            <a:r>
              <a:rPr lang="en-US" dirty="0"/>
              <a:t>Strategic focus on high value high skilled jobs in high-tech industries to help drive economic growth and raise productivity, alongside inclusive economic growth where everyone can benefit from growth in the economy</a:t>
            </a:r>
          </a:p>
          <a:p>
            <a:endParaRPr lang="en-US" dirty="0"/>
          </a:p>
          <a:p>
            <a:r>
              <a:rPr lang="en-US" dirty="0"/>
              <a:t>In order to attract better paid jobs in high value sectors there is a need to improve education and skills in the local area to deliver more higher skilled workers to fill these roles</a:t>
            </a:r>
          </a:p>
          <a:p>
            <a:endParaRPr lang="en-US" dirty="0"/>
          </a:p>
          <a:p>
            <a:r>
              <a:rPr lang="en-US" dirty="0"/>
              <a:t>Adult NVQ Levels - highest educational qualifications of the population</a:t>
            </a:r>
          </a:p>
          <a:p>
            <a:endParaRPr lang="en-US" dirty="0"/>
          </a:p>
          <a:p>
            <a:r>
              <a:rPr lang="en-US" dirty="0"/>
              <a:t>Growth in NVQ3+ and NVQ4+ with a reduction people with no qualifications for Newcastle-under-Lyme – potentially linked to the new EU ESF skills </a:t>
            </a:r>
            <a:r>
              <a:rPr lang="en-US" dirty="0" err="1"/>
              <a:t>programme</a:t>
            </a:r>
            <a:r>
              <a:rPr lang="en-US" dirty="0"/>
              <a:t> investment of £55m (since 2014 to 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34338-3084-4E8F-BA7F-45656EEF15E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595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(Source: Staffordshire County Council 2019)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Focus now on further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raising skill levels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support growth in high value, locally important sectors and raising productivity, whilst increasing wages and reducing demand for our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B703-989F-4AE7-BDD0-4E5982566BD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32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34338-3084-4E8F-BA7F-45656EEF15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75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Total Businesses </a:t>
            </a:r>
            <a:r>
              <a:rPr lang="en-GB" b="0" dirty="0"/>
              <a:t>– 3,530 in 2019 (Source: UK Business Counts)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Business start-up rates per 10,000 </a:t>
            </a:r>
            <a:r>
              <a:rPr lang="en-GB" dirty="0"/>
              <a:t>– Newcastle 36.5 / Staffordshire 47.1 / WM 66.0 / England 75.2</a:t>
            </a:r>
            <a:endParaRPr lang="en-GB" b="1" dirty="0"/>
          </a:p>
          <a:p>
            <a:r>
              <a:rPr lang="en-GB" b="1" dirty="0"/>
              <a:t>Business death rates per 10,000 </a:t>
            </a:r>
            <a:r>
              <a:rPr lang="en-GB" b="0" dirty="0"/>
              <a:t>- Newcastle</a:t>
            </a:r>
            <a:r>
              <a:rPr lang="en-GB" dirty="0"/>
              <a:t> 35.5 / </a:t>
            </a:r>
            <a:r>
              <a:rPr lang="en-GB" b="0" dirty="0"/>
              <a:t>Staffordshire 43.8 / WM 55.8 / England 65.9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3 Year business survival rates </a:t>
            </a:r>
            <a:r>
              <a:rPr lang="en-GB" dirty="0"/>
              <a:t>– Newcastle 56% / Staffordshire 59% / WM 56% / national 55% (declining trend across all areas)</a:t>
            </a:r>
          </a:p>
          <a:p>
            <a:r>
              <a:rPr lang="en-GB" b="0" dirty="0"/>
              <a:t>(Source: ONS Business Demography 2018)</a:t>
            </a:r>
          </a:p>
          <a:p>
            <a:endParaRPr lang="en-GB" b="0" dirty="0"/>
          </a:p>
          <a:p>
            <a:r>
              <a:rPr lang="en-GB" b="1" dirty="0"/>
              <a:t>Jobs growth rate 2011-2018 </a:t>
            </a:r>
            <a:r>
              <a:rPr lang="en-GB" dirty="0"/>
              <a:t>= Newcastle 2</a:t>
            </a:r>
            <a:r>
              <a:rPr lang="en-GB" baseline="30000" dirty="0"/>
              <a:t>nd</a:t>
            </a:r>
            <a:r>
              <a:rPr lang="en-GB" dirty="0"/>
              <a:t> highest (19.6%) of all Staffordshire LAs and above regional (12.3%) and national (13.5%) averages</a:t>
            </a:r>
          </a:p>
          <a:p>
            <a:r>
              <a:rPr lang="en-GB" b="1" dirty="0"/>
              <a:t>Job density </a:t>
            </a:r>
            <a:r>
              <a:rPr lang="en-GB" dirty="0"/>
              <a:t>(jobs per working age pop) = low (0.67) compared to regional (0.81) and national (0.87) averages</a:t>
            </a:r>
          </a:p>
          <a:p>
            <a:r>
              <a:rPr lang="en-GB" dirty="0"/>
              <a:t>(Source: ONS Job Density 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5FFFE-D2A0-40DD-8C19-FA2305D5FED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817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(Source: Business Register and Employment Survey (BRES) 2018)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FFFE-D2A0-40DD-8C19-FA2305D5FED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362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Claimant Count Rate (June 2020):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4.8% or 3,945 claiming JSA or Unemployment Universal Credit, lower than the Staffordshire (4.9%) and national (6.4%) averages (Source: DWP Claimant Count)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Inactivity (Apr 2019-Mar 2020): </a:t>
            </a:r>
            <a:r>
              <a:rPr lang="en-US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economic inactivity than Staffordshire and national averages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Newcastle 22.7% / Staffordshire 18.0% / national 20.6% - 19.8% (Source: Annual Population Survey)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Unemployment </a:t>
            </a:r>
            <a:r>
              <a:rPr lang="en-US" b="1" dirty="0"/>
              <a:t>(aged 18-24) (June 2020)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rate of young people (aged 18-24) finding themselves unemployed than the Staffordshire and national averages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lang="en-US" b="0" dirty="0"/>
              <a:t>Newcastle 6.5% / Staffordshire 8.3% / national 9.1% - 910 18-24 claimants in June 2020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(Source: DWP Claimant Count)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5FFFE-D2A0-40DD-8C19-FA2305D5FED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114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Size of economy 2018: </a:t>
            </a:r>
            <a:r>
              <a:rPr lang="en-US" b="0" dirty="0"/>
              <a:t>£2.1billion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GVA growth 2009-2018: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Total £496million (30%)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Services sector (wholesale, professional and distribution) £410million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0000"/>
                </a:solidFill>
              </a:rPr>
              <a:t>(All seen an increase in jobs)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0000"/>
                </a:solidFill>
              </a:rPr>
              <a:t>(Source: ONS Regional gross value added (balanced) by local authority 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5FFFE-D2A0-40DD-8C19-FA2305D5FED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878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Occupations (2019):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Increase in the % of jobs in the top 3 occupation groups from a third (33%) in 2009 to over a half (51%) in 2019 equivalent to 60% or 11,700 more residents employed in these higher occupations and in-line with the Staffordshire (50%) and England (48%) averages.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(The top three occupation groups are:</a:t>
            </a:r>
            <a:r>
              <a:rPr lang="en-GB" baseline="0" dirty="0"/>
              <a:t> </a:t>
            </a:r>
            <a:r>
              <a:rPr lang="en-GB" dirty="0"/>
              <a:t>‘managers, directors and senior officials’, ‘professional occupations’ and ‘associate professional &amp; technical occupations’)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(Source: Annual Population Survey)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FFFE-D2A0-40DD-8C19-FA2305D5FED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537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Earnings (2019):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Resident earnings now stand at £26,620 and have grown by £3,348 or 14.4% since 2009 – lower proportional growth than nationally (17.3%) and still well below the national average of £30,661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Workplace earnings are currently £24,270 and have grown by £3,369 or 16.1% since 2009 – indication of better paid jobs in Newcastle-under-Lyme which is likely to be a key factor in the growth of resident earnings – but slower growth than nationally (17.3%) and still well below the national average of £30,667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Particularly low male earnings compared to national averages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(Source: Annual Survey of Hours and Earnings (ASHE) 2019)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FFFE-D2A0-40DD-8C19-FA2305D5FED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511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(Source: EMSI)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FFFE-D2A0-40DD-8C19-FA2305D5FED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53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76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01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075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026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731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116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656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964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170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842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76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2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676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695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38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6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9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28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9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11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0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41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72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07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2C3EF-58C1-44E7-8674-EF4FEEBA1C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88573-1463-43DD-A8E7-1ADAD70360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C:\Users\sjame3sc\AppData\Local\Temp\jZip\jZip232AA\jZip373A6\STRATEGIC PLAN POWERPOINT ARTWORK-1.jpg">
            <a:extLst>
              <a:ext uri="{FF2B5EF4-FFF2-40B4-BE49-F238E27FC236}">
                <a16:creationId xmlns:a16="http://schemas.microsoft.com/office/drawing/2014/main" id="{B0DFDE5C-8D78-4FF8-A266-3AE6F16EF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B09377-7AB0-47EA-8D4E-F05AF41B5C12}"/>
              </a:ext>
            </a:extLst>
          </p:cNvPr>
          <p:cNvSpPr txBox="1"/>
          <p:nvPr/>
        </p:nvSpPr>
        <p:spPr>
          <a:xfrm>
            <a:off x="483861" y="1459230"/>
            <a:ext cx="8470172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and Economic Challenges in Newcastle-under-Lyme</a:t>
            </a:r>
          </a:p>
          <a:p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and Employability Team,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Staffordshire County Council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3774C6-5C80-44FD-A2F3-6807CA616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61" y="206444"/>
            <a:ext cx="2275381" cy="104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68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8" y="24457"/>
            <a:ext cx="9034723" cy="1143000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Skills in Demand in Newcastle-under-Lyme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0A4108-CFCA-4C93-A7B9-BBA4B0ED3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F331D0-428C-4956-B4CB-7A270A0C59E3}"/>
              </a:ext>
            </a:extLst>
          </p:cNvPr>
          <p:cNvSpPr txBox="1"/>
          <p:nvPr/>
        </p:nvSpPr>
        <p:spPr>
          <a:xfrm>
            <a:off x="1096263" y="982791"/>
            <a:ext cx="695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Hard Skills most requested over the last year (July 2019-June 2020)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FAAC17-BB45-44C9-92E4-E7881E4920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98" t="14892" r="9701" b="13431"/>
          <a:stretch/>
        </p:blipFill>
        <p:spPr>
          <a:xfrm>
            <a:off x="303737" y="1352122"/>
            <a:ext cx="8638560" cy="43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91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3772" y="24457"/>
            <a:ext cx="9253134" cy="1143000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Skills in Demand in Newcastle-under-Lyme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0A4108-CFCA-4C93-A7B9-BBA4B0ED3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F331D0-428C-4956-B4CB-7A270A0C59E3}"/>
              </a:ext>
            </a:extLst>
          </p:cNvPr>
          <p:cNvSpPr txBox="1"/>
          <p:nvPr/>
        </p:nvSpPr>
        <p:spPr>
          <a:xfrm>
            <a:off x="1096263" y="982791"/>
            <a:ext cx="695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Common Skills most requested over the last year (July 2019-June 2020)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1C843-D090-4AC8-A0AB-F501252888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69" t="24651" r="15671" b="15821"/>
          <a:stretch/>
        </p:blipFill>
        <p:spPr>
          <a:xfrm>
            <a:off x="151867" y="1356420"/>
            <a:ext cx="8840263" cy="43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81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0" y="140815"/>
            <a:ext cx="8716877" cy="1143000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Raising productivity remains one of our biggest challenges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540" y="1360801"/>
            <a:ext cx="8716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1" indent="-273050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GVA per job filled in Newcastle-under-Lyme stood at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£41,877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2018 compared to the UK average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£56,387 – over a quarter less productive</a:t>
            </a:r>
          </a:p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540" y="1974707"/>
            <a:ext cx="314572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1" indent="-273050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Newcastle-under-Lyme ranked 8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out of the 8 Staffordshire LAs for GVA per job filled</a:t>
            </a:r>
          </a:p>
          <a:p>
            <a:pPr marL="273050" lvl="1" indent="-273050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Newcastle-under-Lyme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 an important role to play in improving overall productivity in the SSLEP area, and can build on recent success in bringing more higher skilled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higher value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jobs to the local area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9481E2-7B1A-417D-BE26-0B57190A9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0EDD6FE-6221-4325-ABC6-1B1D839A2D18}"/>
              </a:ext>
            </a:extLst>
          </p:cNvPr>
          <p:cNvGrpSpPr/>
          <p:nvPr/>
        </p:nvGrpSpPr>
        <p:grpSpPr>
          <a:xfrm>
            <a:off x="3096321" y="2124656"/>
            <a:ext cx="6172685" cy="3633493"/>
            <a:chOff x="3096321" y="2124656"/>
            <a:chExt cx="6172685" cy="36334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2CE3D9-BB8D-455A-9ED6-BE1742F30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6321" y="2124656"/>
              <a:ext cx="5959139" cy="363349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894B65-F3B5-4226-B786-675C8AB43D4C}"/>
                </a:ext>
              </a:extLst>
            </p:cNvPr>
            <p:cNvSpPr txBox="1"/>
            <p:nvPr/>
          </p:nvSpPr>
          <p:spPr>
            <a:xfrm>
              <a:off x="8523768" y="2976586"/>
              <a:ext cx="745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</a:rPr>
                <a:t>88.7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4EA461-CDF9-48CA-B4BE-604C56AEE959}"/>
                </a:ext>
              </a:extLst>
            </p:cNvPr>
            <p:cNvSpPr txBox="1"/>
            <p:nvPr/>
          </p:nvSpPr>
          <p:spPr>
            <a:xfrm>
              <a:off x="8523768" y="3345918"/>
              <a:ext cx="728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82.6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2ED740-A283-422B-A640-3CE60B77C7CB}"/>
                </a:ext>
              </a:extLst>
            </p:cNvPr>
            <p:cNvSpPr txBox="1"/>
            <p:nvPr/>
          </p:nvSpPr>
          <p:spPr>
            <a:xfrm>
              <a:off x="8523767" y="4294439"/>
              <a:ext cx="728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b="1" kern="0" dirty="0">
                  <a:solidFill>
                    <a:schemeClr val="accent4"/>
                  </a:solidFill>
                </a:rPr>
                <a:t>74</a:t>
              </a: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.3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8368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6C83A-49F8-4056-9180-3F0B7E7FF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74" y="562435"/>
            <a:ext cx="8683849" cy="1183351"/>
          </a:xfrm>
        </p:spPr>
        <p:txBody>
          <a:bodyPr>
            <a:noAutofit/>
          </a:bodyPr>
          <a:lstStyle/>
          <a:p>
            <a:pPr algn="ctr"/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skills levels are improving for both residents with no qualifications and higher skills but remains below the national averages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268817-C5B9-4C39-A12A-32275F7456BB}"/>
              </a:ext>
            </a:extLst>
          </p:cNvPr>
          <p:cNvSpPr txBox="1">
            <a:spLocks/>
          </p:cNvSpPr>
          <p:nvPr/>
        </p:nvSpPr>
        <p:spPr>
          <a:xfrm>
            <a:off x="428801" y="1745786"/>
            <a:ext cx="8286396" cy="4030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4B236C-18DE-47DF-A870-33E36ACF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077D15-6AA0-4F62-97CC-525A4AFB5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34" y="2601230"/>
            <a:ext cx="7945963" cy="231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55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439038"/>
            <a:ext cx="8515350" cy="10064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local skills is a key priority in addressing the productivity challenge and ensuring more residents can access more good jobs…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7C68945-1B20-4F32-8162-D34795DE0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914" y="1885710"/>
            <a:ext cx="8515349" cy="3949825"/>
          </a:xfrm>
        </p:spPr>
        <p:txBody>
          <a:bodyPr>
            <a:noAutofit/>
          </a:bodyPr>
          <a:lstStyle/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KS4: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Generally Newcastle-under-Lyme performs well at Early Years and KS2, but KS4 remains an area for improvement performing the 3</a:t>
            </a:r>
            <a:r>
              <a:rPr lang="en-US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lowest for Attainment 8 out of all Staffordshire LA’s and worse than the national average – inequalities at locality level with wide range in attainment</a:t>
            </a:r>
          </a:p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Pupil Absence/Exclusions: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Newcastle-under-Lyme has a similar levels of  children who are absent or excluded from school compared to nationally</a:t>
            </a:r>
          </a:p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KS5: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Newcastle-under-Lyme performs better than the Staffordshire average for KS5 with the second highest Average Point Score (APS) per Level 3 Qualification of all Staffordshire LA’s but remains below the national average</a:t>
            </a:r>
          </a:p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Higher Education: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Participation in HE is similar in Newcastle-under-Lyme (34%) to Staffordshire (35%) and national (37%) averages</a:t>
            </a:r>
            <a:endParaRPr lang="en-US" sz="1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066053-EE2E-4874-B237-83C10CFD1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1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5D033-760C-40F6-94B4-EEDDD4A2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6996"/>
            <a:ext cx="7886700" cy="977345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109EC-FAAF-48D3-B6D1-410E9278C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6916"/>
            <a:ext cx="7886700" cy="3949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Provide insight into current and future skills demand and supply challenges in Newcastle-under-Lyme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0A6BE8-3732-4D9A-8002-CEFB52761240}"/>
              </a:ext>
            </a:extLst>
          </p:cNvPr>
          <p:cNvSpPr/>
          <p:nvPr/>
        </p:nvSpPr>
        <p:spPr>
          <a:xfrm>
            <a:off x="2445026" y="3882694"/>
            <a:ext cx="3635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1D14E9-51B8-466A-8D71-F1F68A0A4A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2" t="16162" r="7411" b="9921"/>
          <a:stretch/>
        </p:blipFill>
        <p:spPr>
          <a:xfrm>
            <a:off x="5620870" y="5717414"/>
            <a:ext cx="3523129" cy="10354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3F2D16-C025-4AE8-AE53-D46945874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45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835" y="105088"/>
            <a:ext cx="7942479" cy="1143000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Recent success in creating new businesses and jobs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882" y="1248088"/>
            <a:ext cx="417574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510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additional businesses since 2011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start-up rate is the lowest of all Staffordshire LAs and lags well behind regional and national averages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However,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businesses are less likely to fail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9,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 additional jobs since 2011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ighest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increase in jobs of all Staffordshire LA’s and a higher rate of jobs growth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than the regional and national averages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EFA558-424A-4497-AE52-E0C8B5222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CAA95-B663-4A44-A03D-22208053FEF3}"/>
              </a:ext>
            </a:extLst>
          </p:cNvPr>
          <p:cNvGrpSpPr/>
          <p:nvPr/>
        </p:nvGrpSpPr>
        <p:grpSpPr>
          <a:xfrm>
            <a:off x="4482979" y="1348050"/>
            <a:ext cx="4514483" cy="5080197"/>
            <a:chOff x="4482979" y="1348050"/>
            <a:chExt cx="4514483" cy="508019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57505A4-EDCC-4848-AC0C-6FDB8861E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09929" y="2413882"/>
              <a:ext cx="1895475" cy="24098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3CE042C-061A-4443-B45D-26C1E2CBE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6943" y="1348050"/>
              <a:ext cx="1369649" cy="136964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EAB6B69-4474-44EF-8545-59983443F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34759" y="4710076"/>
              <a:ext cx="2141289" cy="124122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FB0D821-0A15-426A-ACBA-AA44C3BD6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84002" y="1786057"/>
              <a:ext cx="2488665" cy="42010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335016D-B9B0-4E9A-B22F-0ACAA9B38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22551" y="4454469"/>
              <a:ext cx="1598431" cy="120345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23F3C65-3565-40D3-973A-2A1FC701C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23915" y="3376863"/>
              <a:ext cx="1473547" cy="74802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A35CF1D-5B24-48BC-893C-29368A700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67806" y="3585059"/>
              <a:ext cx="1335708" cy="74799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9D355B4-D9B2-4CEF-B91D-6EB7BDF6F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21766" y="5556960"/>
              <a:ext cx="1484227" cy="87128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126804B-9FF8-4CA5-BAE7-8628055F4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82979" y="2782664"/>
              <a:ext cx="1309687" cy="871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077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60" y="242520"/>
            <a:ext cx="9044479" cy="1143000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balanced economy with jobs growth in service based industries and declines in public and financial sectors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439" y="1480411"/>
            <a:ext cx="420706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47,000 jobs in 2018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Largest sectors are retail and education (both 6,000 jobs) followed by distribution with 5,000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Rebalanced the local economy – strong growth in distribution (+1,500), professional services (+700) and wholesale (+500)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Clear impact of the recession on the financial sector and ensuing austerity in public sector as well as some manufacturing decline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An economy that feels more resilient to economic shocks…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DEED9FB-A3F3-4A92-85B6-15B6ABBED185}"/>
              </a:ext>
            </a:extLst>
          </p:cNvPr>
          <p:cNvSpPr/>
          <p:nvPr/>
        </p:nvSpPr>
        <p:spPr>
          <a:xfrm>
            <a:off x="11831228" y="5690047"/>
            <a:ext cx="89493" cy="85829"/>
          </a:xfrm>
          <a:prstGeom prst="rt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74CE1A-DCE1-4F3C-BD5A-E789AE8EA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219C8B-5562-4056-9E01-F7D709F45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150" y="1480411"/>
            <a:ext cx="4895850" cy="514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36" y="523115"/>
            <a:ext cx="8840263" cy="1143000"/>
          </a:xfrm>
        </p:spPr>
        <p:txBody>
          <a:bodyPr>
            <a:noAutofit/>
          </a:bodyPr>
          <a:lstStyle/>
          <a:p>
            <a:pPr algn="ctr"/>
            <a:b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rates of unemployment claimants and youth unemployment than seen nationally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8762CD-369E-4AAA-8C6E-9BE476FCA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AEC312-5836-435D-A390-7AB574D37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68" y="2644805"/>
            <a:ext cx="8840263" cy="171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99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459731-7F3E-4733-9D0B-DA8BE9F3E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978" y="1874497"/>
            <a:ext cx="4439822" cy="3829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577"/>
            <a:ext cx="9101174" cy="1143000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than average growth in the economy, driven mainly by increase in services sector output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4E623C-F0A1-42AE-A322-8F037BF19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2D7B12-98C7-4A47-8EB5-F62DC667553F}"/>
              </a:ext>
            </a:extLst>
          </p:cNvPr>
          <p:cNvSpPr txBox="1"/>
          <p:nvPr/>
        </p:nvSpPr>
        <p:spPr>
          <a:xfrm>
            <a:off x="7901120" y="3662153"/>
            <a:ext cx="1522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WM = 43.4%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645A2D-4E79-4A29-BEEB-5F9BB3F295CF}"/>
              </a:ext>
            </a:extLst>
          </p:cNvPr>
          <p:cNvCxnSpPr>
            <a:cxnSpLocks/>
          </p:cNvCxnSpPr>
          <p:nvPr/>
        </p:nvCxnSpPr>
        <p:spPr>
          <a:xfrm>
            <a:off x="4955885" y="4184319"/>
            <a:ext cx="29386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6F0670-1AF8-43B2-A47B-64FF9797DAD1}"/>
              </a:ext>
            </a:extLst>
          </p:cNvPr>
          <p:cNvCxnSpPr>
            <a:cxnSpLocks/>
          </p:cNvCxnSpPr>
          <p:nvPr/>
        </p:nvCxnSpPr>
        <p:spPr>
          <a:xfrm>
            <a:off x="4955885" y="3832828"/>
            <a:ext cx="29386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FA30EF9-22D2-4D51-850F-FFB253B4CF91}"/>
              </a:ext>
            </a:extLst>
          </p:cNvPr>
          <p:cNvSpPr/>
          <p:nvPr/>
        </p:nvSpPr>
        <p:spPr>
          <a:xfrm>
            <a:off x="7879365" y="3922709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= 35.5%</a:t>
            </a:r>
          </a:p>
          <a:p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Staffs = 33.4%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502E5C-497A-4E1B-88C8-BA1609A69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05" y="1923785"/>
            <a:ext cx="4177992" cy="370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3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77" y="375361"/>
            <a:ext cx="8925445" cy="1143000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Newcastle-under-Lyme is in-line with Staffordshire and national averages in terms of jobs in higher occupations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277" y="1933535"/>
            <a:ext cx="21412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Around half (51%) of jobs in Newcastle-under-Lyme were in the top 3 occupation groups in 2019, which was in-line with the Staffordshire (50%) and national (48%) averages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0A4108-CFCA-4C93-A7B9-BBA4B0ED3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D59764-F25D-4C68-B14C-6EC6E89E3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566" y="1856753"/>
            <a:ext cx="6893434" cy="427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58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9333"/>
            <a:ext cx="9210569" cy="1143000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Newcastle lags behind the national average for wages despite seeing improvement since the recession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647" y="1951328"/>
            <a:ext cx="21412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Slower growth than nationally in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resident earnings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workplace earnings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since the recession, and still well below the national averages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0A4108-CFCA-4C93-A7B9-BBA4B0ED3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C6C10EE-C909-47DB-8017-108C631F0E6D}"/>
              </a:ext>
            </a:extLst>
          </p:cNvPr>
          <p:cNvGrpSpPr/>
          <p:nvPr/>
        </p:nvGrpSpPr>
        <p:grpSpPr>
          <a:xfrm>
            <a:off x="2724151" y="1587230"/>
            <a:ext cx="6197056" cy="5091320"/>
            <a:chOff x="2724151" y="1587230"/>
            <a:chExt cx="6197056" cy="50913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450F8E-34CE-4250-AD6D-465A3C5C5625}"/>
                </a:ext>
              </a:extLst>
            </p:cNvPr>
            <p:cNvSpPr txBox="1"/>
            <p:nvPr/>
          </p:nvSpPr>
          <p:spPr>
            <a:xfrm>
              <a:off x="6603494" y="3547829"/>
              <a:ext cx="2317713" cy="34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b="1" dirty="0"/>
                <a:t>Workplace Earnings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7D622F-CA49-47CC-999B-E52536784117}"/>
                </a:ext>
              </a:extLst>
            </p:cNvPr>
            <p:cNvSpPr txBox="1"/>
            <p:nvPr/>
          </p:nvSpPr>
          <p:spPr>
            <a:xfrm>
              <a:off x="3621785" y="1587230"/>
              <a:ext cx="2028801" cy="296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b="1" dirty="0"/>
                <a:t>Resident Earnings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2ECCF3F-94D6-489F-8D18-9EBD4D260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4151" y="1861488"/>
              <a:ext cx="3150652" cy="294618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355C89D-EE15-426E-BAD9-811023B46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50586" y="3855363"/>
              <a:ext cx="3132767" cy="2823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0016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8" y="24457"/>
            <a:ext cx="9034723" cy="1143000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Vacancies in Newcastle-under-Lyme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905" y="976389"/>
            <a:ext cx="8736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Over 7,200 job vacancies over the last year (July 2019-June 2020)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Median Advertised Salary = £23.0K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Main occupations in demand include: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0A4108-CFCA-4C93-A7B9-BBA4B0ED3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EAAD60-E43D-4060-B8CC-9F6FF94DD7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79" t="23003" r="15357" b="20779"/>
          <a:stretch/>
        </p:blipFill>
        <p:spPr>
          <a:xfrm>
            <a:off x="712376" y="2245270"/>
            <a:ext cx="7571815" cy="344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35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1935</TotalTime>
  <Words>1660</Words>
  <Application>Microsoft Office PowerPoint</Application>
  <PresentationFormat>On-screen Show (4:3)</PresentationFormat>
  <Paragraphs>119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Custom Design</vt:lpstr>
      <vt:lpstr>PowerPoint Presentation</vt:lpstr>
      <vt:lpstr>Introduction</vt:lpstr>
      <vt:lpstr>Recent success in creating new businesses and jobs</vt:lpstr>
      <vt:lpstr>More balanced economy with jobs growth in service based industries and declines in public and financial sectors</vt:lpstr>
      <vt:lpstr> Lower rates of unemployment claimants and youth unemployment than seen nationally</vt:lpstr>
      <vt:lpstr>Lower than average growth in the economy, driven mainly by increase in services sector output</vt:lpstr>
      <vt:lpstr>Newcastle-under-Lyme is in-line with Staffordshire and national averages in terms of jobs in higher occupations</vt:lpstr>
      <vt:lpstr>Newcastle lags behind the national average for wages despite seeing improvement since the recession</vt:lpstr>
      <vt:lpstr>Job Vacancies in Newcastle-under-Lyme</vt:lpstr>
      <vt:lpstr>Hard Skills in Demand in Newcastle-under-Lyme</vt:lpstr>
      <vt:lpstr>Common Skills in Demand in Newcastle-under-Lyme</vt:lpstr>
      <vt:lpstr>Raising productivity remains one of our biggest challenges</vt:lpstr>
      <vt:lpstr> Adult skills levels are improving for both residents with no qualifications and higher skills but remains below the national averages</vt:lpstr>
      <vt:lpstr>Developing local skills is a key priority in addressing the productivity challenge and ensuring more residents can access more good jobs…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Farmer, Darren (Corporate)</dc:creator>
  <cp:lastModifiedBy>Farmer, Darren (Corporate)</cp:lastModifiedBy>
  <cp:revision>379</cp:revision>
  <dcterms:created xsi:type="dcterms:W3CDTF">2019-06-11T10:32:39Z</dcterms:created>
  <dcterms:modified xsi:type="dcterms:W3CDTF">2020-08-07T13:45:54Z</dcterms:modified>
</cp:coreProperties>
</file>