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619" r:id="rId4"/>
    <p:sldId id="630" r:id="rId5"/>
    <p:sldId id="490" r:id="rId6"/>
    <p:sldId id="584" r:id="rId7"/>
    <p:sldId id="632" r:id="rId8"/>
    <p:sldId id="480" r:id="rId9"/>
    <p:sldId id="633" r:id="rId10"/>
    <p:sldId id="634" r:id="rId11"/>
    <p:sldId id="637" r:id="rId12"/>
    <p:sldId id="638" r:id="rId13"/>
    <p:sldId id="636" r:id="rId14"/>
    <p:sldId id="609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73284" autoAdjust="0"/>
  </p:normalViewPr>
  <p:slideViewPr>
    <p:cSldViewPr snapToGrid="0">
      <p:cViewPr varScale="1">
        <p:scale>
          <a:sx n="53" d="100"/>
          <a:sy n="53" d="100"/>
        </p:scale>
        <p:origin x="17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A9B2E-F56E-4DB0-9B61-33F92A99B04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61EC9-1A31-42AC-AE6C-FA25A6229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7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34338-3084-4E8F-BA7F-45656EEF15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08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following provides insight into the supply and demand of relevant skills by comparing the frequency of skills present in job postings against skills present in today's workforce. Along with </a:t>
            </a:r>
            <a:r>
              <a:rPr lang="en-GB" dirty="0" err="1"/>
              <a:t>Emsi's</a:t>
            </a:r>
            <a:r>
              <a:rPr lang="en-GB" dirty="0"/>
              <a:t> job posting analytics, this comparison leverages </a:t>
            </a:r>
            <a:r>
              <a:rPr lang="en-GB" dirty="0" err="1"/>
              <a:t>Emsi's</a:t>
            </a:r>
            <a:r>
              <a:rPr lang="en-GB" dirty="0"/>
              <a:t> dataset of more than 100M online resumés and proﬁles. All resumés and proﬁles used in these comparisons have been updated within the last three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*The skills associated with workforce proﬁles represent workers of all education and experience levels.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EMSI)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21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following provides insight into the supply and demand of relevant skills by comparing the frequency of skills present in job postings against skills present in today's workforce. Along with </a:t>
            </a:r>
            <a:r>
              <a:rPr lang="en-GB" dirty="0" err="1"/>
              <a:t>Emsi's</a:t>
            </a:r>
            <a:r>
              <a:rPr lang="en-GB" dirty="0"/>
              <a:t> job posting analytics, this comparison leverages </a:t>
            </a:r>
            <a:r>
              <a:rPr lang="en-GB" dirty="0" err="1"/>
              <a:t>Emsi's</a:t>
            </a:r>
            <a:r>
              <a:rPr lang="en-GB" dirty="0"/>
              <a:t> dataset of more than 100M online resumés and proﬁles. All resumés and proﬁles used in these comparisons have been updated within the last three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*The skills associated with workforce proﬁles represent workers of all education and experience levels.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EMSI)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853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(Source: ONS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Subregional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Productivity 2018)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5FFFE-D2A0-40DD-8C19-FA2305D5FE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02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(Source: Annual Population Survey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No qualifications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long-term improvement in % of adults with no qualifications with a 2,300 decline between 2014-2019 and now well below the national average standing at 5.1% compared to 7.5% nationally in 2019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NVQ Level 3+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% of adults with L3+ qualification stood at 62.0% in 2019 above the national average of 58.5%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NVQ Level 4+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Strong improvement at L4+ with an additional 12,400 adults with such qualifications since 2014 with the % of adults with L4+ qualification stood at 51.2% in 2019 well above the national average of 40.0%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/>
              <a:t>SEP (2014-2030) - Phase 1 (2014-2018) - new EU ESF Skills </a:t>
            </a:r>
            <a:r>
              <a:rPr lang="en-US" b="1" dirty="0" err="1"/>
              <a:t>Programme</a:t>
            </a:r>
            <a:r>
              <a:rPr lang="en-US" b="1" dirty="0"/>
              <a:t> started in 2014 </a:t>
            </a:r>
          </a:p>
          <a:p>
            <a:endParaRPr lang="en-US" dirty="0"/>
          </a:p>
          <a:p>
            <a:r>
              <a:rPr lang="en-US" dirty="0"/>
              <a:t>Strategic focus on high value high skilled jobs in high-tech industries to help drive economic growth and raise productivity, alongside inclusive economic growth where everyone can benefit from growth in the economy</a:t>
            </a:r>
          </a:p>
          <a:p>
            <a:endParaRPr lang="en-US" dirty="0"/>
          </a:p>
          <a:p>
            <a:r>
              <a:rPr lang="en-US" dirty="0"/>
              <a:t>In order to attract better paid jobs in high value sectors there is a need to improve education and skills in the local area to deliver more higher skilled workers to fill these roles</a:t>
            </a:r>
          </a:p>
          <a:p>
            <a:endParaRPr lang="en-US" dirty="0"/>
          </a:p>
          <a:p>
            <a:r>
              <a:rPr lang="en-US" dirty="0"/>
              <a:t>Adult NVQ Levels - highest educational qualifications of the population</a:t>
            </a:r>
          </a:p>
          <a:p>
            <a:endParaRPr lang="en-US" dirty="0"/>
          </a:p>
          <a:p>
            <a:r>
              <a:rPr lang="en-US" dirty="0"/>
              <a:t>Growth in NVQ4+ with a reduction people with no qualifications for </a:t>
            </a:r>
            <a:r>
              <a:rPr lang="en-US" dirty="0" err="1"/>
              <a:t>Lichfield</a:t>
            </a:r>
            <a:r>
              <a:rPr lang="en-US" dirty="0"/>
              <a:t> – potentially linked to the new EU ESF skills </a:t>
            </a:r>
            <a:r>
              <a:rPr lang="en-US" dirty="0" err="1"/>
              <a:t>programme</a:t>
            </a:r>
            <a:r>
              <a:rPr lang="en-US" dirty="0"/>
              <a:t> investment of £55m (since 2014 to 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34338-3084-4E8F-BA7F-45656EEF15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95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(Source: Staffordshire County Council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Focus now on further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raising skill levels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support growth in high value, locally important sectors and raising productivity, whilst increasing wages and reducing demand for our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B703-989F-4AE7-BDD0-4E5982566B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32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34338-3084-4E8F-BA7F-45656EEF15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75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Total Businesses </a:t>
            </a:r>
            <a:r>
              <a:rPr lang="en-GB" b="0" dirty="0"/>
              <a:t>– 4,815 in 2019 (Source: UK Business Counts)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Business start-up rates per 10,000 </a:t>
            </a:r>
            <a:r>
              <a:rPr lang="en-GB" dirty="0"/>
              <a:t>– Lichfield 62.6 / Staffordshire 47.1 / WM 66.0 / England 75.2</a:t>
            </a:r>
          </a:p>
          <a:p>
            <a:r>
              <a:rPr lang="en-GB" b="1" dirty="0"/>
              <a:t>Business death rates per 10,000 </a:t>
            </a:r>
            <a:r>
              <a:rPr lang="en-GB" b="0" dirty="0"/>
              <a:t>– Lichfield 64.3</a:t>
            </a:r>
            <a:r>
              <a:rPr lang="en-GB" dirty="0"/>
              <a:t> / </a:t>
            </a:r>
            <a:r>
              <a:rPr lang="en-GB" b="0" dirty="0"/>
              <a:t>Staffordshire 43.8 / WM 55.8 / England 65.9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3 Year business survival rates </a:t>
            </a:r>
            <a:r>
              <a:rPr lang="en-GB" dirty="0"/>
              <a:t>– Lichfield 58% / Staffordshire 59% / WM 56% / national 55% (declining trend across all areas)</a:t>
            </a:r>
          </a:p>
          <a:p>
            <a:r>
              <a:rPr lang="en-GB" b="0" dirty="0"/>
              <a:t>(Source: ONS Business Demography 2018)</a:t>
            </a:r>
          </a:p>
          <a:p>
            <a:endParaRPr lang="en-GB" b="0" dirty="0"/>
          </a:p>
          <a:p>
            <a:r>
              <a:rPr lang="en-GB" b="1" dirty="0"/>
              <a:t>Jobs growth rate 2011-2018 </a:t>
            </a:r>
            <a:r>
              <a:rPr lang="en-GB" dirty="0"/>
              <a:t>= Lichfield (17%) above Staffordshire (12.1%), regional (12.3%) and national (13.5%) averages</a:t>
            </a:r>
          </a:p>
          <a:p>
            <a:r>
              <a:rPr lang="en-GB" b="1" dirty="0"/>
              <a:t>Job density </a:t>
            </a:r>
            <a:r>
              <a:rPr lang="en-GB" dirty="0"/>
              <a:t>(jobs per working age pop) = 2</a:t>
            </a:r>
            <a:r>
              <a:rPr lang="en-GB" baseline="30000" dirty="0"/>
              <a:t>nd</a:t>
            </a:r>
            <a:r>
              <a:rPr lang="en-GB" dirty="0"/>
              <a:t> highest of all Staffordshire LA’s (0.89) behind only East Staffordshire and higher than the regional (0.81) and national (0.87) averages</a:t>
            </a:r>
          </a:p>
          <a:p>
            <a:r>
              <a:rPr lang="en-GB" dirty="0"/>
              <a:t>(Source: Job Density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5FFFE-D2A0-40DD-8C19-FA2305D5FE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817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(Source: Business Register and Employment Survey (BRES) 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36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Claimant Count Rate (June 2020):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4.9% or 3,000 claiming JSA or Unemployment Universal Credit, in-line with the Staffordshire average (4.9%) and below the national average (6.4%) (Source: DWP Claimant Count)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Inactivity (Apr 2019-Mar 2020): </a:t>
            </a:r>
            <a:r>
              <a:rPr lang="en-US" sz="12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economic inactivity than Staffordshire and national averages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Lichfield</a:t>
            </a:r>
            <a:r>
              <a:rPr lang="en-US" dirty="0"/>
              <a:t> 21.7% / Staffordshire 18.0% / national 20.6% (Source: Annual Population Survey)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Unemployment </a:t>
            </a:r>
            <a:r>
              <a:rPr lang="en-US" b="1" dirty="0"/>
              <a:t>(aged 18-24) (June 2020)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rate of young people (aged 18-24) finding themselves unemployed than the Staffordshire average but lower than the national average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lang="en-US" b="0" dirty="0" err="1"/>
              <a:t>Lichfield</a:t>
            </a:r>
            <a:r>
              <a:rPr lang="en-US" b="0" dirty="0"/>
              <a:t> 11.0% / Staffordshire 8.3% / national 9.1% - 2,590 18-24 claimants in June 2020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DWP Claimant Count)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5FFFE-D2A0-40DD-8C19-FA2305D5FE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114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Size of economy 2018: </a:t>
            </a:r>
            <a:r>
              <a:rPr lang="en-US" b="0" dirty="0"/>
              <a:t>£2.3billion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GVA growth 2009-2018: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Total £298million (14.9%)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Health &amp; Social Care £118million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Construction £116m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Manufacturing £107m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Real Estate Activities £105m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0000"/>
                </a:solidFill>
              </a:rPr>
              <a:t>(Source: ONS Regional gross value added (balanced) by local authority 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5FFFE-D2A0-40DD-8C19-FA2305D5FED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87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Occupations (2019):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Increase in the % of jobs in the top 3 occupation groups from 41% in 2009 to 67% in 2019 equivalent to 63% or 13,000 more residents employed in these higher occupations and the highest of all Staffordshire LA’s and well above the Staffordshire (50%) and England (48%) averages.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(The top three occupation groups are:</a:t>
            </a:r>
            <a:r>
              <a:rPr lang="en-GB" baseline="0" dirty="0"/>
              <a:t> </a:t>
            </a:r>
            <a:r>
              <a:rPr lang="en-GB" dirty="0"/>
              <a:t>‘managers, directors and senior officials’, ‘professional occupations’ and ‘associate professional &amp; technical occupations’)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Annual Population Survey)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53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Earnings (2019):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Resident earnings now stand at £34,060 and have grown by £6,075 or 21.7% since 2009 – larger proportional growth than nationally (17.3%) and now above the national average of £30,661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Workplace earnings are currently £27,851 and have grown by £3,360 or 13.7% since 2009 – but slower growth than nationally (17.3%) and still well below the national average of £30,667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Annual Survey of Hours and Earnings (ASHE)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511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(Source: EMSI)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FFFE-D2A0-40DD-8C19-FA2305D5FED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53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76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1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7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02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73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116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656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964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17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842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76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676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69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38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6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9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8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11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1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80C2-1952-4DC0-ABE6-0F78F7B71F1A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0CCA-64E1-4772-8137-10816D4D7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2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2DEB-313B-44A7-87A6-BDB1718D114B}" type="datetimeFigureOut">
              <a:rPr lang="en-GB" smtClean="0"/>
              <a:t>07/08/2020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34F9-E4A2-4BBD-90A2-97438DFD7B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07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C3EF-58C1-44E7-8674-EF4FEEBA1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88573-1463-43DD-A8E7-1ADAD70360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sjame3sc\AppData\Local\Temp\jZip\jZip232AA\jZip373A6\STRATEGIC PLAN POWERPOINT ARTWORK-1.jpg">
            <a:extLst>
              <a:ext uri="{FF2B5EF4-FFF2-40B4-BE49-F238E27FC236}">
                <a16:creationId xmlns:a16="http://schemas.microsoft.com/office/drawing/2014/main" id="{B0DFDE5C-8D78-4FF8-A266-3AE6F16E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B09377-7AB0-47EA-8D4E-F05AF41B5C12}"/>
              </a:ext>
            </a:extLst>
          </p:cNvPr>
          <p:cNvSpPr txBox="1"/>
          <p:nvPr/>
        </p:nvSpPr>
        <p:spPr>
          <a:xfrm>
            <a:off x="483861" y="1459230"/>
            <a:ext cx="847017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and Economic Challenges in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Lichfield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and Employability Team,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Staffordshire County Council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774C6-5C80-44FD-A2F3-6807CA616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61" y="206444"/>
            <a:ext cx="2275381" cy="10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68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8" y="24457"/>
            <a:ext cx="9034723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Skills in Demand in Lichfield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331D0-428C-4956-B4CB-7A270A0C59E3}"/>
              </a:ext>
            </a:extLst>
          </p:cNvPr>
          <p:cNvSpPr txBox="1"/>
          <p:nvPr/>
        </p:nvSpPr>
        <p:spPr>
          <a:xfrm>
            <a:off x="1096263" y="982791"/>
            <a:ext cx="695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Hard Skills most requested over the last year (July 2019-June 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49107-FEE7-4C7C-8E07-0E08D1E1E8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19" t="28243" r="9966" b="5755"/>
          <a:stretch/>
        </p:blipFill>
        <p:spPr>
          <a:xfrm>
            <a:off x="-5456" y="1496291"/>
            <a:ext cx="9094817" cy="4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9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3772" y="24457"/>
            <a:ext cx="9253134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Skills in Demand in Lichfield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331D0-428C-4956-B4CB-7A270A0C59E3}"/>
              </a:ext>
            </a:extLst>
          </p:cNvPr>
          <p:cNvSpPr txBox="1"/>
          <p:nvPr/>
        </p:nvSpPr>
        <p:spPr>
          <a:xfrm>
            <a:off x="1096263" y="982791"/>
            <a:ext cx="695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Common Skills most requested over the last year (July 2019-June 2020)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0142F-1C88-428A-8A2F-DACC6D3928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2" t="20814" r="9272" b="8040"/>
          <a:stretch/>
        </p:blipFill>
        <p:spPr>
          <a:xfrm>
            <a:off x="259919" y="1352124"/>
            <a:ext cx="8861262" cy="43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8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0" y="140815"/>
            <a:ext cx="8716877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productivity remains one of our biggest challenges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540" y="1360801"/>
            <a:ext cx="8716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GVA per job filled in Lichfield stood at £46,223 in 2018 compared to the UK average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£56,387 – nearly a fifth less productive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40" y="2041262"/>
            <a:ext cx="302506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1" indent="-27305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Lichfield ranked 3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out of 8 Staffordshire LAs for GVA per job filled</a:t>
            </a:r>
          </a:p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Lichfield has an important role to play in improving overall productivity in the SSLEP area, and can build on recent success in bringing more higher skilled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higher value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jobs to the local area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9481E2-7B1A-417D-BE26-0B57190A9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D786A84-3FCE-4022-A2EA-4B3222CFF5EB}"/>
              </a:ext>
            </a:extLst>
          </p:cNvPr>
          <p:cNvGrpSpPr/>
          <p:nvPr/>
        </p:nvGrpSpPr>
        <p:grpSpPr>
          <a:xfrm>
            <a:off x="3113601" y="2206826"/>
            <a:ext cx="6155405" cy="3570209"/>
            <a:chOff x="3113601" y="2206826"/>
            <a:chExt cx="6155405" cy="35702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1FB42C-A659-4FE2-A1DB-96538229B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3601" y="2206826"/>
              <a:ext cx="6030399" cy="357020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62D250-FA74-4FF2-9014-AAF475E03B51}"/>
                </a:ext>
              </a:extLst>
            </p:cNvPr>
            <p:cNvSpPr txBox="1"/>
            <p:nvPr/>
          </p:nvSpPr>
          <p:spPr>
            <a:xfrm>
              <a:off x="8540753" y="3730362"/>
              <a:ext cx="728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82.6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E77CF7-C13B-4FA6-A131-30584FB197EC}"/>
                </a:ext>
              </a:extLst>
            </p:cNvPr>
            <p:cNvSpPr txBox="1"/>
            <p:nvPr/>
          </p:nvSpPr>
          <p:spPr>
            <a:xfrm>
              <a:off x="8523768" y="4129224"/>
              <a:ext cx="728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82.0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60A395-E0E0-4575-9E01-1D3B3B3DB5ED}"/>
                </a:ext>
              </a:extLst>
            </p:cNvPr>
            <p:cNvSpPr txBox="1"/>
            <p:nvPr/>
          </p:nvSpPr>
          <p:spPr>
            <a:xfrm>
              <a:off x="8523768" y="3361030"/>
              <a:ext cx="745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</a:rPr>
                <a:t>88.7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36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C83A-49F8-4056-9180-3F0B7E7F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74" y="716829"/>
            <a:ext cx="8683849" cy="118335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skills levels are generally higher than in other areas and continue to improve to meet increasing demand for higher skills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268817-C5B9-4C39-A12A-32275F7456BB}"/>
              </a:ext>
            </a:extLst>
          </p:cNvPr>
          <p:cNvSpPr txBox="1">
            <a:spLocks/>
          </p:cNvSpPr>
          <p:nvPr/>
        </p:nvSpPr>
        <p:spPr>
          <a:xfrm>
            <a:off x="428801" y="1745786"/>
            <a:ext cx="8286396" cy="4030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B236C-18DE-47DF-A870-33E36ACF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1F081A-D295-4F87-872C-728A916A7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01" y="2750302"/>
            <a:ext cx="8147646" cy="23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5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14" y="574504"/>
            <a:ext cx="8515350" cy="10064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local skills is a key priority in addressing the productivity challenge and ensuring more residents can access more good jobs…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C68945-1B20-4F32-8162-D34795DE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14" y="2249424"/>
            <a:ext cx="8515349" cy="3687711"/>
          </a:xfrm>
        </p:spPr>
        <p:txBody>
          <a:bodyPr>
            <a:noAutofit/>
          </a:bodyPr>
          <a:lstStyle/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KS4: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Lichfield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performs well at Early Years, KS2 and KS4 performing better than the Staffordshire and national averages at all Key Stages (highest performing Staffordshire LA at KS2 and KS4)</a:t>
            </a: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Pupil Absence/Exclusions: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Lichfield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has a lower than average proportion of children who are absent or excluded from school</a:t>
            </a: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KS5: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Lichfield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also performs above the Staffordshire average at KS5 for  Average Point Score (APS) per Level 3 Qualification but below than the national average</a:t>
            </a: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Higher Education: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Participation in HE is higher in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Lichfield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(41%) than the Staffordshire (35%) and national (37%) averages, associated to comparatively good KS4 performance and higher levels of FE progression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66053-EE2E-4874-B237-83C10CFD1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1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D033-760C-40F6-94B4-EEDDD4A2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6996"/>
            <a:ext cx="7886700" cy="977345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109EC-FAAF-48D3-B6D1-410E9278C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6916"/>
            <a:ext cx="7886700" cy="3949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Provide insight into current and future skills demand and supply challenges 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Lichfield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0A6BE8-3732-4D9A-8002-CEFB52761240}"/>
              </a:ext>
            </a:extLst>
          </p:cNvPr>
          <p:cNvSpPr/>
          <p:nvPr/>
        </p:nvSpPr>
        <p:spPr>
          <a:xfrm>
            <a:off x="2445026" y="3882694"/>
            <a:ext cx="3635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D14E9-51B8-466A-8D71-F1F68A0A4A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16162" r="7411" b="9921"/>
          <a:stretch/>
        </p:blipFill>
        <p:spPr>
          <a:xfrm>
            <a:off x="5620870" y="5717414"/>
            <a:ext cx="3523129" cy="1035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3F2D16-C025-4AE8-AE53-D46945874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4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35" y="105088"/>
            <a:ext cx="7942479" cy="114300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Recent success in creating new businesses and jobs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738" y="1338750"/>
            <a:ext cx="41413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745 additional businesses since 2011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start-up rate is the highest in Staffordshire, but still lags behind regional and national averages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However, b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usinesses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likely to fail than on average in Staffordshire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8,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 additional jobs since 2011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Higher than the County, regional and national averages for rate of jobs growth since 2011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EFA558-424A-4497-AE52-E0C8B5222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88A693-1294-4DF8-94A0-A75C4D1DC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945" y="1325628"/>
            <a:ext cx="4669941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7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0" y="242520"/>
            <a:ext cx="9044479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balanced economy with jobs growth in service based industries and declines in public sector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737" y="1605585"/>
            <a:ext cx="380489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49,000 jobs in 2018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Largest sectors are health (6,000 jobs), manufacturing and retail (both 5,000 jobs each)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Main post-recession growth in professional, health and arts (all seeing 1,000 growth in jobs)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Clear impact of ensuing austerity in the wider public sector but also some losses in information &amp; communication and mining, quarrying and utilities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DEED9FB-A3F3-4A92-85B6-15B6ABBED185}"/>
              </a:ext>
            </a:extLst>
          </p:cNvPr>
          <p:cNvSpPr/>
          <p:nvPr/>
        </p:nvSpPr>
        <p:spPr>
          <a:xfrm>
            <a:off x="11831228" y="5690047"/>
            <a:ext cx="89493" cy="85829"/>
          </a:xfrm>
          <a:prstGeom prst="rt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74CE1A-DCE1-4F3C-BD5A-E789AE8EA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90A1FA-5048-455D-B2A1-53EC7352B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1496450"/>
            <a:ext cx="4964173" cy="48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5" y="838020"/>
            <a:ext cx="8036169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with unemployment, economic inactivity and youth unemployment but generally better than the national average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8762CD-369E-4AAA-8C6E-9BE476FCA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CAA1F5-8F08-4DE8-9F2E-8BF265F0E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25" y="2913682"/>
            <a:ext cx="8777853" cy="17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EBD65A-9682-47F3-B174-4AACAF6BE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079" y="1965097"/>
            <a:ext cx="4256585" cy="3671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577"/>
            <a:ext cx="9101174" cy="1143000"/>
          </a:xfrm>
        </p:spPr>
        <p:txBody>
          <a:bodyPr>
            <a:noAutofit/>
          </a:bodyPr>
          <a:lstStyle/>
          <a:p>
            <a:pPr algn="ctr"/>
            <a:r>
              <a:rPr lang="en-GB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average growth in the economy, with main growth in health &amp; social care, manufacturing and</a:t>
            </a:r>
            <a:br>
              <a:rPr lang="en-GB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4E623C-F0A1-42AE-A322-8F037BF19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D7B12-98C7-4A47-8EB5-F62DC667553F}"/>
              </a:ext>
            </a:extLst>
          </p:cNvPr>
          <p:cNvSpPr txBox="1"/>
          <p:nvPr/>
        </p:nvSpPr>
        <p:spPr>
          <a:xfrm>
            <a:off x="7901120" y="3662153"/>
            <a:ext cx="1522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 = 43.4%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645A2D-4E79-4A29-BEEB-5F9BB3F295CF}"/>
              </a:ext>
            </a:extLst>
          </p:cNvPr>
          <p:cNvCxnSpPr>
            <a:cxnSpLocks/>
          </p:cNvCxnSpPr>
          <p:nvPr/>
        </p:nvCxnSpPr>
        <p:spPr>
          <a:xfrm>
            <a:off x="4955885" y="4184319"/>
            <a:ext cx="29386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6F0670-1AF8-43B2-A47B-64FF9797DAD1}"/>
              </a:ext>
            </a:extLst>
          </p:cNvPr>
          <p:cNvCxnSpPr>
            <a:cxnSpLocks/>
          </p:cNvCxnSpPr>
          <p:nvPr/>
        </p:nvCxnSpPr>
        <p:spPr>
          <a:xfrm>
            <a:off x="4955885" y="3832828"/>
            <a:ext cx="29386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FA30EF9-22D2-4D51-850F-FFB253B4CF91}"/>
              </a:ext>
            </a:extLst>
          </p:cNvPr>
          <p:cNvSpPr/>
          <p:nvPr/>
        </p:nvSpPr>
        <p:spPr>
          <a:xfrm>
            <a:off x="7879365" y="3922709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= 35.5%</a:t>
            </a:r>
          </a:p>
          <a:p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Staffs = 33.4%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C1B66-5BF8-4351-8DF0-C98433469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5" y="1965097"/>
            <a:ext cx="4145291" cy="36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7" y="319385"/>
            <a:ext cx="8925445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Lichfield has higher than average jobs in higher occupations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277" y="1630879"/>
            <a:ext cx="22023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Over two thirds (67%) of jobs in Lichfield were in the top 3 occupation groups in 2019, well above the Staffordshire (50%) and national (48%) averages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DEAE2-474A-46F6-81C8-EEB6FD036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651" y="1651549"/>
            <a:ext cx="6832349" cy="42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5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6" y="393928"/>
            <a:ext cx="9121094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Lichfield performs well for resident earnings but still lags behind the national average for workplace wages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744" y="1811379"/>
            <a:ext cx="27150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Faster growth than nationally in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resident earnings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since the recession and the highest in Staffordshire and above the national average but slower growth in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workplace earnings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since the recession and still well below the national average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81785CA-8866-40AF-B5B3-CF6B014D0F33}"/>
              </a:ext>
            </a:extLst>
          </p:cNvPr>
          <p:cNvGrpSpPr/>
          <p:nvPr/>
        </p:nvGrpSpPr>
        <p:grpSpPr>
          <a:xfrm>
            <a:off x="2935814" y="1883490"/>
            <a:ext cx="6154895" cy="4770821"/>
            <a:chOff x="2935814" y="1883490"/>
            <a:chExt cx="6154895" cy="47708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450F8E-34CE-4250-AD6D-465A3C5C5625}"/>
                </a:ext>
              </a:extLst>
            </p:cNvPr>
            <p:cNvSpPr txBox="1"/>
            <p:nvPr/>
          </p:nvSpPr>
          <p:spPr>
            <a:xfrm>
              <a:off x="6764871" y="3471333"/>
              <a:ext cx="2325838" cy="33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b="1" dirty="0"/>
                <a:t>Workplace Earnings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7D622F-CA49-47CC-999B-E52536784117}"/>
                </a:ext>
              </a:extLst>
            </p:cNvPr>
            <p:cNvSpPr txBox="1"/>
            <p:nvPr/>
          </p:nvSpPr>
          <p:spPr>
            <a:xfrm>
              <a:off x="3711600" y="1883490"/>
              <a:ext cx="2035913" cy="288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b="1" dirty="0"/>
                <a:t>Resident Earnings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1A22F6-9FE9-431B-A586-4E1398A7B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5814" y="2171357"/>
              <a:ext cx="3272372" cy="30600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3B8464-0C9C-4C20-9F37-1D67CCAC7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1330" y="3780106"/>
              <a:ext cx="3189379" cy="2874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01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8" y="24457"/>
            <a:ext cx="9034723" cy="11430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Vacancies in Lichfield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266" y="1001203"/>
            <a:ext cx="8736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Over 11,100 job vacancies over the last year (July 2019-June 2020)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Median Advertised Salary = £24.0K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Main occupations in demand include: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A4108-CFCA-4C93-A7B9-BBA4B0ED3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7" y="5703636"/>
            <a:ext cx="2141289" cy="9847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29AC4B-8E36-4680-88C2-394421E07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91" t="20814" r="15454" b="23563"/>
          <a:stretch/>
        </p:blipFill>
        <p:spPr>
          <a:xfrm>
            <a:off x="773082" y="2282622"/>
            <a:ext cx="7597834" cy="34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3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2940</TotalTime>
  <Words>1645</Words>
  <Application>Microsoft Office PowerPoint</Application>
  <PresentationFormat>On-screen Show (4:3)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Custom Design</vt:lpstr>
      <vt:lpstr>PowerPoint Presentation</vt:lpstr>
      <vt:lpstr>Introduction</vt:lpstr>
      <vt:lpstr>Recent success in creating new businesses and jobs</vt:lpstr>
      <vt:lpstr>More balanced economy with jobs growth in service based industries and declines in public sector</vt:lpstr>
      <vt:lpstr>Issues with unemployment, economic inactivity and youth unemployment but generally better than the national average</vt:lpstr>
      <vt:lpstr>Below average growth in the economy, with main growth in health &amp; social care, manufacturing and construction</vt:lpstr>
      <vt:lpstr>Lichfield has higher than average jobs in higher occupations</vt:lpstr>
      <vt:lpstr>Lichfield performs well for resident earnings but still lags behind the national average for workplace wages</vt:lpstr>
      <vt:lpstr>Job Vacancies in Lichfield</vt:lpstr>
      <vt:lpstr>Hard Skills in Demand in Lichfield</vt:lpstr>
      <vt:lpstr>Common Skills in Demand in Lichfield</vt:lpstr>
      <vt:lpstr>Raising productivity remains one of our biggest challenges</vt:lpstr>
      <vt:lpstr>Adult skills levels are generally higher than in other areas and continue to improve to meet increasing demand for higher skills</vt:lpstr>
      <vt:lpstr>Developing local skills is a key priority in addressing the productivity challenge and ensuring more residents can access more good jobs…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Farmer, Darren (Corporate)</dc:creator>
  <cp:lastModifiedBy>Farmer, Darren (Corporate)</cp:lastModifiedBy>
  <cp:revision>459</cp:revision>
  <dcterms:created xsi:type="dcterms:W3CDTF">2019-06-11T10:32:39Z</dcterms:created>
  <dcterms:modified xsi:type="dcterms:W3CDTF">2020-08-07T13:46:16Z</dcterms:modified>
</cp:coreProperties>
</file>