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664" r:id="rId3"/>
    <p:sldId id="594" r:id="rId4"/>
    <p:sldId id="668" r:id="rId5"/>
    <p:sldId id="665" r:id="rId6"/>
    <p:sldId id="666" r:id="rId7"/>
    <p:sldId id="667" r:id="rId8"/>
    <p:sldId id="57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73B30028-25E8-4E95-9F28-DCE8CBFCF666}">
          <p14:sldIdLst>
            <p14:sldId id="256"/>
            <p14:sldId id="664"/>
            <p14:sldId id="594"/>
            <p14:sldId id="668"/>
            <p14:sldId id="665"/>
            <p14:sldId id="666"/>
            <p14:sldId id="667"/>
            <p14:sldId id="5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76" autoAdjust="0"/>
    <p:restoredTop sz="87199" autoAdjust="0"/>
  </p:normalViewPr>
  <p:slideViewPr>
    <p:cSldViewPr snapToGrid="0">
      <p:cViewPr varScale="1">
        <p:scale>
          <a:sx n="63" d="100"/>
          <a:sy n="63" d="100"/>
        </p:scale>
        <p:origin x="147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4CE2FE-1DC9-42DA-B737-B8504E838AF0}" type="datetimeFigureOut">
              <a:rPr lang="en-GB" smtClean="0"/>
              <a:t>26/11/2019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134338-3084-4E8F-BA7F-45656EEF15E5}" type="slidenum">
              <a:rPr lang="en-GB" smtClean="0"/>
              <a:t>‹#›</a:t>
            </a:fld>
            <a:endParaRPr lang="en-GB"/>
          </a:p>
        </p:txBody>
      </p:sp>
    </p:spTree>
    <p:extLst>
      <p:ext uri="{BB962C8B-B14F-4D97-AF65-F5344CB8AC3E}">
        <p14:creationId xmlns:p14="http://schemas.microsoft.com/office/powerpoint/2010/main" val="2579877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62134338-3084-4E8F-BA7F-45656EEF15E5}" type="slidenum">
              <a:rPr lang="en-GB" smtClean="0"/>
              <a:t>1</a:t>
            </a:fld>
            <a:endParaRPr lang="en-GB" dirty="0"/>
          </a:p>
        </p:txBody>
      </p:sp>
    </p:spTree>
    <p:extLst>
      <p:ext uri="{BB962C8B-B14F-4D97-AF65-F5344CB8AC3E}">
        <p14:creationId xmlns:p14="http://schemas.microsoft.com/office/powerpoint/2010/main" val="1581082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LEP coverage where possible but Staffs if not!</a:t>
            </a:r>
            <a:endParaRPr lang="en-US" b="1" dirty="0"/>
          </a:p>
          <a:p>
            <a:endParaRPr lang="en-US" b="1" dirty="0"/>
          </a:p>
          <a:p>
            <a:r>
              <a:rPr lang="en-US" b="1" dirty="0"/>
              <a:t>Outcome:</a:t>
            </a:r>
          </a:p>
          <a:p>
            <a:r>
              <a:rPr lang="en-US" dirty="0"/>
              <a:t>Ensure more local people have access to the right high quality skills provision which leads to good jobs</a:t>
            </a:r>
          </a:p>
          <a:p>
            <a:endParaRPr lang="en-GB" dirty="0"/>
          </a:p>
        </p:txBody>
      </p:sp>
      <p:sp>
        <p:nvSpPr>
          <p:cNvPr id="4" name="Slide Number Placeholder 3"/>
          <p:cNvSpPr>
            <a:spLocks noGrp="1"/>
          </p:cNvSpPr>
          <p:nvPr>
            <p:ph type="sldNum" sz="quarter" idx="5"/>
          </p:nvPr>
        </p:nvSpPr>
        <p:spPr/>
        <p:txBody>
          <a:bodyPr/>
          <a:lstStyle/>
          <a:p>
            <a:fld id="{62134338-3084-4E8F-BA7F-45656EEF15E5}" type="slidenum">
              <a:rPr lang="en-GB" smtClean="0"/>
              <a:t>3</a:t>
            </a:fld>
            <a:endParaRPr lang="en-GB"/>
          </a:p>
        </p:txBody>
      </p:sp>
    </p:spTree>
    <p:extLst>
      <p:ext uri="{BB962C8B-B14F-4D97-AF65-F5344CB8AC3E}">
        <p14:creationId xmlns:p14="http://schemas.microsoft.com/office/powerpoint/2010/main" val="274452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a:latin typeface="Arial" panose="020B0604020202020204" pitchFamily="34" charset="0"/>
                <a:cs typeface="Arial" panose="020B0604020202020204" pitchFamily="34" charset="0"/>
              </a:rPr>
              <a:t>Three central themes: </a:t>
            </a:r>
          </a:p>
          <a:p>
            <a:r>
              <a:rPr lang="en-GB" sz="1200" dirty="0">
                <a:latin typeface="Arial" panose="020B0604020202020204" pitchFamily="34" charset="0"/>
                <a:cs typeface="Arial" panose="020B0604020202020204" pitchFamily="34" charset="0"/>
              </a:rPr>
              <a:t>the </a:t>
            </a:r>
            <a:r>
              <a:rPr lang="en-GB" sz="1200" b="1" dirty="0">
                <a:latin typeface="Arial" panose="020B0604020202020204" pitchFamily="34" charset="0"/>
                <a:cs typeface="Arial" panose="020B0604020202020204" pitchFamily="34" charset="0"/>
              </a:rPr>
              <a:t>composition of labour and skills demand and how it is changing </a:t>
            </a:r>
            <a:r>
              <a:rPr lang="en-GB" sz="1200" dirty="0">
                <a:latin typeface="Arial" panose="020B0604020202020204" pitchFamily="34" charset="0"/>
                <a:cs typeface="Arial" panose="020B0604020202020204" pitchFamily="34" charset="0"/>
              </a:rPr>
              <a:t>– the number of people employed, the type of work they do and the use of their skills, influenced by business strategy, government policy and other factors;</a:t>
            </a:r>
          </a:p>
          <a:p>
            <a:r>
              <a:rPr lang="en-US" sz="1200" dirty="0">
                <a:latin typeface="Arial" panose="020B0604020202020204" pitchFamily="34" charset="0"/>
                <a:cs typeface="Arial" panose="020B0604020202020204" pitchFamily="34" charset="0"/>
              </a:rPr>
              <a:t>the </a:t>
            </a:r>
            <a:r>
              <a:rPr lang="en-US" sz="1200" b="1" dirty="0">
                <a:latin typeface="Arial" panose="020B0604020202020204" pitchFamily="34" charset="0"/>
                <a:cs typeface="Arial" panose="020B0604020202020204" pitchFamily="34" charset="0"/>
              </a:rPr>
              <a:t>characteristics of </a:t>
            </a:r>
            <a:r>
              <a:rPr lang="en-US" sz="1200" b="1" dirty="0" err="1">
                <a:latin typeface="Arial" panose="020B0604020202020204" pitchFamily="34" charset="0"/>
                <a:cs typeface="Arial" panose="020B0604020202020204" pitchFamily="34" charset="0"/>
              </a:rPr>
              <a:t>labour</a:t>
            </a:r>
            <a:r>
              <a:rPr lang="en-US" sz="1200" b="1" dirty="0">
                <a:latin typeface="Arial" panose="020B0604020202020204" pitchFamily="34" charset="0"/>
                <a:cs typeface="Arial" panose="020B0604020202020204" pitchFamily="34" charset="0"/>
              </a:rPr>
              <a:t> and skills supply</a:t>
            </a:r>
            <a:r>
              <a:rPr lang="en-US" sz="1200" dirty="0">
                <a:latin typeface="Arial" panose="020B0604020202020204" pitchFamily="34" charset="0"/>
                <a:cs typeface="Arial" panose="020B0604020202020204" pitchFamily="34" charset="0"/>
              </a:rPr>
              <a:t> - the number of people who could potentially work, the likelihood of those people actually participating in the </a:t>
            </a:r>
            <a:r>
              <a:rPr lang="en-US" sz="1200" dirty="0" err="1">
                <a:latin typeface="Arial" panose="020B0604020202020204" pitchFamily="34" charset="0"/>
                <a:cs typeface="Arial" panose="020B0604020202020204" pitchFamily="34" charset="0"/>
              </a:rPr>
              <a:t>labour</a:t>
            </a:r>
            <a:r>
              <a:rPr lang="en-US" sz="1200" dirty="0">
                <a:latin typeface="Arial" panose="020B0604020202020204" pitchFamily="34" charset="0"/>
                <a:cs typeface="Arial" panose="020B0604020202020204" pitchFamily="34" charset="0"/>
              </a:rPr>
              <a:t> market and the skills they have (or might develop); and</a:t>
            </a:r>
            <a:endParaRPr lang="en-GB" sz="1200"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the matching of supply and demand </a:t>
            </a:r>
            <a:r>
              <a:rPr lang="en-GB" sz="1200" dirty="0">
                <a:latin typeface="Arial" panose="020B0604020202020204" pitchFamily="34" charset="0"/>
                <a:cs typeface="Arial" panose="020B0604020202020204" pitchFamily="34" charset="0"/>
              </a:rPr>
              <a:t>– the benefits to be achieved where supply meets demand and the issues caused when it does not.</a:t>
            </a:r>
          </a:p>
          <a:p>
            <a:endParaRPr lang="en-GB" dirty="0"/>
          </a:p>
        </p:txBody>
      </p:sp>
      <p:sp>
        <p:nvSpPr>
          <p:cNvPr id="4" name="Slide Number Placeholder 3"/>
          <p:cNvSpPr>
            <a:spLocks noGrp="1"/>
          </p:cNvSpPr>
          <p:nvPr>
            <p:ph type="sldNum" sz="quarter" idx="5"/>
          </p:nvPr>
        </p:nvSpPr>
        <p:spPr/>
        <p:txBody>
          <a:bodyPr/>
          <a:lstStyle/>
          <a:p>
            <a:fld id="{A2B68536-0C30-4336-A312-3FD1DD360461}" type="slidenum">
              <a:rPr lang="en-GB" smtClean="0"/>
              <a:t>5</a:t>
            </a:fld>
            <a:endParaRPr lang="en-GB"/>
          </a:p>
        </p:txBody>
      </p:sp>
    </p:spTree>
    <p:extLst>
      <p:ext uri="{BB962C8B-B14F-4D97-AF65-F5344CB8AC3E}">
        <p14:creationId xmlns:p14="http://schemas.microsoft.com/office/powerpoint/2010/main" val="2941906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1200" b="1" dirty="0"/>
              <a:t>National skills gap worsening:</a:t>
            </a:r>
          </a:p>
          <a:p>
            <a:pPr marL="171450" indent="-171450">
              <a:buFont typeface="Arial" panose="020B0604020202020204" pitchFamily="34" charset="0"/>
              <a:buChar char="•"/>
            </a:pPr>
            <a:r>
              <a:rPr lang="en-GB" sz="1200" dirty="0"/>
              <a:t>Fragmented skills system difficult for people to retrain or upskill</a:t>
            </a:r>
          </a:p>
          <a:p>
            <a:pPr marL="171450" indent="-171450">
              <a:buFont typeface="Arial" panose="020B0604020202020204" pitchFamily="34" charset="0"/>
              <a:buChar char="•"/>
            </a:pPr>
            <a:r>
              <a:rPr lang="en-GB" sz="1200" dirty="0"/>
              <a:t>Funding investment has had limited impact on social and economic challenges and opportunities in local areas</a:t>
            </a:r>
          </a:p>
          <a:p>
            <a:pPr marL="171450" indent="-171450">
              <a:buFont typeface="Arial" panose="020B0604020202020204" pitchFamily="34" charset="0"/>
              <a:buChar char="•"/>
            </a:pPr>
            <a:r>
              <a:rPr lang="en-US" sz="1200" dirty="0"/>
              <a:t>LGA research suggests that by 2024 there will be more than four million too few high-skilled people to take up available jobs, two million too many with intermediate skills and more than six million too many low-skilled</a:t>
            </a:r>
          </a:p>
          <a:p>
            <a:pPr marL="171450" indent="-171450">
              <a:buFont typeface="Arial" panose="020B0604020202020204" pitchFamily="34" charset="0"/>
              <a:buChar char="•"/>
            </a:pPr>
            <a:r>
              <a:rPr lang="en-US" sz="1200" dirty="0"/>
              <a:t>Skills gap limiting economic growth and wage increases</a:t>
            </a:r>
          </a:p>
          <a:p>
            <a:pPr marL="171450" indent="-171450">
              <a:buFont typeface="Arial" panose="020B0604020202020204" pitchFamily="34" charset="0"/>
              <a:buChar char="•"/>
            </a:pPr>
            <a:r>
              <a:rPr lang="en-US" sz="1200" dirty="0"/>
              <a:t>Reforms to address local and sector needs such as adult re-skilling and upskilling</a:t>
            </a:r>
          </a:p>
          <a:p>
            <a:pPr marL="171450" indent="-171450">
              <a:buFont typeface="Arial" panose="020B0604020202020204" pitchFamily="34" charset="0"/>
              <a:buChar char="•"/>
            </a:pPr>
            <a:r>
              <a:rPr lang="en-US" sz="1200" dirty="0"/>
              <a:t>Need strong local partnerships (e.g. SAPs) with powers and funding to design and coordinate training of the current and future workforce</a:t>
            </a:r>
          </a:p>
          <a:p>
            <a:pPr marL="171450" indent="-171450">
              <a:buFont typeface="Arial" panose="020B0604020202020204" pitchFamily="34" charset="0"/>
              <a:buChar char="•"/>
            </a:pPr>
            <a:r>
              <a:rPr lang="en-US" sz="1200" dirty="0"/>
              <a:t>Help to respond to the challenges and opportunities of Brexit and the Government’s Industrial Strategy</a:t>
            </a:r>
          </a:p>
          <a:p>
            <a:pPr marL="0" indent="0">
              <a:buFont typeface="Arial" panose="020B0604020202020204" pitchFamily="34" charset="0"/>
              <a:buNone/>
            </a:pPr>
            <a:endParaRPr lang="en-US" sz="1200" dirty="0"/>
          </a:p>
          <a:p>
            <a:r>
              <a:rPr lang="en-US" dirty="0"/>
              <a:t>The aims and priorities of SCC’s Strategic Plan are closely related to the Government’s new ‘Industrial Strategy: Building a Britain fit for the future’ which outlines it’s approach to creating high quality, well paid jobs across the country and covers the ‘five foundations’ of ideas, people, infrastructure, business environment and places.</a:t>
            </a:r>
          </a:p>
          <a:p>
            <a:endParaRPr lang="en-US" dirty="0"/>
          </a:p>
          <a:p>
            <a:r>
              <a:rPr lang="en-GB" dirty="0"/>
              <a:t>https://www.local.gov.uk/parliament/briefings-and-responses/debate-governments-skills-strategy-house-commons-8-may-2018</a:t>
            </a:r>
          </a:p>
          <a:p>
            <a:pPr marL="0" indent="0">
              <a:buFont typeface="Arial" panose="020B0604020202020204" pitchFamily="34" charset="0"/>
              <a:buNone/>
            </a:pPr>
            <a:endParaRPr lang="en-US" sz="1200" dirty="0"/>
          </a:p>
          <a:p>
            <a:pPr marL="171450" indent="-171450">
              <a:buFont typeface="Arial" panose="020B0604020202020204" pitchFamily="34" charset="0"/>
              <a:buChar char="•"/>
            </a:pPr>
            <a:endParaRPr lang="en-US" sz="1200" dirty="0"/>
          </a:p>
        </p:txBody>
      </p:sp>
      <p:sp>
        <p:nvSpPr>
          <p:cNvPr id="4" name="Slide Number Placeholder 3"/>
          <p:cNvSpPr>
            <a:spLocks noGrp="1"/>
          </p:cNvSpPr>
          <p:nvPr>
            <p:ph type="sldNum" sz="quarter" idx="10"/>
          </p:nvPr>
        </p:nvSpPr>
        <p:spPr/>
        <p:txBody>
          <a:bodyPr/>
          <a:lstStyle/>
          <a:p>
            <a:fld id="{62134338-3084-4E8F-BA7F-45656EEF15E5}" type="slidenum">
              <a:rPr lang="en-GB" smtClean="0"/>
              <a:t>8</a:t>
            </a:fld>
            <a:endParaRPr lang="en-GB" dirty="0"/>
          </a:p>
        </p:txBody>
      </p:sp>
    </p:spTree>
    <p:extLst>
      <p:ext uri="{BB962C8B-B14F-4D97-AF65-F5344CB8AC3E}">
        <p14:creationId xmlns:p14="http://schemas.microsoft.com/office/powerpoint/2010/main" val="116482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28965B-4C1E-4216-8D56-73E1E48CD17D}"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938251-3B2D-4EC9-AB82-EB7B31074B61}" type="slidenum">
              <a:rPr lang="en-GB" smtClean="0"/>
              <a:t>‹#›</a:t>
            </a:fld>
            <a:endParaRPr lang="en-GB"/>
          </a:p>
        </p:txBody>
      </p:sp>
    </p:spTree>
    <p:extLst>
      <p:ext uri="{BB962C8B-B14F-4D97-AF65-F5344CB8AC3E}">
        <p14:creationId xmlns:p14="http://schemas.microsoft.com/office/powerpoint/2010/main" val="4263749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28965B-4C1E-4216-8D56-73E1E48CD17D}"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938251-3B2D-4EC9-AB82-EB7B31074B61}" type="slidenum">
              <a:rPr lang="en-GB" smtClean="0"/>
              <a:t>‹#›</a:t>
            </a:fld>
            <a:endParaRPr lang="en-GB"/>
          </a:p>
        </p:txBody>
      </p:sp>
    </p:spTree>
    <p:extLst>
      <p:ext uri="{BB962C8B-B14F-4D97-AF65-F5344CB8AC3E}">
        <p14:creationId xmlns:p14="http://schemas.microsoft.com/office/powerpoint/2010/main" val="3098956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28965B-4C1E-4216-8D56-73E1E48CD17D}"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938251-3B2D-4EC9-AB82-EB7B31074B61}" type="slidenum">
              <a:rPr lang="en-GB" smtClean="0"/>
              <a:t>‹#›</a:t>
            </a:fld>
            <a:endParaRPr lang="en-GB"/>
          </a:p>
        </p:txBody>
      </p:sp>
    </p:spTree>
    <p:extLst>
      <p:ext uri="{BB962C8B-B14F-4D97-AF65-F5344CB8AC3E}">
        <p14:creationId xmlns:p14="http://schemas.microsoft.com/office/powerpoint/2010/main" val="1876726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28965B-4C1E-4216-8D56-73E1E48CD17D}"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938251-3B2D-4EC9-AB82-EB7B31074B61}" type="slidenum">
              <a:rPr lang="en-GB" smtClean="0"/>
              <a:t>‹#›</a:t>
            </a:fld>
            <a:endParaRPr lang="en-GB"/>
          </a:p>
        </p:txBody>
      </p:sp>
    </p:spTree>
    <p:extLst>
      <p:ext uri="{BB962C8B-B14F-4D97-AF65-F5344CB8AC3E}">
        <p14:creationId xmlns:p14="http://schemas.microsoft.com/office/powerpoint/2010/main" val="1633064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28965B-4C1E-4216-8D56-73E1E48CD17D}"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938251-3B2D-4EC9-AB82-EB7B31074B61}" type="slidenum">
              <a:rPr lang="en-GB" smtClean="0"/>
              <a:t>‹#›</a:t>
            </a:fld>
            <a:endParaRPr lang="en-GB"/>
          </a:p>
        </p:txBody>
      </p:sp>
    </p:spTree>
    <p:extLst>
      <p:ext uri="{BB962C8B-B14F-4D97-AF65-F5344CB8AC3E}">
        <p14:creationId xmlns:p14="http://schemas.microsoft.com/office/powerpoint/2010/main" val="2303244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28965B-4C1E-4216-8D56-73E1E48CD17D}"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938251-3B2D-4EC9-AB82-EB7B31074B61}" type="slidenum">
              <a:rPr lang="en-GB" smtClean="0"/>
              <a:t>‹#›</a:t>
            </a:fld>
            <a:endParaRPr lang="en-GB"/>
          </a:p>
        </p:txBody>
      </p:sp>
    </p:spTree>
    <p:extLst>
      <p:ext uri="{BB962C8B-B14F-4D97-AF65-F5344CB8AC3E}">
        <p14:creationId xmlns:p14="http://schemas.microsoft.com/office/powerpoint/2010/main" val="157464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28965B-4C1E-4216-8D56-73E1E48CD17D}" type="datetimeFigureOut">
              <a:rPr lang="en-GB" smtClean="0"/>
              <a:t>26/11/2019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938251-3B2D-4EC9-AB82-EB7B31074B61}" type="slidenum">
              <a:rPr lang="en-GB" smtClean="0"/>
              <a:t>‹#›</a:t>
            </a:fld>
            <a:endParaRPr lang="en-GB"/>
          </a:p>
        </p:txBody>
      </p:sp>
    </p:spTree>
    <p:extLst>
      <p:ext uri="{BB962C8B-B14F-4D97-AF65-F5344CB8AC3E}">
        <p14:creationId xmlns:p14="http://schemas.microsoft.com/office/powerpoint/2010/main" val="2728671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28965B-4C1E-4216-8D56-73E1E48CD17D}" type="datetimeFigureOut">
              <a:rPr lang="en-GB" smtClean="0"/>
              <a:t>26/11/2019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938251-3B2D-4EC9-AB82-EB7B31074B61}" type="slidenum">
              <a:rPr lang="en-GB" smtClean="0"/>
              <a:t>‹#›</a:t>
            </a:fld>
            <a:endParaRPr lang="en-GB"/>
          </a:p>
        </p:txBody>
      </p:sp>
    </p:spTree>
    <p:extLst>
      <p:ext uri="{BB962C8B-B14F-4D97-AF65-F5344CB8AC3E}">
        <p14:creationId xmlns:p14="http://schemas.microsoft.com/office/powerpoint/2010/main" val="4213376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28965B-4C1E-4216-8D56-73E1E48CD17D}" type="datetimeFigureOut">
              <a:rPr lang="en-GB" smtClean="0"/>
              <a:t>26/11/2019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938251-3B2D-4EC9-AB82-EB7B31074B61}" type="slidenum">
              <a:rPr lang="en-GB" smtClean="0"/>
              <a:t>‹#›</a:t>
            </a:fld>
            <a:endParaRPr lang="en-GB"/>
          </a:p>
        </p:txBody>
      </p:sp>
    </p:spTree>
    <p:extLst>
      <p:ext uri="{BB962C8B-B14F-4D97-AF65-F5344CB8AC3E}">
        <p14:creationId xmlns:p14="http://schemas.microsoft.com/office/powerpoint/2010/main" val="2675867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28965B-4C1E-4216-8D56-73E1E48CD17D}"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938251-3B2D-4EC9-AB82-EB7B31074B61}" type="slidenum">
              <a:rPr lang="en-GB" smtClean="0"/>
              <a:t>‹#›</a:t>
            </a:fld>
            <a:endParaRPr lang="en-GB"/>
          </a:p>
        </p:txBody>
      </p:sp>
    </p:spTree>
    <p:extLst>
      <p:ext uri="{BB962C8B-B14F-4D97-AF65-F5344CB8AC3E}">
        <p14:creationId xmlns:p14="http://schemas.microsoft.com/office/powerpoint/2010/main" val="2431744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28965B-4C1E-4216-8D56-73E1E48CD17D}"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938251-3B2D-4EC9-AB82-EB7B31074B61}" type="slidenum">
              <a:rPr lang="en-GB" smtClean="0"/>
              <a:t>‹#›</a:t>
            </a:fld>
            <a:endParaRPr lang="en-GB"/>
          </a:p>
        </p:txBody>
      </p:sp>
    </p:spTree>
    <p:extLst>
      <p:ext uri="{BB962C8B-B14F-4D97-AF65-F5344CB8AC3E}">
        <p14:creationId xmlns:p14="http://schemas.microsoft.com/office/powerpoint/2010/main" val="4157564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28965B-4C1E-4216-8D56-73E1E48CD17D}" type="datetimeFigureOut">
              <a:rPr lang="en-GB" smtClean="0"/>
              <a:t>26/11/2019</a:t>
            </a:fld>
            <a:endParaRPr lang="en-GB"/>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938251-3B2D-4EC9-AB82-EB7B31074B61}" type="slidenum">
              <a:rPr lang="en-GB" smtClean="0"/>
              <a:t>‹#›</a:t>
            </a:fld>
            <a:endParaRPr lang="en-GB"/>
          </a:p>
        </p:txBody>
      </p:sp>
    </p:spTree>
    <p:extLst>
      <p:ext uri="{BB962C8B-B14F-4D97-AF65-F5344CB8AC3E}">
        <p14:creationId xmlns:p14="http://schemas.microsoft.com/office/powerpoint/2010/main" val="28994836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xtranet.staffordshire.gov.uk/projects/sfl/sa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file:///\\staffordshire.gov.uk\Storage\DSD\dsd-census\Projects\Skills\SAP\SAP%20Evidence%20Base\Evidence%20Base%20v1.2\Skills%20Advisory%20Panel%20Analytical%20Framework%20Evidence%20Base%20-%20Full%20Version%20Live%20Draft%20v1.2%20-%20TO%20USE%20-%20EXTERNAL.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2C3EF-58C1-44E7-8674-EF4FEEBA1C28}"/>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90F88573-1463-43DD-A8E7-1ADAD7036038}"/>
              </a:ext>
            </a:extLst>
          </p:cNvPr>
          <p:cNvSpPr>
            <a:spLocks noGrp="1"/>
          </p:cNvSpPr>
          <p:nvPr>
            <p:ph type="subTitle" idx="1"/>
          </p:nvPr>
        </p:nvSpPr>
        <p:spPr/>
        <p:txBody>
          <a:bodyPr/>
          <a:lstStyle/>
          <a:p>
            <a:endParaRPr lang="en-GB" dirty="0"/>
          </a:p>
        </p:txBody>
      </p:sp>
      <p:pic>
        <p:nvPicPr>
          <p:cNvPr id="4" name="Picture 2" descr="C:\Users\sjame3sc\AppData\Local\Temp\jZip\jZip232AA\jZip373A6\STRATEGIC PLAN POWERPOINT ARTWORK-1.jpg">
            <a:extLst>
              <a:ext uri="{FF2B5EF4-FFF2-40B4-BE49-F238E27FC236}">
                <a16:creationId xmlns:a16="http://schemas.microsoft.com/office/drawing/2014/main" id="{B0DFDE5C-8D78-4FF8-A266-3AE6F16EF7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FB09377-7AB0-47EA-8D4E-F05AF41B5C12}"/>
              </a:ext>
            </a:extLst>
          </p:cNvPr>
          <p:cNvSpPr txBox="1"/>
          <p:nvPr/>
        </p:nvSpPr>
        <p:spPr>
          <a:xfrm>
            <a:off x="483861" y="1463120"/>
            <a:ext cx="8470172" cy="4185761"/>
          </a:xfrm>
          <a:prstGeom prst="rect">
            <a:avLst/>
          </a:prstGeom>
          <a:noFill/>
        </p:spPr>
        <p:txBody>
          <a:bodyPr wrap="square" rtlCol="0">
            <a:spAutoFit/>
          </a:bodyPr>
          <a:lstStyle/>
          <a:p>
            <a:r>
              <a:rPr lang="en-GB" sz="4000" b="1" dirty="0">
                <a:solidFill>
                  <a:schemeClr val="bg1"/>
                </a:solidFill>
                <a:latin typeface="Arial" panose="020B0604020202020204" pitchFamily="34" charset="0"/>
                <a:cs typeface="Arial" panose="020B0604020202020204" pitchFamily="34" charset="0"/>
              </a:rPr>
              <a:t>Skills Advisory Panel (SAP) Analytical Framework - Skills Challenges in Stoke-on-Trent and Staffordshire </a:t>
            </a:r>
          </a:p>
          <a:p>
            <a:endParaRPr lang="en-GB" sz="1400" b="1" dirty="0">
              <a:solidFill>
                <a:schemeClr val="bg1"/>
              </a:solidFill>
              <a:latin typeface="Arial" panose="020B0604020202020204" pitchFamily="34" charset="0"/>
              <a:cs typeface="Arial" panose="020B0604020202020204" pitchFamily="34" charset="0"/>
            </a:endParaRPr>
          </a:p>
          <a:p>
            <a:r>
              <a:rPr lang="en-GB" sz="4000" b="1" dirty="0">
                <a:solidFill>
                  <a:schemeClr val="bg1"/>
                </a:solidFill>
                <a:latin typeface="Arial" panose="020B0604020202020204" pitchFamily="34" charset="0"/>
                <a:cs typeface="Arial" panose="020B0604020202020204" pitchFamily="34" charset="0"/>
              </a:rPr>
              <a:t>An Overview</a:t>
            </a:r>
          </a:p>
          <a:p>
            <a:endParaRPr lang="en-GB" sz="1200" b="1" dirty="0">
              <a:solidFill>
                <a:schemeClr val="bg1"/>
              </a:solidFill>
              <a:latin typeface="Arial" panose="020B0604020202020204" pitchFamily="34" charset="0"/>
              <a:cs typeface="Arial" panose="020B0604020202020204" pitchFamily="34" charset="0"/>
            </a:endParaRPr>
          </a:p>
          <a:p>
            <a:r>
              <a:rPr lang="en-GB" sz="3200" b="1" dirty="0">
                <a:solidFill>
                  <a:schemeClr val="bg1"/>
                </a:solidFill>
                <a:latin typeface="Arial" panose="020B0604020202020204" pitchFamily="34" charset="0"/>
                <a:cs typeface="Arial" panose="020B0604020202020204" pitchFamily="34" charset="0"/>
              </a:rPr>
              <a:t>November 2019</a:t>
            </a:r>
            <a:endParaRPr lang="en-GB" sz="3200" dirty="0">
              <a:solidFill>
                <a:schemeClr val="bg1"/>
              </a:solidFill>
            </a:endParaRPr>
          </a:p>
        </p:txBody>
      </p:sp>
      <p:sp>
        <p:nvSpPr>
          <p:cNvPr id="5" name="TextBox 4">
            <a:extLst>
              <a:ext uri="{FF2B5EF4-FFF2-40B4-BE49-F238E27FC236}">
                <a16:creationId xmlns:a16="http://schemas.microsoft.com/office/drawing/2014/main" id="{FB4DD7B6-2346-4DB3-8104-FE93A5CAE6AD}"/>
              </a:ext>
            </a:extLst>
          </p:cNvPr>
          <p:cNvSpPr txBox="1"/>
          <p:nvPr/>
        </p:nvSpPr>
        <p:spPr>
          <a:xfrm rot="19589520">
            <a:off x="2510444" y="2499359"/>
            <a:ext cx="3599411" cy="1323439"/>
          </a:xfrm>
          <a:prstGeom prst="rect">
            <a:avLst/>
          </a:prstGeom>
          <a:noFill/>
        </p:spPr>
        <p:txBody>
          <a:bodyPr wrap="square" rtlCol="0">
            <a:spAutoFit/>
          </a:bodyPr>
          <a:lstStyle/>
          <a:p>
            <a:pPr algn="ctr"/>
            <a:r>
              <a:rPr lang="en-GB" sz="8000" b="1" dirty="0">
                <a:solidFill>
                  <a:srgbClr val="FF0000">
                    <a:alpha val="40000"/>
                  </a:srgbClr>
                </a:solidFill>
              </a:rPr>
              <a:t>DRAFT</a:t>
            </a:r>
            <a:endParaRPr lang="en-GB" sz="6600" b="1" dirty="0">
              <a:solidFill>
                <a:srgbClr val="FF0000">
                  <a:alpha val="40000"/>
                </a:srgbClr>
              </a:solidFill>
            </a:endParaRPr>
          </a:p>
        </p:txBody>
      </p:sp>
      <p:sp>
        <p:nvSpPr>
          <p:cNvPr id="6" name="TextBox 5">
            <a:extLst>
              <a:ext uri="{FF2B5EF4-FFF2-40B4-BE49-F238E27FC236}">
                <a16:creationId xmlns:a16="http://schemas.microsoft.com/office/drawing/2014/main" id="{787B199C-3E73-4FBA-9446-799DFE99C966}"/>
              </a:ext>
            </a:extLst>
          </p:cNvPr>
          <p:cNvSpPr txBox="1"/>
          <p:nvPr/>
        </p:nvSpPr>
        <p:spPr>
          <a:xfrm>
            <a:off x="3527884" y="128368"/>
            <a:ext cx="2088232" cy="369332"/>
          </a:xfrm>
          <a:prstGeom prst="rect">
            <a:avLst/>
          </a:prstGeom>
          <a:noFill/>
        </p:spPr>
        <p:txBody>
          <a:bodyPr wrap="square" rtlCol="0">
            <a:spAutoFit/>
          </a:bodyPr>
          <a:lstStyle/>
          <a:p>
            <a:r>
              <a:rPr lang="en-GB" dirty="0">
                <a:solidFill>
                  <a:schemeClr val="bg1"/>
                </a:solidFill>
              </a:rPr>
              <a:t>***RESTRICTED***</a:t>
            </a:r>
          </a:p>
        </p:txBody>
      </p:sp>
      <p:pic>
        <p:nvPicPr>
          <p:cNvPr id="12" name="Picture 11">
            <a:extLst>
              <a:ext uri="{FF2B5EF4-FFF2-40B4-BE49-F238E27FC236}">
                <a16:creationId xmlns:a16="http://schemas.microsoft.com/office/drawing/2014/main" id="{1558FC38-B701-4F90-A005-F8F51DC07DDB}"/>
              </a:ext>
            </a:extLst>
          </p:cNvPr>
          <p:cNvPicPr>
            <a:picLocks noChangeAspect="1"/>
          </p:cNvPicPr>
          <p:nvPr/>
        </p:nvPicPr>
        <p:blipFill rotWithShape="1">
          <a:blip r:embed="rId4"/>
          <a:srcRect l="3473" t="25145" r="5348" b="27184"/>
          <a:stretch/>
        </p:blipFill>
        <p:spPr>
          <a:xfrm>
            <a:off x="5939338" y="211293"/>
            <a:ext cx="2881439" cy="1159752"/>
          </a:xfrm>
          <a:prstGeom prst="rect">
            <a:avLst/>
          </a:prstGeom>
        </p:spPr>
      </p:pic>
    </p:spTree>
    <p:extLst>
      <p:ext uri="{BB962C8B-B14F-4D97-AF65-F5344CB8AC3E}">
        <p14:creationId xmlns:p14="http://schemas.microsoft.com/office/powerpoint/2010/main" val="2957768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EF81D-3EB0-4851-9478-636C2AD70920}"/>
              </a:ext>
            </a:extLst>
          </p:cNvPr>
          <p:cNvSpPr>
            <a:spLocks noGrp="1"/>
          </p:cNvSpPr>
          <p:nvPr>
            <p:ph type="title"/>
          </p:nvPr>
        </p:nvSpPr>
        <p:spPr>
          <a:xfrm>
            <a:off x="628650" y="129001"/>
            <a:ext cx="7886700" cy="1325563"/>
          </a:xfrm>
        </p:spPr>
        <p:txBody>
          <a:bodyPr>
            <a:normAutofit/>
          </a:bodyPr>
          <a:lstStyle/>
          <a:p>
            <a:r>
              <a:rPr lang="en-GB" sz="3600" b="1" dirty="0">
                <a:solidFill>
                  <a:schemeClr val="accent1">
                    <a:lumMod val="50000"/>
                  </a:schemeClr>
                </a:solidFill>
                <a:latin typeface="Arial" panose="020B0604020202020204" pitchFamily="34" charset="0"/>
                <a:cs typeface="Arial" panose="020B0604020202020204" pitchFamily="34" charset="0"/>
              </a:rPr>
              <a:t>Skills Advisory Panels (SAPs): a quick overview </a:t>
            </a:r>
            <a:endParaRPr lang="en-GB" sz="3600" dirty="0">
              <a:solidFill>
                <a:schemeClr val="accent1">
                  <a:lumMod val="50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4C2DC1B-AF58-4E87-84DB-2E8628A27AD9}"/>
              </a:ext>
            </a:extLst>
          </p:cNvPr>
          <p:cNvSpPr>
            <a:spLocks noGrp="1"/>
          </p:cNvSpPr>
          <p:nvPr>
            <p:ph idx="1"/>
          </p:nvPr>
        </p:nvSpPr>
        <p:spPr>
          <a:xfrm>
            <a:off x="628650" y="1378219"/>
            <a:ext cx="7886700" cy="4667249"/>
          </a:xfrm>
        </p:spPr>
        <p:txBody>
          <a:bodyPr>
            <a:normAutofit lnSpcReduction="10000"/>
          </a:bodyPr>
          <a:lstStyle/>
          <a:p>
            <a:r>
              <a:rPr lang="en-GB" sz="2200" b="1" dirty="0">
                <a:latin typeface="Arial" panose="020B0604020202020204" pitchFamily="34" charset="0"/>
                <a:cs typeface="Arial" panose="020B0604020202020204" pitchFamily="34" charset="0"/>
              </a:rPr>
              <a:t>Aim:</a:t>
            </a:r>
            <a:r>
              <a:rPr lang="en-GB" sz="2200" dirty="0">
                <a:latin typeface="Arial" panose="020B0604020202020204" pitchFamily="34" charset="0"/>
                <a:cs typeface="Arial" panose="020B0604020202020204" pitchFamily="34" charset="0"/>
              </a:rPr>
              <a:t> to match local skills supply to the needs of employers</a:t>
            </a:r>
          </a:p>
          <a:p>
            <a:pPr lvl="0"/>
            <a:r>
              <a:rPr lang="en-GB" sz="2200" dirty="0">
                <a:latin typeface="Arial" panose="020B0604020202020204" pitchFamily="34" charset="0"/>
                <a:cs typeface="Arial" panose="020B0604020202020204" pitchFamily="34" charset="0"/>
              </a:rPr>
              <a:t>Each LEP will have a SAP </a:t>
            </a:r>
          </a:p>
          <a:p>
            <a:pPr marL="0" lvl="0" indent="0">
              <a:buNone/>
            </a:pPr>
            <a:r>
              <a:rPr lang="en-GB" sz="2200" b="1" dirty="0">
                <a:latin typeface="Arial" panose="020B0604020202020204" pitchFamily="34" charset="0"/>
                <a:cs typeface="Arial" panose="020B0604020202020204" pitchFamily="34" charset="0"/>
              </a:rPr>
              <a:t>They will:</a:t>
            </a:r>
          </a:p>
          <a:p>
            <a:pPr lvl="0"/>
            <a:r>
              <a:rPr lang="en-GB" sz="2200" b="1" dirty="0">
                <a:latin typeface="Arial" panose="020B0604020202020204" pitchFamily="34" charset="0"/>
                <a:cs typeface="Arial" panose="020B0604020202020204" pitchFamily="34" charset="0"/>
              </a:rPr>
              <a:t>Pool knowledge </a:t>
            </a:r>
            <a:r>
              <a:rPr lang="en-GB" sz="2200" dirty="0">
                <a:latin typeface="Arial" panose="020B0604020202020204" pitchFamily="34" charset="0"/>
                <a:cs typeface="Arial" panose="020B0604020202020204" pitchFamily="34" charset="0"/>
              </a:rPr>
              <a:t>on skills and labour market needs</a:t>
            </a:r>
          </a:p>
          <a:p>
            <a:pPr lvl="0"/>
            <a:r>
              <a:rPr lang="en-GB" sz="2200" dirty="0">
                <a:latin typeface="Arial" panose="020B0604020202020204" pitchFamily="34" charset="0"/>
                <a:cs typeface="Arial" panose="020B0604020202020204" pitchFamily="34" charset="0"/>
              </a:rPr>
              <a:t>Work together to understand and address </a:t>
            </a:r>
            <a:r>
              <a:rPr lang="en-GB" sz="2200" b="1" dirty="0">
                <a:latin typeface="Arial" panose="020B0604020202020204" pitchFamily="34" charset="0"/>
                <a:cs typeface="Arial" panose="020B0604020202020204" pitchFamily="34" charset="0"/>
              </a:rPr>
              <a:t>key local challenges</a:t>
            </a:r>
          </a:p>
          <a:p>
            <a:pPr lvl="0"/>
            <a:r>
              <a:rPr lang="en-GB" sz="2200" dirty="0">
                <a:latin typeface="Arial" panose="020B0604020202020204" pitchFamily="34" charset="0"/>
                <a:cs typeface="Arial" panose="020B0604020202020204" pitchFamily="34" charset="0"/>
              </a:rPr>
              <a:t>Improve understanding of local skills shortages and labour market challenges to help draw up </a:t>
            </a:r>
            <a:r>
              <a:rPr lang="en-GB" sz="2200" b="1" dirty="0">
                <a:latin typeface="Arial" panose="020B0604020202020204" pitchFamily="34" charset="0"/>
                <a:cs typeface="Arial" panose="020B0604020202020204" pitchFamily="34" charset="0"/>
              </a:rPr>
              <a:t>action plans to address skills issues </a:t>
            </a:r>
          </a:p>
          <a:p>
            <a:pPr lvl="0"/>
            <a:r>
              <a:rPr lang="en-GB" sz="2200" b="1" dirty="0">
                <a:latin typeface="Arial" panose="020B0604020202020204" pitchFamily="34" charset="0"/>
                <a:cs typeface="Arial" panose="020B0604020202020204" pitchFamily="34" charset="0"/>
              </a:rPr>
              <a:t>Outcome:</a:t>
            </a:r>
            <a:r>
              <a:rPr lang="en-GB" sz="2200" dirty="0">
                <a:latin typeface="Arial" panose="020B0604020202020204" pitchFamily="34" charset="0"/>
                <a:cs typeface="Arial" panose="020B0604020202020204" pitchFamily="34" charset="0"/>
              </a:rPr>
              <a:t> give more people in the local community access to </a:t>
            </a:r>
            <a:r>
              <a:rPr lang="en-GB" sz="2200" b="1" dirty="0">
                <a:latin typeface="Arial" panose="020B0604020202020204" pitchFamily="34" charset="0"/>
                <a:cs typeface="Arial" panose="020B0604020202020204" pitchFamily="34" charset="0"/>
              </a:rPr>
              <a:t>high quality skills provision which leads to good jobs</a:t>
            </a:r>
          </a:p>
          <a:p>
            <a:pPr lvl="0"/>
            <a:r>
              <a:rPr lang="en-GB" sz="2200" dirty="0">
                <a:latin typeface="Arial" panose="020B0604020202020204" pitchFamily="34" charset="0"/>
                <a:cs typeface="Arial" panose="020B0604020202020204" pitchFamily="34" charset="0"/>
              </a:rPr>
              <a:t>SAP analysis will also </a:t>
            </a:r>
            <a:r>
              <a:rPr lang="en-GB" sz="2200" b="1" dirty="0">
                <a:latin typeface="Arial" panose="020B0604020202020204" pitchFamily="34" charset="0"/>
                <a:cs typeface="Arial" panose="020B0604020202020204" pitchFamily="34" charset="0"/>
              </a:rPr>
              <a:t>support the development of the Local Industrial Strategy</a:t>
            </a:r>
            <a:endParaRPr lang="en-GB" sz="2400" dirty="0"/>
          </a:p>
        </p:txBody>
      </p:sp>
      <p:pic>
        <p:nvPicPr>
          <p:cNvPr id="4" name="Picture 3">
            <a:extLst>
              <a:ext uri="{FF2B5EF4-FFF2-40B4-BE49-F238E27FC236}">
                <a16:creationId xmlns:a16="http://schemas.microsoft.com/office/drawing/2014/main" id="{51A8AA31-E979-4380-A937-29D744F4FA54}"/>
              </a:ext>
            </a:extLst>
          </p:cNvPr>
          <p:cNvPicPr>
            <a:picLocks noChangeAspect="1"/>
          </p:cNvPicPr>
          <p:nvPr/>
        </p:nvPicPr>
        <p:blipFill rotWithShape="1">
          <a:blip r:embed="rId2"/>
          <a:srcRect l="3473" t="25145" r="5348" b="27184"/>
          <a:stretch/>
        </p:blipFill>
        <p:spPr>
          <a:xfrm>
            <a:off x="6143255" y="5541937"/>
            <a:ext cx="2881439" cy="1159752"/>
          </a:xfrm>
          <a:prstGeom prst="rect">
            <a:avLst/>
          </a:prstGeom>
        </p:spPr>
      </p:pic>
    </p:spTree>
    <p:extLst>
      <p:ext uri="{BB962C8B-B14F-4D97-AF65-F5344CB8AC3E}">
        <p14:creationId xmlns:p14="http://schemas.microsoft.com/office/powerpoint/2010/main" val="201184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AD663-C5BC-4902-A6B5-B9728B94A863}"/>
              </a:ext>
            </a:extLst>
          </p:cNvPr>
          <p:cNvSpPr>
            <a:spLocks noGrp="1"/>
          </p:cNvSpPr>
          <p:nvPr>
            <p:ph type="title"/>
          </p:nvPr>
        </p:nvSpPr>
        <p:spPr>
          <a:xfrm>
            <a:off x="721415" y="176880"/>
            <a:ext cx="7886700" cy="1325563"/>
          </a:xfrm>
        </p:spPr>
        <p:txBody>
          <a:bodyPr>
            <a:normAutofit/>
          </a:bodyPr>
          <a:lstStyle/>
          <a:p>
            <a:pPr algn="ctr"/>
            <a:r>
              <a:rPr lang="en-GB" sz="3600" b="1" dirty="0">
                <a:solidFill>
                  <a:schemeClr val="accent1">
                    <a:lumMod val="50000"/>
                  </a:schemeClr>
                </a:solidFill>
                <a:latin typeface="Arial" panose="020B0604020202020204" pitchFamily="34" charset="0"/>
                <a:cs typeface="Arial" panose="020B0604020202020204" pitchFamily="34" charset="0"/>
              </a:rPr>
              <a:t>Assessing Skills Demand and Supply </a:t>
            </a:r>
          </a:p>
        </p:txBody>
      </p:sp>
      <p:sp>
        <p:nvSpPr>
          <p:cNvPr id="3" name="Content Placeholder 2">
            <a:extLst>
              <a:ext uri="{FF2B5EF4-FFF2-40B4-BE49-F238E27FC236}">
                <a16:creationId xmlns:a16="http://schemas.microsoft.com/office/drawing/2014/main" id="{C5F44B71-161D-40D1-8F5D-F0FA23D61489}"/>
              </a:ext>
            </a:extLst>
          </p:cNvPr>
          <p:cNvSpPr>
            <a:spLocks noGrp="1"/>
          </p:cNvSpPr>
          <p:nvPr>
            <p:ph idx="1"/>
          </p:nvPr>
        </p:nvSpPr>
        <p:spPr>
          <a:xfrm>
            <a:off x="628650" y="1571419"/>
            <a:ext cx="7886700" cy="4351338"/>
          </a:xfrm>
        </p:spPr>
        <p:txBody>
          <a:bodyPr>
            <a:normAutofit/>
          </a:bodyPr>
          <a:lstStyle/>
          <a:p>
            <a:r>
              <a:rPr lang="en-US" dirty="0">
                <a:latin typeface="Arial" panose="020B0604020202020204" pitchFamily="34" charset="0"/>
                <a:cs typeface="Arial" panose="020B0604020202020204" pitchFamily="34" charset="0"/>
              </a:rPr>
              <a:t>The purpose of this strategic analysis is to gain a better </a:t>
            </a:r>
            <a:r>
              <a:rPr lang="en-US" b="1" dirty="0">
                <a:latin typeface="Arial" panose="020B0604020202020204" pitchFamily="34" charset="0"/>
                <a:cs typeface="Arial" panose="020B0604020202020204" pitchFamily="34" charset="0"/>
              </a:rPr>
              <a:t>understanding of skills demand and supply</a:t>
            </a:r>
            <a:r>
              <a:rPr lang="en-US" dirty="0">
                <a:latin typeface="Arial" panose="020B0604020202020204" pitchFamily="34" charset="0"/>
                <a:cs typeface="Arial" panose="020B0604020202020204" pitchFamily="34" charset="0"/>
              </a:rPr>
              <a:t> in Staffordshire and Stoke-on-Trent</a:t>
            </a:r>
          </a:p>
          <a:p>
            <a:r>
              <a:rPr lang="en-US" dirty="0">
                <a:latin typeface="Arial" panose="020B0604020202020204" pitchFamily="34" charset="0"/>
                <a:cs typeface="Arial" panose="020B0604020202020204" pitchFamily="34" charset="0"/>
              </a:rPr>
              <a:t>This analysis will build on work that has been previously undertaken and provide </a:t>
            </a:r>
            <a:r>
              <a:rPr lang="en-US" b="1" dirty="0">
                <a:latin typeface="Arial" panose="020B0604020202020204" pitchFamily="34" charset="0"/>
                <a:cs typeface="Arial" panose="020B0604020202020204" pitchFamily="34" charset="0"/>
              </a:rPr>
              <a:t>new ‘added value’ insights</a:t>
            </a:r>
            <a:r>
              <a:rPr lang="en-US" dirty="0">
                <a:latin typeface="Arial" panose="020B0604020202020204" pitchFamily="34" charset="0"/>
                <a:cs typeface="Arial" panose="020B0604020202020204" pitchFamily="34" charset="0"/>
              </a:rPr>
              <a:t> based on new data and information</a:t>
            </a:r>
          </a:p>
          <a:p>
            <a:r>
              <a:rPr lang="en-GB" dirty="0">
                <a:latin typeface="Arial" panose="020B0604020202020204" pitchFamily="34" charset="0"/>
                <a:cs typeface="Arial" panose="020B0604020202020204" pitchFamily="34" charset="0"/>
              </a:rPr>
              <a:t>The latest skills demand and supply </a:t>
            </a:r>
            <a:r>
              <a:rPr lang="en-GB" b="1" dirty="0">
                <a:latin typeface="Arial" panose="020B0604020202020204" pitchFamily="34" charset="0"/>
                <a:cs typeface="Arial" panose="020B0604020202020204" pitchFamily="34" charset="0"/>
              </a:rPr>
              <a:t>strategic priorities</a:t>
            </a:r>
            <a:r>
              <a:rPr lang="en-GB" dirty="0">
                <a:latin typeface="Arial" panose="020B0604020202020204" pitchFamily="34" charset="0"/>
                <a:cs typeface="Arial" panose="020B0604020202020204" pitchFamily="34" charset="0"/>
              </a:rPr>
              <a:t> will be presented</a:t>
            </a:r>
            <a:endParaRPr lang="en-GB" sz="2200" b="1" dirty="0">
              <a:latin typeface="Arial" panose="020B0604020202020204" pitchFamily="34" charset="0"/>
              <a:cs typeface="Arial" panose="020B0604020202020204" pitchFamily="34" charset="0"/>
            </a:endParaRPr>
          </a:p>
          <a:p>
            <a:pPr marL="0" indent="0">
              <a:buNone/>
            </a:pPr>
            <a:endParaRPr lang="en-GB" dirty="0"/>
          </a:p>
        </p:txBody>
      </p:sp>
      <p:pic>
        <p:nvPicPr>
          <p:cNvPr id="5" name="Picture 4">
            <a:extLst>
              <a:ext uri="{FF2B5EF4-FFF2-40B4-BE49-F238E27FC236}">
                <a16:creationId xmlns:a16="http://schemas.microsoft.com/office/drawing/2014/main" id="{AF477DB1-6BDE-494C-8A63-7FCAEAAF76B5}"/>
              </a:ext>
            </a:extLst>
          </p:cNvPr>
          <p:cNvPicPr>
            <a:picLocks noChangeAspect="1"/>
          </p:cNvPicPr>
          <p:nvPr/>
        </p:nvPicPr>
        <p:blipFill rotWithShape="1">
          <a:blip r:embed="rId3"/>
          <a:srcRect l="3473" t="25145" r="5348" b="27184"/>
          <a:stretch/>
        </p:blipFill>
        <p:spPr>
          <a:xfrm>
            <a:off x="6143255" y="5541937"/>
            <a:ext cx="2881439" cy="1159752"/>
          </a:xfrm>
          <a:prstGeom prst="rect">
            <a:avLst/>
          </a:prstGeom>
        </p:spPr>
      </p:pic>
    </p:spTree>
    <p:extLst>
      <p:ext uri="{BB962C8B-B14F-4D97-AF65-F5344CB8AC3E}">
        <p14:creationId xmlns:p14="http://schemas.microsoft.com/office/powerpoint/2010/main" val="3999434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AD663-C5BC-4902-A6B5-B9728B94A863}"/>
              </a:ext>
            </a:extLst>
          </p:cNvPr>
          <p:cNvSpPr>
            <a:spLocks noGrp="1"/>
          </p:cNvSpPr>
          <p:nvPr>
            <p:ph type="title"/>
          </p:nvPr>
        </p:nvSpPr>
        <p:spPr>
          <a:xfrm>
            <a:off x="721415" y="176880"/>
            <a:ext cx="7886700" cy="1325563"/>
          </a:xfrm>
        </p:spPr>
        <p:txBody>
          <a:bodyPr>
            <a:normAutofit/>
          </a:bodyPr>
          <a:lstStyle/>
          <a:p>
            <a:pPr algn="ctr"/>
            <a:r>
              <a:rPr lang="en-GB" sz="3600" b="1" dirty="0">
                <a:solidFill>
                  <a:schemeClr val="accent1">
                    <a:lumMod val="50000"/>
                  </a:schemeClr>
                </a:solidFill>
                <a:latin typeface="Arial" panose="020B0604020202020204" pitchFamily="34" charset="0"/>
                <a:cs typeface="Arial" panose="020B0604020202020204" pitchFamily="34" charset="0"/>
              </a:rPr>
              <a:t>Importance of Research and Analysis to the SAP</a:t>
            </a:r>
          </a:p>
        </p:txBody>
      </p:sp>
      <p:sp>
        <p:nvSpPr>
          <p:cNvPr id="3" name="Content Placeholder 2">
            <a:extLst>
              <a:ext uri="{FF2B5EF4-FFF2-40B4-BE49-F238E27FC236}">
                <a16:creationId xmlns:a16="http://schemas.microsoft.com/office/drawing/2014/main" id="{C5F44B71-161D-40D1-8F5D-F0FA23D61489}"/>
              </a:ext>
            </a:extLst>
          </p:cNvPr>
          <p:cNvSpPr>
            <a:spLocks noGrp="1"/>
          </p:cNvSpPr>
          <p:nvPr>
            <p:ph idx="1"/>
          </p:nvPr>
        </p:nvSpPr>
        <p:spPr>
          <a:xfrm>
            <a:off x="628650" y="1571419"/>
            <a:ext cx="7886700" cy="4351338"/>
          </a:xfrm>
        </p:spPr>
        <p:txBody>
          <a:bodyPr>
            <a:normAutofit/>
          </a:bodyPr>
          <a:lstStyle/>
          <a:p>
            <a:r>
              <a:rPr lang="en-GB" sz="2700" b="1" dirty="0">
                <a:latin typeface="Arial" panose="020B0604020202020204" pitchFamily="34" charset="0"/>
                <a:cs typeface="Arial" panose="020B0604020202020204" pitchFamily="34" charset="0"/>
              </a:rPr>
              <a:t>Approach:</a:t>
            </a:r>
            <a:r>
              <a:rPr lang="en-GB" sz="2700" dirty="0">
                <a:latin typeface="Arial" panose="020B0604020202020204" pitchFamily="34" charset="0"/>
                <a:cs typeface="Arial" panose="020B0604020202020204" pitchFamily="34" charset="0"/>
              </a:rPr>
              <a:t> use analysis of economy and skills data to create a </a:t>
            </a:r>
            <a:r>
              <a:rPr lang="en-GB" sz="2700" b="1" dirty="0">
                <a:latin typeface="Arial" panose="020B0604020202020204" pitchFamily="34" charset="0"/>
                <a:cs typeface="Arial" panose="020B0604020202020204" pitchFamily="34" charset="0"/>
              </a:rPr>
              <a:t>common understanding</a:t>
            </a:r>
            <a:r>
              <a:rPr lang="en-GB" sz="2700" dirty="0">
                <a:latin typeface="Arial" panose="020B0604020202020204" pitchFamily="34" charset="0"/>
                <a:cs typeface="Arial" panose="020B0604020202020204" pitchFamily="34" charset="0"/>
              </a:rPr>
              <a:t> and influence a more </a:t>
            </a:r>
            <a:r>
              <a:rPr lang="en-GB" sz="2700" b="1" dirty="0">
                <a:latin typeface="Arial" panose="020B0604020202020204" pitchFamily="34" charset="0"/>
                <a:cs typeface="Arial" panose="020B0604020202020204" pitchFamily="34" charset="0"/>
              </a:rPr>
              <a:t>efficient allocation of resources </a:t>
            </a:r>
            <a:r>
              <a:rPr lang="en-GB" sz="2700" dirty="0">
                <a:latin typeface="Arial" panose="020B0604020202020204" pitchFamily="34" charset="0"/>
                <a:cs typeface="Arial" panose="020B0604020202020204" pitchFamily="34" charset="0"/>
              </a:rPr>
              <a:t>to deliver skills priorities</a:t>
            </a:r>
          </a:p>
          <a:p>
            <a:pPr lvl="0"/>
            <a:endParaRPr lang="en-GB" sz="2700" b="1" dirty="0">
              <a:latin typeface="Arial" panose="020B0604020202020204" pitchFamily="34" charset="0"/>
              <a:cs typeface="Arial" panose="020B0604020202020204" pitchFamily="34" charset="0"/>
            </a:endParaRPr>
          </a:p>
          <a:p>
            <a:r>
              <a:rPr lang="en-GB" sz="2700" b="1" dirty="0">
                <a:latin typeface="Arial" panose="020B0604020202020204" pitchFamily="34" charset="0"/>
                <a:cs typeface="Arial" panose="020B0604020202020204" pitchFamily="34" charset="0"/>
              </a:rPr>
              <a:t>Analytical Toolkit:</a:t>
            </a:r>
            <a:r>
              <a:rPr lang="en-GB" sz="2700" dirty="0">
                <a:latin typeface="Arial" panose="020B0604020202020204" pitchFamily="34" charset="0"/>
                <a:cs typeface="Arial" panose="020B0604020202020204" pitchFamily="34" charset="0"/>
              </a:rPr>
              <a:t> DfE has created a toolkit to support SAPs to carry out </a:t>
            </a:r>
            <a:r>
              <a:rPr lang="en-GB" sz="2700" b="1" dirty="0">
                <a:latin typeface="Arial" panose="020B0604020202020204" pitchFamily="34" charset="0"/>
                <a:cs typeface="Arial" panose="020B0604020202020204" pitchFamily="34" charset="0"/>
              </a:rPr>
              <a:t>high quality local skills analysis</a:t>
            </a:r>
            <a:r>
              <a:rPr lang="en-GB" sz="2700" dirty="0">
                <a:latin typeface="Arial" panose="020B0604020202020204" pitchFamily="34" charset="0"/>
                <a:cs typeface="Arial" panose="020B0604020202020204" pitchFamily="34" charset="0"/>
              </a:rPr>
              <a:t>, which will be used by SAPs to identify their existing and future </a:t>
            </a:r>
            <a:r>
              <a:rPr lang="en-GB" sz="2700" b="1" dirty="0">
                <a:latin typeface="Arial" panose="020B0604020202020204" pitchFamily="34" charset="0"/>
                <a:cs typeface="Arial" panose="020B0604020202020204" pitchFamily="34" charset="0"/>
              </a:rPr>
              <a:t>skills gaps and employment priorities</a:t>
            </a:r>
          </a:p>
          <a:p>
            <a:endParaRPr lang="en-GB" dirty="0"/>
          </a:p>
        </p:txBody>
      </p:sp>
      <p:pic>
        <p:nvPicPr>
          <p:cNvPr id="5" name="Picture 4">
            <a:extLst>
              <a:ext uri="{FF2B5EF4-FFF2-40B4-BE49-F238E27FC236}">
                <a16:creationId xmlns:a16="http://schemas.microsoft.com/office/drawing/2014/main" id="{AF477DB1-6BDE-494C-8A63-7FCAEAAF76B5}"/>
              </a:ext>
            </a:extLst>
          </p:cNvPr>
          <p:cNvPicPr>
            <a:picLocks noChangeAspect="1"/>
          </p:cNvPicPr>
          <p:nvPr/>
        </p:nvPicPr>
        <p:blipFill rotWithShape="1">
          <a:blip r:embed="rId2"/>
          <a:srcRect l="3473" t="25145" r="5348" b="27184"/>
          <a:stretch/>
        </p:blipFill>
        <p:spPr>
          <a:xfrm>
            <a:off x="6143255" y="5541937"/>
            <a:ext cx="2881439" cy="1159752"/>
          </a:xfrm>
          <a:prstGeom prst="rect">
            <a:avLst/>
          </a:prstGeom>
        </p:spPr>
      </p:pic>
    </p:spTree>
    <p:extLst>
      <p:ext uri="{BB962C8B-B14F-4D97-AF65-F5344CB8AC3E}">
        <p14:creationId xmlns:p14="http://schemas.microsoft.com/office/powerpoint/2010/main" val="2214708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F3B3B-F08F-46BB-8943-55B36E67A1B0}"/>
              </a:ext>
            </a:extLst>
          </p:cNvPr>
          <p:cNvSpPr>
            <a:spLocks noGrp="1"/>
          </p:cNvSpPr>
          <p:nvPr>
            <p:ph type="title"/>
          </p:nvPr>
        </p:nvSpPr>
        <p:spPr>
          <a:xfrm>
            <a:off x="628650" y="128644"/>
            <a:ext cx="7886700" cy="1124688"/>
          </a:xfrm>
        </p:spPr>
        <p:txBody>
          <a:bodyPr>
            <a:normAutofit/>
          </a:bodyPr>
          <a:lstStyle/>
          <a:p>
            <a:r>
              <a:rPr lang="en-GB" sz="3600" b="1" dirty="0">
                <a:solidFill>
                  <a:schemeClr val="accent1">
                    <a:lumMod val="50000"/>
                  </a:schemeClr>
                </a:solidFill>
                <a:latin typeface="Arial" panose="020B0604020202020204" pitchFamily="34" charset="0"/>
                <a:cs typeface="Arial" panose="020B0604020202020204" pitchFamily="34" charset="0"/>
              </a:rPr>
              <a:t>SAP Analytical Framework Stages</a:t>
            </a:r>
          </a:p>
        </p:txBody>
      </p:sp>
      <p:sp>
        <p:nvSpPr>
          <p:cNvPr id="3" name="Content Placeholder 2">
            <a:extLst>
              <a:ext uri="{FF2B5EF4-FFF2-40B4-BE49-F238E27FC236}">
                <a16:creationId xmlns:a16="http://schemas.microsoft.com/office/drawing/2014/main" id="{0E5D7896-28B7-473F-8DC5-A583CBCFD1FB}"/>
              </a:ext>
            </a:extLst>
          </p:cNvPr>
          <p:cNvSpPr>
            <a:spLocks noGrp="1"/>
          </p:cNvSpPr>
          <p:nvPr>
            <p:ph idx="1"/>
          </p:nvPr>
        </p:nvSpPr>
        <p:spPr>
          <a:xfrm>
            <a:off x="420914" y="1253331"/>
            <a:ext cx="8094436" cy="5278098"/>
          </a:xfrm>
        </p:spPr>
        <p:txBody>
          <a:bodyPr>
            <a:normAutofit lnSpcReduction="10000"/>
          </a:bodyPr>
          <a:lstStyle/>
          <a:p>
            <a:r>
              <a:rPr lang="en-US" dirty="0"/>
              <a:t>The DfE has proposed a non-prescriptive 5-stage model:</a:t>
            </a:r>
          </a:p>
          <a:p>
            <a:endParaRPr lang="en-US" dirty="0"/>
          </a:p>
          <a:p>
            <a:endParaRPr lang="en-US" dirty="0"/>
          </a:p>
          <a:p>
            <a:endParaRPr lang="en-US" dirty="0"/>
          </a:p>
          <a:p>
            <a:endParaRPr lang="en-US" dirty="0"/>
          </a:p>
          <a:p>
            <a:endParaRPr lang="en-US" dirty="0"/>
          </a:p>
          <a:p>
            <a:r>
              <a:rPr lang="en-US" dirty="0"/>
              <a:t>The 5-stage model can help you meet the standards and objectives, and:</a:t>
            </a:r>
          </a:p>
          <a:p>
            <a:pPr lvl="1"/>
            <a:r>
              <a:rPr lang="en-US" sz="2200" dirty="0"/>
              <a:t>identify local skills priorities;</a:t>
            </a:r>
          </a:p>
          <a:p>
            <a:pPr lvl="1"/>
            <a:r>
              <a:rPr lang="en-US" sz="2200" dirty="0"/>
              <a:t>build a robust narrative, and;</a:t>
            </a:r>
          </a:p>
          <a:p>
            <a:pPr lvl="1"/>
            <a:r>
              <a:rPr lang="en-US" sz="2200" dirty="0"/>
              <a:t>provide fit-for-purpose recommendations.</a:t>
            </a:r>
          </a:p>
          <a:p>
            <a:endParaRPr lang="en-GB" dirty="0"/>
          </a:p>
        </p:txBody>
      </p:sp>
      <p:pic>
        <p:nvPicPr>
          <p:cNvPr id="4" name="Picture 3">
            <a:extLst>
              <a:ext uri="{FF2B5EF4-FFF2-40B4-BE49-F238E27FC236}">
                <a16:creationId xmlns:a16="http://schemas.microsoft.com/office/drawing/2014/main" id="{9C27F83C-090A-47CB-A368-0923C8179A05}"/>
              </a:ext>
            </a:extLst>
          </p:cNvPr>
          <p:cNvPicPr>
            <a:picLocks noChangeAspect="1"/>
          </p:cNvPicPr>
          <p:nvPr/>
        </p:nvPicPr>
        <p:blipFill>
          <a:blip r:embed="rId3"/>
          <a:stretch>
            <a:fillRect/>
          </a:stretch>
        </p:blipFill>
        <p:spPr>
          <a:xfrm>
            <a:off x="130628" y="2197805"/>
            <a:ext cx="8882743" cy="1856252"/>
          </a:xfrm>
          <a:prstGeom prst="rect">
            <a:avLst/>
          </a:prstGeom>
        </p:spPr>
      </p:pic>
      <p:pic>
        <p:nvPicPr>
          <p:cNvPr id="5" name="Picture 4">
            <a:extLst>
              <a:ext uri="{FF2B5EF4-FFF2-40B4-BE49-F238E27FC236}">
                <a16:creationId xmlns:a16="http://schemas.microsoft.com/office/drawing/2014/main" id="{FD9AC3A6-AC43-4578-9280-42990DD609F7}"/>
              </a:ext>
            </a:extLst>
          </p:cNvPr>
          <p:cNvPicPr>
            <a:picLocks noChangeAspect="1"/>
          </p:cNvPicPr>
          <p:nvPr/>
        </p:nvPicPr>
        <p:blipFill rotWithShape="1">
          <a:blip r:embed="rId4"/>
          <a:srcRect l="3473" t="25145" r="5348" b="27184"/>
          <a:stretch/>
        </p:blipFill>
        <p:spPr>
          <a:xfrm>
            <a:off x="6143255" y="5541937"/>
            <a:ext cx="2881439" cy="1159752"/>
          </a:xfrm>
          <a:prstGeom prst="rect">
            <a:avLst/>
          </a:prstGeom>
        </p:spPr>
      </p:pic>
    </p:spTree>
    <p:extLst>
      <p:ext uri="{BB962C8B-B14F-4D97-AF65-F5344CB8AC3E}">
        <p14:creationId xmlns:p14="http://schemas.microsoft.com/office/powerpoint/2010/main" val="982653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AD663-C5BC-4902-A6B5-B9728B94A863}"/>
              </a:ext>
            </a:extLst>
          </p:cNvPr>
          <p:cNvSpPr>
            <a:spLocks noGrp="1"/>
          </p:cNvSpPr>
          <p:nvPr>
            <p:ph type="title"/>
          </p:nvPr>
        </p:nvSpPr>
        <p:spPr>
          <a:xfrm>
            <a:off x="692123" y="147730"/>
            <a:ext cx="7886700" cy="1325563"/>
          </a:xfrm>
        </p:spPr>
        <p:txBody>
          <a:bodyPr>
            <a:normAutofit/>
          </a:bodyPr>
          <a:lstStyle/>
          <a:p>
            <a:pPr algn="ctr"/>
            <a:r>
              <a:rPr lang="en-GB" sz="3600" b="1" dirty="0">
                <a:solidFill>
                  <a:schemeClr val="accent1">
                    <a:lumMod val="50000"/>
                  </a:schemeClr>
                </a:solidFill>
                <a:latin typeface="Arial" panose="020B0604020202020204" pitchFamily="34" charset="0"/>
                <a:cs typeface="Arial" panose="020B0604020202020204" pitchFamily="34" charset="0"/>
              </a:rPr>
              <a:t>SSLEP research approach to support the SAP</a:t>
            </a:r>
          </a:p>
        </p:txBody>
      </p:sp>
      <p:sp>
        <p:nvSpPr>
          <p:cNvPr id="3" name="Content Placeholder 2">
            <a:extLst>
              <a:ext uri="{FF2B5EF4-FFF2-40B4-BE49-F238E27FC236}">
                <a16:creationId xmlns:a16="http://schemas.microsoft.com/office/drawing/2014/main" id="{C5F44B71-161D-40D1-8F5D-F0FA23D61489}"/>
              </a:ext>
            </a:extLst>
          </p:cNvPr>
          <p:cNvSpPr>
            <a:spLocks noGrp="1"/>
          </p:cNvSpPr>
          <p:nvPr>
            <p:ph idx="1"/>
          </p:nvPr>
        </p:nvSpPr>
        <p:spPr>
          <a:xfrm>
            <a:off x="456731" y="1502443"/>
            <a:ext cx="8357485" cy="4351338"/>
          </a:xfrm>
        </p:spPr>
        <p:txBody>
          <a:bodyPr>
            <a:normAutofit/>
          </a:bodyPr>
          <a:lstStyle/>
          <a:p>
            <a:r>
              <a:rPr lang="en-US" sz="2300" b="1" dirty="0">
                <a:latin typeface="Arial" panose="020B0604020202020204" pitchFamily="34" charset="0"/>
                <a:cs typeface="Arial" panose="020B0604020202020204" pitchFamily="34" charset="0"/>
              </a:rPr>
              <a:t>Inception meeting </a:t>
            </a:r>
            <a:r>
              <a:rPr lang="en-US" sz="2300" dirty="0">
                <a:latin typeface="Arial" panose="020B0604020202020204" pitchFamily="34" charset="0"/>
                <a:cs typeface="Arial" panose="020B0604020202020204" pitchFamily="34" charset="0"/>
              </a:rPr>
              <a:t>with Skills leads</a:t>
            </a:r>
          </a:p>
          <a:p>
            <a:r>
              <a:rPr lang="en-US" sz="2300" b="1" dirty="0">
                <a:latin typeface="Arial" panose="020B0604020202020204" pitchFamily="34" charset="0"/>
                <a:cs typeface="Arial" panose="020B0604020202020204" pitchFamily="34" charset="0"/>
              </a:rPr>
              <a:t>Initial review of evidence </a:t>
            </a:r>
            <a:r>
              <a:rPr lang="en-US" sz="2300" dirty="0">
                <a:latin typeface="Arial" panose="020B0604020202020204" pitchFamily="34" charset="0"/>
                <a:cs typeface="Arial" panose="020B0604020202020204" pitchFamily="34" charset="0"/>
              </a:rPr>
              <a:t>against SAP analytical framework</a:t>
            </a:r>
          </a:p>
          <a:p>
            <a:pPr lvl="1"/>
            <a:r>
              <a:rPr lang="en-US" sz="2300" dirty="0">
                <a:latin typeface="Arial" panose="020B0604020202020204" pitchFamily="34" charset="0"/>
                <a:cs typeface="Arial" panose="020B0604020202020204" pitchFamily="34" charset="0"/>
              </a:rPr>
              <a:t>Gathered and shared over 60 EIS research outputs on </a:t>
            </a:r>
            <a:r>
              <a:rPr lang="en-GB" sz="2300" b="1" dirty="0">
                <a:latin typeface="Arial" panose="020B0604020202020204" pitchFamily="34" charset="0"/>
                <a:cs typeface="Arial" panose="020B0604020202020204" pitchFamily="34" charset="0"/>
              </a:rPr>
              <a:t>SAP SharePoint site:</a:t>
            </a:r>
            <a:r>
              <a:rPr lang="en-GB" sz="2300" dirty="0">
                <a:latin typeface="Arial" panose="020B0604020202020204" pitchFamily="34" charset="0"/>
                <a:cs typeface="Arial" panose="020B0604020202020204" pitchFamily="34" charset="0"/>
              </a:rPr>
              <a:t> </a:t>
            </a:r>
            <a:r>
              <a:rPr lang="en-GB" sz="2300" dirty="0">
                <a:latin typeface="Arial" panose="020B0604020202020204" pitchFamily="34" charset="0"/>
                <a:cs typeface="Arial" panose="020B0604020202020204" pitchFamily="34" charset="0"/>
                <a:hlinkClick r:id="rId2"/>
              </a:rPr>
              <a:t>SAP</a:t>
            </a:r>
            <a:endParaRPr lang="en-GB" sz="2300" dirty="0">
              <a:latin typeface="Arial" panose="020B0604020202020204" pitchFamily="34" charset="0"/>
              <a:cs typeface="Arial" panose="020B0604020202020204" pitchFamily="34" charset="0"/>
            </a:endParaRPr>
          </a:p>
          <a:p>
            <a:pPr lvl="1"/>
            <a:r>
              <a:rPr lang="en-US" sz="2300" dirty="0">
                <a:latin typeface="Arial" panose="020B0604020202020204" pitchFamily="34" charset="0"/>
                <a:cs typeface="Arial" panose="020B0604020202020204" pitchFamily="34" charset="0"/>
              </a:rPr>
              <a:t>Assessment of evidence against SAP Toolkit questions (RAG ratings for 130+ questions)</a:t>
            </a:r>
          </a:p>
          <a:p>
            <a:pPr lvl="1"/>
            <a:r>
              <a:rPr lang="en-US" sz="2300" dirty="0">
                <a:latin typeface="Arial" panose="020B0604020202020204" pitchFamily="34" charset="0"/>
                <a:cs typeface="Arial" panose="020B0604020202020204" pitchFamily="34" charset="0"/>
              </a:rPr>
              <a:t>Identification of data issues, gaps and priorities for further exploration</a:t>
            </a:r>
          </a:p>
          <a:p>
            <a:pPr lvl="1"/>
            <a:r>
              <a:rPr lang="en-US" sz="2300" dirty="0" err="1">
                <a:latin typeface="Arial" panose="020B0604020202020204" pitchFamily="34" charset="0"/>
                <a:cs typeface="Arial" panose="020B0604020202020204" pitchFamily="34" charset="0"/>
              </a:rPr>
              <a:t>DfE</a:t>
            </a:r>
            <a:r>
              <a:rPr lang="en-US" sz="2300" dirty="0">
                <a:latin typeface="Arial" panose="020B0604020202020204" pitchFamily="34" charset="0"/>
                <a:cs typeface="Arial" panose="020B0604020202020204" pitchFamily="34" charset="0"/>
              </a:rPr>
              <a:t> consultation and workshops to address data concerns / new data tool development</a:t>
            </a:r>
          </a:p>
          <a:p>
            <a:pPr lvl="1"/>
            <a:r>
              <a:rPr lang="en-US" sz="2300" dirty="0">
                <a:latin typeface="Arial" panose="020B0604020202020204" pitchFamily="34" charset="0"/>
                <a:cs typeface="Arial" panose="020B0604020202020204" pitchFamily="34" charset="0"/>
              </a:rPr>
              <a:t>DWP SAP/skills data tool trial pilot group</a:t>
            </a:r>
          </a:p>
        </p:txBody>
      </p:sp>
      <p:pic>
        <p:nvPicPr>
          <p:cNvPr id="5" name="Picture 4">
            <a:extLst>
              <a:ext uri="{FF2B5EF4-FFF2-40B4-BE49-F238E27FC236}">
                <a16:creationId xmlns:a16="http://schemas.microsoft.com/office/drawing/2014/main" id="{AF477DB1-6BDE-494C-8A63-7FCAEAAF76B5}"/>
              </a:ext>
            </a:extLst>
          </p:cNvPr>
          <p:cNvPicPr>
            <a:picLocks noChangeAspect="1"/>
          </p:cNvPicPr>
          <p:nvPr/>
        </p:nvPicPr>
        <p:blipFill rotWithShape="1">
          <a:blip r:embed="rId3"/>
          <a:srcRect l="3473" t="25145" r="5348" b="27184"/>
          <a:stretch/>
        </p:blipFill>
        <p:spPr>
          <a:xfrm>
            <a:off x="6143255" y="5541937"/>
            <a:ext cx="2881439" cy="1159752"/>
          </a:xfrm>
          <a:prstGeom prst="rect">
            <a:avLst/>
          </a:prstGeom>
        </p:spPr>
      </p:pic>
    </p:spTree>
    <p:extLst>
      <p:ext uri="{BB962C8B-B14F-4D97-AF65-F5344CB8AC3E}">
        <p14:creationId xmlns:p14="http://schemas.microsoft.com/office/powerpoint/2010/main" val="3906109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AD663-C5BC-4902-A6B5-B9728B94A863}"/>
              </a:ext>
            </a:extLst>
          </p:cNvPr>
          <p:cNvSpPr>
            <a:spLocks noGrp="1"/>
          </p:cNvSpPr>
          <p:nvPr>
            <p:ph type="title"/>
          </p:nvPr>
        </p:nvSpPr>
        <p:spPr>
          <a:xfrm>
            <a:off x="721415" y="21400"/>
            <a:ext cx="7886700" cy="1159753"/>
          </a:xfrm>
        </p:spPr>
        <p:txBody>
          <a:bodyPr>
            <a:normAutofit/>
          </a:bodyPr>
          <a:lstStyle/>
          <a:p>
            <a:r>
              <a:rPr lang="en-GB" sz="3600" b="1" dirty="0">
                <a:solidFill>
                  <a:schemeClr val="accent1">
                    <a:lumMod val="50000"/>
                  </a:schemeClr>
                </a:solidFill>
                <a:latin typeface="Arial" panose="020B0604020202020204" pitchFamily="34" charset="0"/>
                <a:cs typeface="Arial" panose="020B0604020202020204" pitchFamily="34" charset="0"/>
              </a:rPr>
              <a:t>SAP Evidence Base Development</a:t>
            </a:r>
          </a:p>
        </p:txBody>
      </p:sp>
      <p:sp>
        <p:nvSpPr>
          <p:cNvPr id="3" name="Content Placeholder 2">
            <a:extLst>
              <a:ext uri="{FF2B5EF4-FFF2-40B4-BE49-F238E27FC236}">
                <a16:creationId xmlns:a16="http://schemas.microsoft.com/office/drawing/2014/main" id="{C5F44B71-161D-40D1-8F5D-F0FA23D61489}"/>
              </a:ext>
            </a:extLst>
          </p:cNvPr>
          <p:cNvSpPr>
            <a:spLocks noGrp="1"/>
          </p:cNvSpPr>
          <p:nvPr>
            <p:ph idx="1"/>
          </p:nvPr>
        </p:nvSpPr>
        <p:spPr>
          <a:xfrm>
            <a:off x="224544" y="987509"/>
            <a:ext cx="8694911" cy="4748072"/>
          </a:xfrm>
        </p:spPr>
        <p:txBody>
          <a:bodyPr>
            <a:noAutofit/>
          </a:bodyPr>
          <a:lstStyle/>
          <a:p>
            <a:r>
              <a:rPr lang="en-US" sz="2200" b="1" dirty="0">
                <a:latin typeface="Arial" panose="020B0604020202020204" pitchFamily="34" charset="0"/>
                <a:cs typeface="Arial" panose="020B0604020202020204" pitchFamily="34" charset="0"/>
              </a:rPr>
              <a:t>Synthesis of existing evidence </a:t>
            </a:r>
            <a:r>
              <a:rPr lang="en-US" sz="2200" dirty="0">
                <a:latin typeface="Arial" panose="020B0604020202020204" pitchFamily="34" charset="0"/>
                <a:cs typeface="Arial" panose="020B0604020202020204" pitchFamily="34" charset="0"/>
              </a:rPr>
              <a:t>to address SAP analytical framework questions </a:t>
            </a:r>
          </a:p>
          <a:p>
            <a:r>
              <a:rPr lang="en-US" sz="2200" b="1" dirty="0">
                <a:latin typeface="Arial" panose="020B0604020202020204" pitchFamily="34" charset="0"/>
                <a:cs typeface="Arial" panose="020B0604020202020204" pitchFamily="34" charset="0"/>
              </a:rPr>
              <a:t>Research scope to address gaps </a:t>
            </a:r>
            <a:r>
              <a:rPr lang="en-US" sz="2200" dirty="0">
                <a:latin typeface="Arial" panose="020B0604020202020204" pitchFamily="34" charset="0"/>
                <a:cs typeface="Arial" panose="020B0604020202020204" pitchFamily="34" charset="0"/>
              </a:rPr>
              <a:t>- identified key lines of enquiry based on previous skills demand and supply assessments and local knowledge – focused approach to avoid trying to answer </a:t>
            </a:r>
            <a:r>
              <a:rPr lang="en-US" sz="2200" dirty="0" err="1">
                <a:latin typeface="Arial" panose="020B0604020202020204" pitchFamily="34" charset="0"/>
                <a:cs typeface="Arial" panose="020B0604020202020204" pitchFamily="34" charset="0"/>
              </a:rPr>
              <a:t>DfE</a:t>
            </a:r>
            <a:r>
              <a:rPr lang="en-US" sz="2200" dirty="0">
                <a:latin typeface="Arial" panose="020B0604020202020204" pitchFamily="34" charset="0"/>
                <a:cs typeface="Arial" panose="020B0604020202020204" pitchFamily="34" charset="0"/>
              </a:rPr>
              <a:t> questions which aren’t relevant</a:t>
            </a:r>
          </a:p>
          <a:p>
            <a:r>
              <a:rPr lang="en-US" sz="2200" b="1" dirty="0">
                <a:latin typeface="Arial" panose="020B0604020202020204" pitchFamily="34" charset="0"/>
                <a:cs typeface="Arial" panose="020B0604020202020204" pitchFamily="34" charset="0"/>
              </a:rPr>
              <a:t>New research and added value insights </a:t>
            </a:r>
            <a:r>
              <a:rPr lang="en-US" sz="2200" dirty="0">
                <a:latin typeface="Arial" panose="020B0604020202020204" pitchFamily="34" charset="0"/>
                <a:cs typeface="Arial" panose="020B0604020202020204" pitchFamily="34" charset="0"/>
              </a:rPr>
              <a:t>– to address SAP framework evidence gaps including data management and analysis of over 50 primary &amp; secondary data sources</a:t>
            </a:r>
          </a:p>
          <a:p>
            <a:r>
              <a:rPr lang="en-US" sz="2200" b="1" dirty="0">
                <a:latin typeface="Arial" panose="020B0604020202020204" pitchFamily="34" charset="0"/>
                <a:cs typeface="Arial" panose="020B0604020202020204" pitchFamily="34" charset="0"/>
              </a:rPr>
              <a:t>Identification of initial key skills strategic priorities </a:t>
            </a:r>
            <a:r>
              <a:rPr lang="en-US" sz="2200" dirty="0">
                <a:latin typeface="Arial" panose="020B0604020202020204" pitchFamily="34" charset="0"/>
                <a:cs typeface="Arial" panose="020B0604020202020204" pitchFamily="34" charset="0"/>
              </a:rPr>
              <a:t>(opportunities and challenges)</a:t>
            </a:r>
          </a:p>
          <a:p>
            <a:r>
              <a:rPr lang="en-US" sz="2200" b="1" dirty="0">
                <a:latin typeface="Arial" panose="020B0604020202020204" pitchFamily="34" charset="0"/>
                <a:cs typeface="Arial" panose="020B0604020202020204" pitchFamily="34" charset="0"/>
              </a:rPr>
              <a:t>Output</a:t>
            </a:r>
            <a:r>
              <a:rPr lang="en-US" sz="2200" dirty="0">
                <a:latin typeface="Arial" panose="020B0604020202020204" pitchFamily="34" charset="0"/>
                <a:cs typeface="Arial" panose="020B0604020202020204" pitchFamily="34" charset="0"/>
              </a:rPr>
              <a:t> - slide deck quick to update / accessible / flexibility to change / ability to add to as things develop with further detail in the background – positive stakeholder feedback </a:t>
            </a:r>
          </a:p>
          <a:p>
            <a:pPr marL="0" indent="0">
              <a:buNone/>
            </a:pPr>
            <a:r>
              <a:rPr lang="en-US" sz="2200" dirty="0">
                <a:latin typeface="Arial" panose="020B0604020202020204" pitchFamily="34" charset="0"/>
                <a:cs typeface="Arial" panose="020B0604020202020204" pitchFamily="34" charset="0"/>
                <a:hlinkClick r:id="rId2" action="ppaction://hlinkpres?slideindex=1&amp;slidetitle="/>
              </a:rPr>
              <a:t>SAP Evidence Base</a:t>
            </a:r>
            <a:endParaRPr lang="en-US" sz="22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AF477DB1-6BDE-494C-8A63-7FCAEAAF76B5}"/>
              </a:ext>
            </a:extLst>
          </p:cNvPr>
          <p:cNvPicPr>
            <a:picLocks noChangeAspect="1"/>
          </p:cNvPicPr>
          <p:nvPr/>
        </p:nvPicPr>
        <p:blipFill rotWithShape="1">
          <a:blip r:embed="rId3"/>
          <a:srcRect l="3473" t="25145" r="5348" b="27184"/>
          <a:stretch/>
        </p:blipFill>
        <p:spPr>
          <a:xfrm>
            <a:off x="6143255" y="5541937"/>
            <a:ext cx="2881439" cy="1159752"/>
          </a:xfrm>
          <a:prstGeom prst="rect">
            <a:avLst/>
          </a:prstGeom>
        </p:spPr>
      </p:pic>
    </p:spTree>
    <p:extLst>
      <p:ext uri="{BB962C8B-B14F-4D97-AF65-F5344CB8AC3E}">
        <p14:creationId xmlns:p14="http://schemas.microsoft.com/office/powerpoint/2010/main" val="3026016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0F172-CAB1-4ABE-AD2D-7E6DF60A9732}"/>
              </a:ext>
            </a:extLst>
          </p:cNvPr>
          <p:cNvSpPr>
            <a:spLocks noGrp="1"/>
          </p:cNvSpPr>
          <p:nvPr>
            <p:ph type="title"/>
          </p:nvPr>
        </p:nvSpPr>
        <p:spPr>
          <a:xfrm>
            <a:off x="628650" y="164808"/>
            <a:ext cx="7886700" cy="1235075"/>
          </a:xfrm>
        </p:spPr>
        <p:txBody>
          <a:bodyPr>
            <a:normAutofit/>
          </a:bodyPr>
          <a:lstStyle/>
          <a:p>
            <a:pPr algn="ctr"/>
            <a:r>
              <a:rPr lang="en-GB" sz="3600" b="1" dirty="0">
                <a:solidFill>
                  <a:schemeClr val="accent1">
                    <a:lumMod val="50000"/>
                  </a:schemeClr>
                </a:solidFill>
                <a:latin typeface="Arial" panose="020B0604020202020204" pitchFamily="34" charset="0"/>
                <a:cs typeface="Arial" panose="020B0604020202020204" pitchFamily="34" charset="0"/>
              </a:rPr>
              <a:t>Strategic Context</a:t>
            </a:r>
          </a:p>
        </p:txBody>
      </p:sp>
      <p:sp>
        <p:nvSpPr>
          <p:cNvPr id="3" name="Content Placeholder 2">
            <a:extLst>
              <a:ext uri="{FF2B5EF4-FFF2-40B4-BE49-F238E27FC236}">
                <a16:creationId xmlns:a16="http://schemas.microsoft.com/office/drawing/2014/main" id="{D5F6BE59-F9A8-445C-9AD4-78687EFC8ED4}"/>
              </a:ext>
            </a:extLst>
          </p:cNvPr>
          <p:cNvSpPr>
            <a:spLocks noGrp="1"/>
          </p:cNvSpPr>
          <p:nvPr>
            <p:ph idx="1"/>
          </p:nvPr>
        </p:nvSpPr>
        <p:spPr>
          <a:xfrm>
            <a:off x="628652" y="1268416"/>
            <a:ext cx="8064667" cy="4719429"/>
          </a:xfrm>
        </p:spPr>
        <p:txBody>
          <a:bodyPr>
            <a:normAutofit lnSpcReduction="10000"/>
          </a:bodyPr>
          <a:lstStyle/>
          <a:p>
            <a:r>
              <a:rPr lang="en-GB" dirty="0">
                <a:latin typeface="Arial" panose="020B0604020202020204" pitchFamily="34" charset="0"/>
                <a:cs typeface="Arial" panose="020B0604020202020204" pitchFamily="34" charset="0"/>
              </a:rPr>
              <a:t>Nationally </a:t>
            </a:r>
            <a:r>
              <a:rPr lang="en-GB" b="1" dirty="0">
                <a:latin typeface="Arial" panose="020B0604020202020204" pitchFamily="34" charset="0"/>
                <a:cs typeface="Arial" panose="020B0604020202020204" pitchFamily="34" charset="0"/>
              </a:rPr>
              <a:t>fragmented skills system </a:t>
            </a:r>
            <a:r>
              <a:rPr lang="en-GB" dirty="0">
                <a:latin typeface="Arial" panose="020B0604020202020204" pitchFamily="34" charset="0"/>
                <a:cs typeface="Arial" panose="020B0604020202020204" pitchFamily="34" charset="0"/>
              </a:rPr>
              <a:t>has seen the gap between skills demand and supply widen, both in terms of skills levels and the need for skills by sector</a:t>
            </a:r>
          </a:p>
          <a:p>
            <a:r>
              <a:rPr lang="en-GB" dirty="0">
                <a:latin typeface="Arial" panose="020B0604020202020204" pitchFamily="34" charset="0"/>
                <a:cs typeface="Arial" panose="020B0604020202020204" pitchFamily="34" charset="0"/>
              </a:rPr>
              <a:t>Staffordshire and Stoke-on-Trent has seen record </a:t>
            </a:r>
            <a:r>
              <a:rPr lang="en-GB" b="1" dirty="0">
                <a:latin typeface="Arial" panose="020B0604020202020204" pitchFamily="34" charset="0"/>
                <a:cs typeface="Arial" panose="020B0604020202020204" pitchFamily="34" charset="0"/>
              </a:rPr>
              <a:t>low unemployment and an improvement in adult skills </a:t>
            </a:r>
            <a:r>
              <a:rPr lang="en-GB" dirty="0">
                <a:latin typeface="Arial" panose="020B0604020202020204" pitchFamily="34" charset="0"/>
                <a:cs typeface="Arial" panose="020B0604020202020204" pitchFamily="34" charset="0"/>
              </a:rPr>
              <a:t>but still lags behind national average for higher skills</a:t>
            </a:r>
          </a:p>
          <a:p>
            <a:r>
              <a:rPr lang="en-GB" dirty="0">
                <a:latin typeface="Arial" panose="020B0604020202020204" pitchFamily="34" charset="0"/>
                <a:cs typeface="Arial" panose="020B0604020202020204" pitchFamily="34" charset="0"/>
              </a:rPr>
              <a:t>Focus now on further </a:t>
            </a:r>
            <a:r>
              <a:rPr lang="en-GB" b="1" dirty="0">
                <a:latin typeface="Arial" panose="020B0604020202020204" pitchFamily="34" charset="0"/>
                <a:cs typeface="Arial" panose="020B0604020202020204" pitchFamily="34" charset="0"/>
              </a:rPr>
              <a:t>raising skill levels </a:t>
            </a:r>
            <a:r>
              <a:rPr lang="en-GB" dirty="0">
                <a:latin typeface="Arial" panose="020B0604020202020204" pitchFamily="34" charset="0"/>
                <a:cs typeface="Arial" panose="020B0604020202020204" pitchFamily="34" charset="0"/>
              </a:rPr>
              <a:t>to support growth in high value, locally important sectors and raising productivity, whilst reducing demand for our services</a:t>
            </a:r>
          </a:p>
          <a:p>
            <a:pPr lvl="1"/>
            <a:endParaRPr lang="en-GB" sz="2800" dirty="0"/>
          </a:p>
        </p:txBody>
      </p:sp>
      <p:pic>
        <p:nvPicPr>
          <p:cNvPr id="5" name="Picture 4">
            <a:extLst>
              <a:ext uri="{FF2B5EF4-FFF2-40B4-BE49-F238E27FC236}">
                <a16:creationId xmlns:a16="http://schemas.microsoft.com/office/drawing/2014/main" id="{171D06D3-F155-4959-9E31-37B9A5485743}"/>
              </a:ext>
            </a:extLst>
          </p:cNvPr>
          <p:cNvPicPr>
            <a:picLocks noChangeAspect="1"/>
          </p:cNvPicPr>
          <p:nvPr/>
        </p:nvPicPr>
        <p:blipFill rotWithShape="1">
          <a:blip r:embed="rId3"/>
          <a:srcRect l="3473" t="25145" r="5348" b="27184"/>
          <a:stretch/>
        </p:blipFill>
        <p:spPr>
          <a:xfrm>
            <a:off x="6138451" y="5533440"/>
            <a:ext cx="2881439" cy="1159752"/>
          </a:xfrm>
          <a:prstGeom prst="rect">
            <a:avLst/>
          </a:prstGeom>
        </p:spPr>
      </p:pic>
    </p:spTree>
    <p:extLst>
      <p:ext uri="{BB962C8B-B14F-4D97-AF65-F5344CB8AC3E}">
        <p14:creationId xmlns:p14="http://schemas.microsoft.com/office/powerpoint/2010/main" val="38944524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18017</TotalTime>
  <Words>932</Words>
  <Application>Microsoft Office PowerPoint</Application>
  <PresentationFormat>On-screen Show (4:3)</PresentationFormat>
  <Paragraphs>78</Paragraphs>
  <Slides>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Skills Advisory Panels (SAPs): a quick overview </vt:lpstr>
      <vt:lpstr>Assessing Skills Demand and Supply </vt:lpstr>
      <vt:lpstr>Importance of Research and Analysis to the SAP</vt:lpstr>
      <vt:lpstr>SAP Analytical Framework Stages</vt:lpstr>
      <vt:lpstr>SSLEP research approach to support the SAP</vt:lpstr>
      <vt:lpstr>SAP Evidence Base Development</vt:lpstr>
      <vt:lpstr>Strategic Context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Farmer, Darren (S,G&amp;C)</dc:creator>
  <cp:lastModifiedBy>Farmer, Darren (Corporate)</cp:lastModifiedBy>
  <cp:revision>1442</cp:revision>
  <dcterms:created xsi:type="dcterms:W3CDTF">2018-12-07T09:51:27Z</dcterms:created>
  <dcterms:modified xsi:type="dcterms:W3CDTF">2019-11-26T15:27:58Z</dcterms:modified>
</cp:coreProperties>
</file>