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599" r:id="rId2"/>
    <p:sldId id="257" r:id="rId3"/>
    <p:sldId id="648" r:id="rId4"/>
    <p:sldId id="633" r:id="rId5"/>
    <p:sldId id="261" r:id="rId6"/>
    <p:sldId id="263" r:id="rId7"/>
    <p:sldId id="634" r:id="rId8"/>
    <p:sldId id="635" r:id="rId9"/>
    <p:sldId id="636" r:id="rId10"/>
    <p:sldId id="637" r:id="rId11"/>
    <p:sldId id="638" r:id="rId12"/>
    <p:sldId id="639" r:id="rId13"/>
    <p:sldId id="640" r:id="rId14"/>
    <p:sldId id="641" r:id="rId15"/>
    <p:sldId id="642" r:id="rId16"/>
    <p:sldId id="643" r:id="rId17"/>
    <p:sldId id="649" r:id="rId18"/>
    <p:sldId id="650" r:id="rId19"/>
    <p:sldId id="651" r:id="rId20"/>
    <p:sldId id="652" r:id="rId21"/>
    <p:sldId id="644" r:id="rId22"/>
    <p:sldId id="645" r:id="rId23"/>
    <p:sldId id="646" r:id="rId24"/>
    <p:sldId id="647" r:id="rId25"/>
    <p:sldId id="669" r:id="rId26"/>
    <p:sldId id="670" r:id="rId27"/>
    <p:sldId id="66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ge 5: Conclusions" id="{2ACDDA33-FA95-40B7-977C-2AE0F8A9440A}">
          <p14:sldIdLst>
            <p14:sldId id="599"/>
            <p14:sldId id="257"/>
            <p14:sldId id="648"/>
            <p14:sldId id="633"/>
            <p14:sldId id="261"/>
            <p14:sldId id="263"/>
            <p14:sldId id="634"/>
            <p14:sldId id="635"/>
            <p14:sldId id="636"/>
            <p14:sldId id="637"/>
            <p14:sldId id="638"/>
            <p14:sldId id="639"/>
            <p14:sldId id="640"/>
            <p14:sldId id="641"/>
            <p14:sldId id="642"/>
            <p14:sldId id="643"/>
            <p14:sldId id="649"/>
            <p14:sldId id="650"/>
            <p14:sldId id="651"/>
            <p14:sldId id="652"/>
            <p14:sldId id="644"/>
            <p14:sldId id="645"/>
            <p14:sldId id="646"/>
            <p14:sldId id="647"/>
          </p14:sldIdLst>
        </p14:section>
        <p14:section name="Delivery Levers" id="{0C4B3A32-CB10-4A56-8EB9-D7853F050B63}">
          <p14:sldIdLst>
            <p14:sldId id="669"/>
            <p14:sldId id="670"/>
          </p14:sldIdLst>
        </p14:section>
        <p14:section name="Contact Details" id="{131EC2BA-222A-4A41-BE58-0FF0428B7941}">
          <p14:sldIdLst>
            <p14:sldId id="6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87199" autoAdjust="0"/>
  </p:normalViewPr>
  <p:slideViewPr>
    <p:cSldViewPr snapToGrid="0">
      <p:cViewPr varScale="1">
        <p:scale>
          <a:sx n="63" d="100"/>
          <a:sy n="63" d="100"/>
        </p:scale>
        <p:origin x="14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CE2FE-1DC9-42DA-B737-B8504E838AF0}" type="datetimeFigureOut">
              <a:rPr lang="en-GB" smtClean="0"/>
              <a:t>26/11/2019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134338-3084-4E8F-BA7F-45656EEF15E5}" type="slidenum">
              <a:rPr lang="en-GB" smtClean="0"/>
              <a:t>‹#›</a:t>
            </a:fld>
            <a:endParaRPr lang="en-GB"/>
          </a:p>
        </p:txBody>
      </p:sp>
    </p:spTree>
    <p:extLst>
      <p:ext uri="{BB962C8B-B14F-4D97-AF65-F5344CB8AC3E}">
        <p14:creationId xmlns:p14="http://schemas.microsoft.com/office/powerpoint/2010/main" val="257987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105FFFE-D2A0-40DD-8C19-FA2305D5FED7}" type="slidenum">
              <a:rPr lang="en-GB" smtClean="0"/>
              <a:t>1</a:t>
            </a:fld>
            <a:endParaRPr lang="en-GB" dirty="0"/>
          </a:p>
        </p:txBody>
      </p:sp>
    </p:spTree>
    <p:extLst>
      <p:ext uri="{BB962C8B-B14F-4D97-AF65-F5344CB8AC3E}">
        <p14:creationId xmlns:p14="http://schemas.microsoft.com/office/powerpoint/2010/main" val="3845601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10</a:t>
            </a:fld>
            <a:endParaRPr lang="en-GB" dirty="0"/>
          </a:p>
        </p:txBody>
      </p:sp>
    </p:spTree>
    <p:extLst>
      <p:ext uri="{BB962C8B-B14F-4D97-AF65-F5344CB8AC3E}">
        <p14:creationId xmlns:p14="http://schemas.microsoft.com/office/powerpoint/2010/main" val="3028405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11</a:t>
            </a:fld>
            <a:endParaRPr lang="en-GB" dirty="0"/>
          </a:p>
        </p:txBody>
      </p:sp>
    </p:spTree>
    <p:extLst>
      <p:ext uri="{BB962C8B-B14F-4D97-AF65-F5344CB8AC3E}">
        <p14:creationId xmlns:p14="http://schemas.microsoft.com/office/powerpoint/2010/main" val="1448228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12</a:t>
            </a:fld>
            <a:endParaRPr lang="en-GB" dirty="0"/>
          </a:p>
        </p:txBody>
      </p:sp>
    </p:spTree>
    <p:extLst>
      <p:ext uri="{BB962C8B-B14F-4D97-AF65-F5344CB8AC3E}">
        <p14:creationId xmlns:p14="http://schemas.microsoft.com/office/powerpoint/2010/main" val="1428011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13</a:t>
            </a:fld>
            <a:endParaRPr lang="en-GB" dirty="0"/>
          </a:p>
        </p:txBody>
      </p:sp>
    </p:spTree>
    <p:extLst>
      <p:ext uri="{BB962C8B-B14F-4D97-AF65-F5344CB8AC3E}">
        <p14:creationId xmlns:p14="http://schemas.microsoft.com/office/powerpoint/2010/main" val="1636296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14</a:t>
            </a:fld>
            <a:endParaRPr lang="en-GB" dirty="0"/>
          </a:p>
        </p:txBody>
      </p:sp>
    </p:spTree>
    <p:extLst>
      <p:ext uri="{BB962C8B-B14F-4D97-AF65-F5344CB8AC3E}">
        <p14:creationId xmlns:p14="http://schemas.microsoft.com/office/powerpoint/2010/main" val="1562065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15</a:t>
            </a:fld>
            <a:endParaRPr lang="en-GB" dirty="0"/>
          </a:p>
        </p:txBody>
      </p:sp>
    </p:spTree>
    <p:extLst>
      <p:ext uri="{BB962C8B-B14F-4D97-AF65-F5344CB8AC3E}">
        <p14:creationId xmlns:p14="http://schemas.microsoft.com/office/powerpoint/2010/main" val="275439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16</a:t>
            </a:fld>
            <a:endParaRPr lang="en-GB" dirty="0"/>
          </a:p>
        </p:txBody>
      </p:sp>
    </p:spTree>
    <p:extLst>
      <p:ext uri="{BB962C8B-B14F-4D97-AF65-F5344CB8AC3E}">
        <p14:creationId xmlns:p14="http://schemas.microsoft.com/office/powerpoint/2010/main" val="660597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17</a:t>
            </a:fld>
            <a:endParaRPr lang="en-GB" dirty="0"/>
          </a:p>
        </p:txBody>
      </p:sp>
    </p:spTree>
    <p:extLst>
      <p:ext uri="{BB962C8B-B14F-4D97-AF65-F5344CB8AC3E}">
        <p14:creationId xmlns:p14="http://schemas.microsoft.com/office/powerpoint/2010/main" val="3179543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https://www.theguardian.com/education/2015/mar/10/improve-schools-leave-teachers</a:t>
            </a:r>
          </a:p>
        </p:txBody>
      </p:sp>
      <p:sp>
        <p:nvSpPr>
          <p:cNvPr id="4" name="Slide Number Placeholder 3"/>
          <p:cNvSpPr>
            <a:spLocks noGrp="1"/>
          </p:cNvSpPr>
          <p:nvPr>
            <p:ph type="sldNum" sz="quarter" idx="5"/>
          </p:nvPr>
        </p:nvSpPr>
        <p:spPr/>
        <p:txBody>
          <a:bodyPr/>
          <a:lstStyle/>
          <a:p>
            <a:fld id="{837931AA-9263-447F-BE38-8CCC56C6B40F}" type="slidenum">
              <a:rPr lang="en-GB" smtClean="0"/>
              <a:t>18</a:t>
            </a:fld>
            <a:endParaRPr lang="en-GB" dirty="0"/>
          </a:p>
        </p:txBody>
      </p:sp>
    </p:spTree>
    <p:extLst>
      <p:ext uri="{BB962C8B-B14F-4D97-AF65-F5344CB8AC3E}">
        <p14:creationId xmlns:p14="http://schemas.microsoft.com/office/powerpoint/2010/main" val="3633213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https://www.publicfinance.co.uk/opinion/2019/03/it-important-halt-decline-apprenticeships</a:t>
            </a:r>
          </a:p>
        </p:txBody>
      </p:sp>
      <p:sp>
        <p:nvSpPr>
          <p:cNvPr id="4" name="Slide Number Placeholder 3"/>
          <p:cNvSpPr>
            <a:spLocks noGrp="1"/>
          </p:cNvSpPr>
          <p:nvPr>
            <p:ph type="sldNum" sz="quarter" idx="5"/>
          </p:nvPr>
        </p:nvSpPr>
        <p:spPr/>
        <p:txBody>
          <a:bodyPr/>
          <a:lstStyle/>
          <a:p>
            <a:fld id="{837931AA-9263-447F-BE38-8CCC56C6B40F}" type="slidenum">
              <a:rPr lang="en-GB" smtClean="0"/>
              <a:t>19</a:t>
            </a:fld>
            <a:endParaRPr lang="en-GB" dirty="0"/>
          </a:p>
        </p:txBody>
      </p:sp>
    </p:spTree>
    <p:extLst>
      <p:ext uri="{BB962C8B-B14F-4D97-AF65-F5344CB8AC3E}">
        <p14:creationId xmlns:p14="http://schemas.microsoft.com/office/powerpoint/2010/main" val="140832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Inclusive growth </a:t>
            </a:r>
            <a:r>
              <a:rPr lang="en-US" sz="1200" dirty="0"/>
              <a:t>- Learning and Work Institute is an independent policy, research and development </a:t>
            </a:r>
            <a:r>
              <a:rPr lang="en-US" sz="1200" dirty="0" err="1"/>
              <a:t>organisation</a:t>
            </a:r>
            <a:r>
              <a:rPr lang="en-US" sz="1200" dirty="0"/>
              <a:t> dedicated to lifelong learning, full employment and inclusion. </a:t>
            </a:r>
          </a:p>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a:t>
            </a:fld>
            <a:endParaRPr lang="en-GB" dirty="0"/>
          </a:p>
        </p:txBody>
      </p:sp>
    </p:spTree>
    <p:extLst>
      <p:ext uri="{BB962C8B-B14F-4D97-AF65-F5344CB8AC3E}">
        <p14:creationId xmlns:p14="http://schemas.microsoft.com/office/powerpoint/2010/main" val="208461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20</a:t>
            </a:fld>
            <a:endParaRPr lang="en-GB" dirty="0"/>
          </a:p>
        </p:txBody>
      </p:sp>
    </p:spTree>
    <p:extLst>
      <p:ext uri="{BB962C8B-B14F-4D97-AF65-F5344CB8AC3E}">
        <p14:creationId xmlns:p14="http://schemas.microsoft.com/office/powerpoint/2010/main" val="2093825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21</a:t>
            </a:fld>
            <a:endParaRPr lang="en-GB" dirty="0"/>
          </a:p>
        </p:txBody>
      </p:sp>
    </p:spTree>
    <p:extLst>
      <p:ext uri="{BB962C8B-B14F-4D97-AF65-F5344CB8AC3E}">
        <p14:creationId xmlns:p14="http://schemas.microsoft.com/office/powerpoint/2010/main" val="2666950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22</a:t>
            </a:fld>
            <a:endParaRPr lang="en-GB" dirty="0"/>
          </a:p>
        </p:txBody>
      </p:sp>
    </p:spTree>
    <p:extLst>
      <p:ext uri="{BB962C8B-B14F-4D97-AF65-F5344CB8AC3E}">
        <p14:creationId xmlns:p14="http://schemas.microsoft.com/office/powerpoint/2010/main" val="1167191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Inclusive growth – Address any issues that are either discouraging or stopping residents from entering employment which depending on the area can include generational factors, health issues, poor educational attainment, a lack of appropriate and affordable childcare, a lack of affordable housing in areas where there are good employment opportunities, </a:t>
            </a:r>
            <a:r>
              <a:rPr lang="en-US" dirty="0" err="1"/>
              <a:t>etc</a:t>
            </a:r>
            <a:r>
              <a:rPr lang="en-US" dirty="0"/>
              <a:t>, and also making better links to local employment opportunities thereby helping families and communities get back to work.</a:t>
            </a:r>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23</a:t>
            </a:fld>
            <a:endParaRPr lang="en-GB" dirty="0"/>
          </a:p>
        </p:txBody>
      </p:sp>
    </p:spTree>
    <p:extLst>
      <p:ext uri="{BB962C8B-B14F-4D97-AF65-F5344CB8AC3E}">
        <p14:creationId xmlns:p14="http://schemas.microsoft.com/office/powerpoint/2010/main" val="1790106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24</a:t>
            </a:fld>
            <a:endParaRPr lang="en-GB" dirty="0"/>
          </a:p>
        </p:txBody>
      </p:sp>
    </p:spTree>
    <p:extLst>
      <p:ext uri="{BB962C8B-B14F-4D97-AF65-F5344CB8AC3E}">
        <p14:creationId xmlns:p14="http://schemas.microsoft.com/office/powerpoint/2010/main" val="979240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file:///J:/Projects/Skills/SAP/SAP%20Evidence%20Base/What%20Works%20Case%20Studies%20Bank/National%20and%20Localised%20Levers/5%2015%20Work%20Local_v05_web.pdf</a:t>
            </a:r>
          </a:p>
          <a:p>
            <a:r>
              <a:rPr lang="en-GB" dirty="0"/>
              <a:t>Research for the Local Government Association (LGA) reveals 17 funding streams managed  by eight departments or agencies, spending more than £10 billion a year. </a:t>
            </a:r>
          </a:p>
          <a:p>
            <a:endParaRPr lang="en-GB" dirty="0"/>
          </a:p>
          <a:p>
            <a:r>
              <a:rPr lang="en-GB" dirty="0"/>
              <a:t>Devolving:</a:t>
            </a:r>
          </a:p>
          <a:p>
            <a:r>
              <a:rPr lang="en-GB" b="1" dirty="0">
                <a:solidFill>
                  <a:srgbClr val="FF0000"/>
                </a:solidFill>
                <a:latin typeface="Arial" panose="020B0604020202020204" pitchFamily="34" charset="0"/>
                <a:cs typeface="Arial" panose="020B0604020202020204" pitchFamily="34" charset="0"/>
              </a:rPr>
              <a:t>financial control </a:t>
            </a:r>
            <a:r>
              <a:rPr lang="en-GB" dirty="0">
                <a:solidFill>
                  <a:srgbClr val="FF0000"/>
                </a:solidFill>
                <a:latin typeface="Arial" panose="020B0604020202020204" pitchFamily="34" charset="0"/>
                <a:cs typeface="Arial" panose="020B0604020202020204" pitchFamily="34" charset="0"/>
              </a:rPr>
              <a:t>– with funding devolved through block grants to combined authorities and groups of councils</a:t>
            </a:r>
          </a:p>
          <a:p>
            <a:r>
              <a:rPr lang="en-GB" b="1" dirty="0">
                <a:solidFill>
                  <a:srgbClr val="FF0000"/>
                </a:solidFill>
                <a:latin typeface="Arial" panose="020B0604020202020204" pitchFamily="34" charset="0"/>
                <a:cs typeface="Arial" panose="020B0604020202020204" pitchFamily="34" charset="0"/>
              </a:rPr>
              <a:t>strategy</a:t>
            </a:r>
            <a:r>
              <a:rPr lang="en-GB" dirty="0">
                <a:solidFill>
                  <a:srgbClr val="FF0000"/>
                </a:solidFill>
                <a:latin typeface="Arial" panose="020B0604020202020204" pitchFamily="34" charset="0"/>
                <a:cs typeface="Arial" panose="020B0604020202020204" pitchFamily="34" charset="0"/>
              </a:rPr>
              <a:t> – areas then set objectives, agree policy and design responses that meet  local needs </a:t>
            </a:r>
          </a:p>
          <a:p>
            <a:r>
              <a:rPr lang="en-GB" b="1" dirty="0">
                <a:solidFill>
                  <a:srgbClr val="FF0000"/>
                </a:solidFill>
                <a:latin typeface="Arial" panose="020B0604020202020204" pitchFamily="34" charset="0"/>
                <a:cs typeface="Arial" panose="020B0604020202020204" pitchFamily="34" charset="0"/>
              </a:rPr>
              <a:t>delivery </a:t>
            </a:r>
            <a:r>
              <a:rPr lang="en-GB" dirty="0">
                <a:solidFill>
                  <a:srgbClr val="FF0000"/>
                </a:solidFill>
                <a:latin typeface="Arial" panose="020B0604020202020204" pitchFamily="34" charset="0"/>
                <a:cs typeface="Arial" panose="020B0604020202020204" pitchFamily="34" charset="0"/>
              </a:rPr>
              <a:t>– so that the commissioning, delivery and oversight of provision happens locally and can be integrated and aligned across services</a:t>
            </a:r>
          </a:p>
          <a:p>
            <a:endParaRPr lang="en-GB" dirty="0"/>
          </a:p>
        </p:txBody>
      </p:sp>
      <p:sp>
        <p:nvSpPr>
          <p:cNvPr id="4" name="Slide Number Placeholder 3"/>
          <p:cNvSpPr>
            <a:spLocks noGrp="1"/>
          </p:cNvSpPr>
          <p:nvPr>
            <p:ph type="sldNum" sz="quarter" idx="5"/>
          </p:nvPr>
        </p:nvSpPr>
        <p:spPr/>
        <p:txBody>
          <a:bodyPr/>
          <a:lstStyle/>
          <a:p>
            <a:fld id="{62134338-3084-4E8F-BA7F-45656EEF15E5}" type="slidenum">
              <a:rPr lang="en-GB" smtClean="0"/>
              <a:t>25</a:t>
            </a:fld>
            <a:endParaRPr lang="en-GB"/>
          </a:p>
        </p:txBody>
      </p:sp>
    </p:spTree>
    <p:extLst>
      <p:ext uri="{BB962C8B-B14F-4D97-AF65-F5344CB8AC3E}">
        <p14:creationId xmlns:p14="http://schemas.microsoft.com/office/powerpoint/2010/main" val="1354169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134338-3084-4E8F-BA7F-45656EEF15E5}" type="slidenum">
              <a:rPr lang="en-GB" smtClean="0"/>
              <a:t>26</a:t>
            </a:fld>
            <a:endParaRPr lang="en-GB"/>
          </a:p>
        </p:txBody>
      </p:sp>
    </p:spTree>
    <p:extLst>
      <p:ext uri="{BB962C8B-B14F-4D97-AF65-F5344CB8AC3E}">
        <p14:creationId xmlns:p14="http://schemas.microsoft.com/office/powerpoint/2010/main" val="2908052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Employer Perspectives survey</a:t>
            </a:r>
          </a:p>
        </p:txBody>
      </p:sp>
      <p:sp>
        <p:nvSpPr>
          <p:cNvPr id="4" name="Slide Number Placeholder 3"/>
          <p:cNvSpPr>
            <a:spLocks noGrp="1"/>
          </p:cNvSpPr>
          <p:nvPr>
            <p:ph type="sldNum" sz="quarter" idx="10"/>
          </p:nvPr>
        </p:nvSpPr>
        <p:spPr/>
        <p:txBody>
          <a:bodyPr/>
          <a:lstStyle/>
          <a:p>
            <a:fld id="{62134338-3084-4E8F-BA7F-45656EEF15E5}" type="slidenum">
              <a:rPr lang="en-GB" smtClean="0"/>
              <a:t>27</a:t>
            </a:fld>
            <a:endParaRPr lang="en-GB"/>
          </a:p>
        </p:txBody>
      </p:sp>
    </p:spTree>
    <p:extLst>
      <p:ext uri="{BB962C8B-B14F-4D97-AF65-F5344CB8AC3E}">
        <p14:creationId xmlns:p14="http://schemas.microsoft.com/office/powerpoint/2010/main" val="3616715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First iteration to be developed by the SAP group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dirty="0">
                <a:solidFill>
                  <a:srgbClr val="FF0000"/>
                </a:solidFill>
                <a:cs typeface="Arial" panose="020B0604020202020204" pitchFamily="34" charset="0"/>
              </a:rPr>
              <a:t>Priorities </a:t>
            </a:r>
            <a:r>
              <a:rPr lang="en-GB" i="0" dirty="0">
                <a:solidFill>
                  <a:srgbClr val="FF0000"/>
                </a:solidFill>
                <a:cs typeface="Arial" panose="020B0604020202020204" pitchFamily="34" charset="0"/>
              </a:rPr>
              <a:t>- as well as raising productivity in biggest sectors I have also added in the need to improve growth and productivity in our SMEs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dirty="0">
                <a:solidFill>
                  <a:srgbClr val="FF0000"/>
                </a:solidFill>
                <a:cs typeface="Arial" panose="020B0604020202020204" pitchFamily="34" charset="0"/>
              </a:rPr>
              <a:t>Evidence </a:t>
            </a:r>
            <a:r>
              <a:rPr lang="en-GB" i="0" dirty="0">
                <a:solidFill>
                  <a:srgbClr val="FF0000"/>
                </a:solidFill>
                <a:cs typeface="Arial" panose="020B0604020202020204" pitchFamily="34" charset="0"/>
              </a:rPr>
              <a:t>– reasoning for priority inclusion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Duplication of priorities/work on the </a:t>
            </a:r>
            <a:r>
              <a:rPr lang="en-US" b="1" i="0" dirty="0"/>
              <a:t>LIS</a:t>
            </a:r>
            <a:r>
              <a:rPr lang="en-US" i="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Inputs and Actions </a:t>
            </a:r>
            <a:r>
              <a:rPr lang="en-US" i="0" dirty="0"/>
              <a:t>- Generally concentrated on the education and skills aspects of the broader priorities, specially the inputs and actions to hopefully avoid any issues of duplication and/or inconsistency further down the line.</a:t>
            </a:r>
            <a:endParaRPr lang="en-GB" i="0" dirty="0">
              <a:solidFill>
                <a:srgbClr val="FF0000"/>
              </a:solidFill>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dirty="0">
                <a:solidFill>
                  <a:srgbClr val="FF0000"/>
                </a:solidFill>
                <a:cs typeface="Arial" panose="020B0604020202020204" pitchFamily="34" charset="0"/>
              </a:rPr>
              <a:t>Outputs</a:t>
            </a:r>
            <a:r>
              <a:rPr lang="en-GB" i="0" dirty="0">
                <a:solidFill>
                  <a:srgbClr val="FF0000"/>
                </a:solidFill>
                <a:cs typeface="Arial" panose="020B0604020202020204" pitchFamily="34" charset="0"/>
              </a:rPr>
              <a:t> - measures of success - </a:t>
            </a:r>
            <a:r>
              <a:rPr lang="en-US" i="0" dirty="0">
                <a:solidFill>
                  <a:srgbClr val="FF0000"/>
                </a:solidFill>
                <a:cs typeface="Arial" panose="020B0604020202020204" pitchFamily="34" charset="0"/>
              </a:rPr>
              <a:t>these are ideas but not sure if all of these can be easily measured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Outcomes</a:t>
            </a:r>
            <a:r>
              <a:rPr lang="en-US" i="0" dirty="0"/>
              <a:t> – more specific to priority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Impacts</a:t>
            </a:r>
            <a:r>
              <a:rPr lang="en-US" i="0" dirty="0"/>
              <a:t> – broader results e.g. productivity and prosperity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dirty="0">
                <a:solidFill>
                  <a:srgbClr val="FF0000"/>
                </a:solidFill>
                <a:cs typeface="Arial" panose="020B0604020202020204" pitchFamily="34" charset="0"/>
              </a:rPr>
              <a:t>Further policy development</a:t>
            </a:r>
            <a:r>
              <a:rPr lang="en-GB" i="0" dirty="0">
                <a:solidFill>
                  <a:srgbClr val="FF0000"/>
                </a:solidFill>
                <a:cs typeface="Arial" panose="020B0604020202020204" pitchFamily="34" charset="0"/>
              </a:rPr>
              <a:t> – what to do and how to do it to achieve priorities?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i="1" dirty="0"/>
          </a:p>
          <a:p>
            <a:endParaRPr lang="en-GB" b="1" dirty="0"/>
          </a:p>
        </p:txBody>
      </p:sp>
      <p:sp>
        <p:nvSpPr>
          <p:cNvPr id="4" name="Slide Number Placeholder 3"/>
          <p:cNvSpPr>
            <a:spLocks noGrp="1"/>
          </p:cNvSpPr>
          <p:nvPr>
            <p:ph type="sldNum" sz="quarter" idx="10"/>
          </p:nvPr>
        </p:nvSpPr>
        <p:spPr/>
        <p:txBody>
          <a:bodyPr/>
          <a:lstStyle/>
          <a:p>
            <a:fld id="{62134338-3084-4E8F-BA7F-45656EEF15E5}" type="slidenum">
              <a:rPr lang="en-GB" smtClean="0"/>
              <a:t>3</a:t>
            </a:fld>
            <a:endParaRPr lang="en-GB" dirty="0"/>
          </a:p>
        </p:txBody>
      </p:sp>
    </p:spTree>
    <p:extLst>
      <p:ext uri="{BB962C8B-B14F-4D97-AF65-F5344CB8AC3E}">
        <p14:creationId xmlns:p14="http://schemas.microsoft.com/office/powerpoint/2010/main" val="1581082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LIS Metro Dynamics slide</a:t>
            </a:r>
          </a:p>
        </p:txBody>
      </p:sp>
      <p:sp>
        <p:nvSpPr>
          <p:cNvPr id="4" name="Slide Number Placeholder 3"/>
          <p:cNvSpPr>
            <a:spLocks noGrp="1"/>
          </p:cNvSpPr>
          <p:nvPr>
            <p:ph type="sldNum" sz="quarter" idx="5"/>
          </p:nvPr>
        </p:nvSpPr>
        <p:spPr/>
        <p:txBody>
          <a:bodyPr/>
          <a:lstStyle/>
          <a:p>
            <a:fld id="{FDE5882E-FFFF-4EC9-8203-72AC1D81BB79}" type="slidenum">
              <a:rPr lang="en-GB" smtClean="0"/>
              <a:t>4</a:t>
            </a:fld>
            <a:endParaRPr lang="en-GB"/>
          </a:p>
        </p:txBody>
      </p:sp>
    </p:spTree>
    <p:extLst>
      <p:ext uri="{BB962C8B-B14F-4D97-AF65-F5344CB8AC3E}">
        <p14:creationId xmlns:p14="http://schemas.microsoft.com/office/powerpoint/2010/main" val="3287646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Search for increasing local productivity policy response = https://productivityinsightsnetwork.co.uk/2018/12/smesproductivitypuzzle/</a:t>
            </a:r>
          </a:p>
          <a:p>
            <a:pPr marL="0" indent="0">
              <a:buNone/>
            </a:pPr>
            <a:r>
              <a:rPr lang="en-US" dirty="0"/>
              <a:t>LIS/SAP work will require the requisite autonomy and resources to design and deliver local solutions appropriate to the sectoral and firm profiles of those localities</a:t>
            </a:r>
          </a:p>
          <a:p>
            <a:pPr marL="0" indent="0">
              <a:buNone/>
            </a:pPr>
            <a:r>
              <a:rPr lang="en-US" dirty="0"/>
              <a:t>Moreover, these solutions need to meet the challenges of the small businesses that they seek to support on their own terms if they are to improve both the businesses and ultimately the place where they are based. </a:t>
            </a:r>
          </a:p>
          <a:p>
            <a:pPr marL="0" indent="0">
              <a:buNone/>
            </a:pPr>
            <a:r>
              <a:rPr lang="en-US" dirty="0"/>
              <a:t>This means adopting strategies that are sensitive to the diverse needs of firms of different sizes and that </a:t>
            </a:r>
            <a:r>
              <a:rPr lang="en-US" dirty="0" err="1"/>
              <a:t>incentivise</a:t>
            </a:r>
            <a:r>
              <a:rPr lang="en-US" dirty="0"/>
              <a:t> growth across a spectrum of dimensions.</a:t>
            </a:r>
          </a:p>
          <a:p>
            <a:pPr marL="0" indent="0">
              <a:buNone/>
            </a:pPr>
            <a:r>
              <a:rPr lang="en-US" dirty="0"/>
              <a:t>More experimental and creative solutions are required if we are to meaningfully address the productivity puzzle…</a:t>
            </a:r>
          </a:p>
        </p:txBody>
      </p:sp>
      <p:sp>
        <p:nvSpPr>
          <p:cNvPr id="4" name="Slide Number Placeholder 3"/>
          <p:cNvSpPr>
            <a:spLocks noGrp="1"/>
          </p:cNvSpPr>
          <p:nvPr>
            <p:ph type="sldNum" sz="quarter" idx="5"/>
          </p:nvPr>
        </p:nvSpPr>
        <p:spPr/>
        <p:txBody>
          <a:bodyPr/>
          <a:lstStyle/>
          <a:p>
            <a:fld id="{837931AA-9263-447F-BE38-8CCC56C6B40F}" type="slidenum">
              <a:rPr lang="en-GB" smtClean="0"/>
              <a:t>5</a:t>
            </a:fld>
            <a:endParaRPr lang="en-GB" dirty="0"/>
          </a:p>
        </p:txBody>
      </p:sp>
    </p:spTree>
    <p:extLst>
      <p:ext uri="{BB962C8B-B14F-4D97-AF65-F5344CB8AC3E}">
        <p14:creationId xmlns:p14="http://schemas.microsoft.com/office/powerpoint/2010/main" val="423421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6</a:t>
            </a:fld>
            <a:endParaRPr lang="en-GB" dirty="0"/>
          </a:p>
        </p:txBody>
      </p:sp>
    </p:spTree>
    <p:extLst>
      <p:ext uri="{BB962C8B-B14F-4D97-AF65-F5344CB8AC3E}">
        <p14:creationId xmlns:p14="http://schemas.microsoft.com/office/powerpoint/2010/main" val="2740692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7</a:t>
            </a:fld>
            <a:endParaRPr lang="en-GB" dirty="0"/>
          </a:p>
        </p:txBody>
      </p:sp>
    </p:spTree>
    <p:extLst>
      <p:ext uri="{BB962C8B-B14F-4D97-AF65-F5344CB8AC3E}">
        <p14:creationId xmlns:p14="http://schemas.microsoft.com/office/powerpoint/2010/main" val="3321356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8</a:t>
            </a:fld>
            <a:endParaRPr lang="en-GB" dirty="0"/>
          </a:p>
        </p:txBody>
      </p:sp>
    </p:spTree>
    <p:extLst>
      <p:ext uri="{BB962C8B-B14F-4D97-AF65-F5344CB8AC3E}">
        <p14:creationId xmlns:p14="http://schemas.microsoft.com/office/powerpoint/2010/main" val="130934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7931AA-9263-447F-BE38-8CCC56C6B40F}" type="slidenum">
              <a:rPr lang="en-GB" smtClean="0"/>
              <a:t>9</a:t>
            </a:fld>
            <a:endParaRPr lang="en-GB" dirty="0"/>
          </a:p>
        </p:txBody>
      </p:sp>
    </p:spTree>
    <p:extLst>
      <p:ext uri="{BB962C8B-B14F-4D97-AF65-F5344CB8AC3E}">
        <p14:creationId xmlns:p14="http://schemas.microsoft.com/office/powerpoint/2010/main" val="3689801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26374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309895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87672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63306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30324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57464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28965B-4C1E-4216-8D56-73E1E48CD17D}"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7286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28965B-4C1E-4216-8D56-73E1E48CD17D}"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21337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8965B-4C1E-4216-8D56-73E1E48CD17D}"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6758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43174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15756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8965B-4C1E-4216-8D56-73E1E48CD17D}" type="datetimeFigureOut">
              <a:rPr lang="en-GB" smtClean="0"/>
              <a:t>26/11/2019</a:t>
            </a:fld>
            <a:endParaRPr lang="en-GB"/>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38251-3B2D-4EC9-AB82-EB7B31074B61}" type="slidenum">
              <a:rPr lang="en-GB" smtClean="0"/>
              <a:t>‹#›</a:t>
            </a:fld>
            <a:endParaRPr lang="en-GB"/>
          </a:p>
        </p:txBody>
      </p:sp>
    </p:spTree>
    <p:extLst>
      <p:ext uri="{BB962C8B-B14F-4D97-AF65-F5344CB8AC3E}">
        <p14:creationId xmlns:p14="http://schemas.microsoft.com/office/powerpoint/2010/main" val="2899483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darren.farmer@Staffordshire.gov.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026" name="Picture 2" descr="C:\Users\sjame3sc\AppData\Local\Temp\jZip\jZip232AA\jZip373A6\STRATEGIC PLAN POWERPOINT ARTWOR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A30AF54-93FC-4B7A-B647-4D6B11E7C74F}"/>
              </a:ext>
            </a:extLst>
          </p:cNvPr>
          <p:cNvSpPr/>
          <p:nvPr/>
        </p:nvSpPr>
        <p:spPr>
          <a:xfrm>
            <a:off x="441606" y="460643"/>
            <a:ext cx="8260788" cy="707886"/>
          </a:xfrm>
          <a:prstGeom prst="rect">
            <a:avLst/>
          </a:prstGeom>
          <a:solidFill>
            <a:schemeClr val="accent5">
              <a:lumMod val="50000"/>
            </a:schemeClr>
          </a:solidFill>
        </p:spPr>
        <p:txBody>
          <a:bodyPr wrap="square">
            <a:spAutoFit/>
          </a:bodyPr>
          <a:lstStyle/>
          <a:p>
            <a:r>
              <a:rPr lang="en-US" sz="4000" b="1" dirty="0">
                <a:solidFill>
                  <a:schemeClr val="bg1"/>
                </a:solidFill>
                <a:latin typeface="Arial" panose="020B0604020202020204" pitchFamily="34" charset="0"/>
                <a:cs typeface="Arial" panose="020B0604020202020204" pitchFamily="34" charset="0"/>
              </a:rPr>
              <a:t>Stage 5: Conclusions</a:t>
            </a:r>
          </a:p>
        </p:txBody>
      </p:sp>
      <p:sp>
        <p:nvSpPr>
          <p:cNvPr id="4" name="Rectangle 3">
            <a:extLst>
              <a:ext uri="{FF2B5EF4-FFF2-40B4-BE49-F238E27FC236}">
                <a16:creationId xmlns:a16="http://schemas.microsoft.com/office/drawing/2014/main" id="{F5D2DB0E-1C4C-4AA6-A976-308010BAAB4E}"/>
              </a:ext>
            </a:extLst>
          </p:cNvPr>
          <p:cNvSpPr/>
          <p:nvPr/>
        </p:nvSpPr>
        <p:spPr>
          <a:xfrm>
            <a:off x="441606" y="1719163"/>
            <a:ext cx="8016594" cy="2246769"/>
          </a:xfrm>
          <a:prstGeom prst="rect">
            <a:avLst/>
          </a:prstGeom>
        </p:spPr>
        <p:txBody>
          <a:bodyPr wrap="square">
            <a:spAutoFit/>
          </a:bodyPr>
          <a:lstStyle/>
          <a:p>
            <a:pPr marL="285750" indent="-285750">
              <a:buFont typeface="Arial" panose="020B0604020202020204" pitchFamily="34" charset="0"/>
              <a:buChar char="•"/>
            </a:pPr>
            <a:r>
              <a:rPr lang="en-GB" sz="2800" dirty="0">
                <a:solidFill>
                  <a:schemeClr val="bg1"/>
                </a:solidFill>
                <a:latin typeface="Arial" panose="020B0604020202020204" pitchFamily="34" charset="0"/>
                <a:cs typeface="Arial" panose="020B0604020202020204" pitchFamily="34" charset="0"/>
              </a:rPr>
              <a:t>Derive skills priorities for the local area to improve economic efficiency</a:t>
            </a:r>
          </a:p>
          <a:p>
            <a:pPr marL="285750" indent="-285750">
              <a:buFont typeface="Arial" panose="020B0604020202020204" pitchFamily="34" charset="0"/>
              <a:buChar char="•"/>
            </a:pPr>
            <a:r>
              <a:rPr lang="en-GB" sz="2800" dirty="0">
                <a:solidFill>
                  <a:schemeClr val="bg1"/>
                </a:solidFill>
                <a:latin typeface="Arial" panose="020B0604020202020204" pitchFamily="34" charset="0"/>
                <a:cs typeface="Arial" panose="020B0604020202020204" pitchFamily="34" charset="0"/>
              </a:rPr>
              <a:t>Outline the available or required mechanisms to support the delivery of the skills and employment priorities</a:t>
            </a:r>
          </a:p>
        </p:txBody>
      </p:sp>
    </p:spTree>
    <p:extLst>
      <p:ext uri="{BB962C8B-B14F-4D97-AF65-F5344CB8AC3E}">
        <p14:creationId xmlns:p14="http://schemas.microsoft.com/office/powerpoint/2010/main" val="344385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5382" y="1338943"/>
            <a:ext cx="7185475" cy="4275241"/>
            <a:chOff x="2235106" y="726128"/>
            <a:chExt cx="9235613" cy="2526237"/>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770964"/>
              <a:chOff x="2235109" y="726128"/>
              <a:chExt cx="8834494"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482851"/>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Increase in construction learners by xx%; </a:t>
                </a:r>
                <a:r>
                  <a:rPr lang="en-US" sz="1350" dirty="0" err="1">
                    <a:latin typeface="Arial" panose="020B0604020202020204" pitchFamily="34" charset="0"/>
                    <a:cs typeface="Arial" panose="020B0604020202020204" pitchFamily="34" charset="0"/>
                  </a:rPr>
                  <a:t>inc</a:t>
                </a:r>
                <a:r>
                  <a:rPr lang="en-GB" sz="1350" dirty="0" err="1">
                    <a:latin typeface="Arial" panose="020B0604020202020204" pitchFamily="34" charset="0"/>
                    <a:cs typeface="Arial" panose="020B0604020202020204" pitchFamily="34" charset="0"/>
                  </a:rPr>
                  <a:t>rease</a:t>
                </a:r>
                <a:r>
                  <a:rPr lang="en-GB" sz="1350" dirty="0">
                    <a:latin typeface="Arial" panose="020B0604020202020204" pitchFamily="34" charset="0"/>
                    <a:cs typeface="Arial" panose="020B0604020202020204" pitchFamily="34" charset="0"/>
                  </a:rPr>
                  <a:t> in high value businesses and jobs by xx%;  increase in GVA per hour worked/job filled by xx%; increase in total GVA growth rate by xx%; increase in business turnover by xx%; increase in wages by xx%</a:t>
                </a: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9029"/>
              <a:chOff x="2235109" y="726128"/>
              <a:chExt cx="8821269" cy="779029"/>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763216"/>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The presence of more businesses in higher value industries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businesses in higher value industries; greater collaboration between businesses in higher value industries and the public sector including skills providers and inward investment services</a:t>
                </a:r>
              </a:p>
            </p:txBody>
          </p:sp>
        </p:grpSp>
      </p:grpSp>
      <p:sp>
        <p:nvSpPr>
          <p:cNvPr id="29" name="Rectangle 28">
            <a:extLst>
              <a:ext uri="{FF2B5EF4-FFF2-40B4-BE49-F238E27FC236}">
                <a16:creationId xmlns:a16="http://schemas.microsoft.com/office/drawing/2014/main" id="{015C1EE1-4912-4A1C-8F35-E53ACD274B65}"/>
              </a:ext>
            </a:extLst>
          </p:cNvPr>
          <p:cNvSpPr/>
          <p:nvPr/>
        </p:nvSpPr>
        <p:spPr>
          <a:xfrm>
            <a:off x="556353" y="180247"/>
            <a:ext cx="8311189"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Developing land and premises for higher value industries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grpSp>
        <p:nvGrpSpPr>
          <p:cNvPr id="40" name="Group 39">
            <a:extLst>
              <a:ext uri="{FF2B5EF4-FFF2-40B4-BE49-F238E27FC236}">
                <a16:creationId xmlns:a16="http://schemas.microsoft.com/office/drawing/2014/main" id="{1C952666-88BA-41AF-8C43-8AF5DCB5DB98}"/>
              </a:ext>
            </a:extLst>
          </p:cNvPr>
          <p:cNvGrpSpPr/>
          <p:nvPr/>
        </p:nvGrpSpPr>
        <p:grpSpPr>
          <a:xfrm>
            <a:off x="195943" y="1338943"/>
            <a:ext cx="1189106" cy="5067986"/>
            <a:chOff x="947394" y="717177"/>
            <a:chExt cx="1168278" cy="3070037"/>
          </a:xfrm>
        </p:grpSpPr>
        <p:grpSp>
          <p:nvGrpSpPr>
            <p:cNvPr id="41" name="Group 40">
              <a:extLst>
                <a:ext uri="{FF2B5EF4-FFF2-40B4-BE49-F238E27FC236}">
                  <a16:creationId xmlns:a16="http://schemas.microsoft.com/office/drawing/2014/main" id="{0DE1D8CE-78B4-4CC3-A892-D88D85BAA640}"/>
                </a:ext>
              </a:extLst>
            </p:cNvPr>
            <p:cNvGrpSpPr/>
            <p:nvPr/>
          </p:nvGrpSpPr>
          <p:grpSpPr>
            <a:xfrm>
              <a:off x="947394" y="717177"/>
              <a:ext cx="1168278" cy="3070037"/>
              <a:chOff x="804197" y="266975"/>
              <a:chExt cx="1181756" cy="3377507"/>
            </a:xfrm>
          </p:grpSpPr>
          <p:sp>
            <p:nvSpPr>
              <p:cNvPr id="45" name="Arrow: Chevron 44">
                <a:extLst>
                  <a:ext uri="{FF2B5EF4-FFF2-40B4-BE49-F238E27FC236}">
                    <a16:creationId xmlns:a16="http://schemas.microsoft.com/office/drawing/2014/main" id="{DE62EF12-7822-4F3D-84BF-E5B1E365D326}"/>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46" name="Arrow: Chevron 45">
                <a:extLst>
                  <a:ext uri="{FF2B5EF4-FFF2-40B4-BE49-F238E27FC236}">
                    <a16:creationId xmlns:a16="http://schemas.microsoft.com/office/drawing/2014/main" id="{213977C3-68DE-4C8B-8407-38FE89337E09}"/>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47" name="Arrow: Chevron 46">
                <a:extLst>
                  <a:ext uri="{FF2B5EF4-FFF2-40B4-BE49-F238E27FC236}">
                    <a16:creationId xmlns:a16="http://schemas.microsoft.com/office/drawing/2014/main" id="{5372D8B5-AF6D-4C7C-B4ED-468D2F014C97}"/>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42" name="TextBox 41">
              <a:extLst>
                <a:ext uri="{FF2B5EF4-FFF2-40B4-BE49-F238E27FC236}">
                  <a16:creationId xmlns:a16="http://schemas.microsoft.com/office/drawing/2014/main" id="{3145D181-102F-4861-88A7-5DD3E83C6197}"/>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320A10CE-4F6D-41F5-B347-D008B00F5913}"/>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820D76E2-A914-4454-9886-64088E90755C}"/>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22743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848699B-3FF5-4E85-A37D-8A573FDAFBE8}"/>
              </a:ext>
            </a:extLst>
          </p:cNvPr>
          <p:cNvSpPr txBox="1"/>
          <p:nvPr/>
        </p:nvSpPr>
        <p:spPr>
          <a:xfrm>
            <a:off x="507367" y="2427070"/>
            <a:ext cx="777734" cy="300082"/>
          </a:xfrm>
          <a:prstGeom prst="rect">
            <a:avLst/>
          </a:prstGeom>
          <a:noFill/>
        </p:spPr>
        <p:txBody>
          <a:bodyPr wrap="square" rtlCol="0">
            <a:spAutoFit/>
          </a:bodyPr>
          <a:lstStyle/>
          <a:p>
            <a:pPr algn="ctr"/>
            <a:r>
              <a:rPr lang="en-GB" sz="1350" b="1" dirty="0">
                <a:solidFill>
                  <a:schemeClr val="bg1"/>
                </a:solidFill>
              </a:rPr>
              <a:t>Priority</a:t>
            </a:r>
            <a:endParaRPr lang="en-GB" sz="1200" b="1" dirty="0">
              <a:solidFill>
                <a:schemeClr val="bg1"/>
              </a:solidFill>
            </a:endParaRPr>
          </a:p>
        </p:txBody>
      </p:sp>
      <p:sp>
        <p:nvSpPr>
          <p:cNvPr id="12" name="TextBox 11">
            <a:extLst>
              <a:ext uri="{FF2B5EF4-FFF2-40B4-BE49-F238E27FC236}">
                <a16:creationId xmlns:a16="http://schemas.microsoft.com/office/drawing/2014/main" id="{BC8BA7ED-F76B-4ADA-A177-4BDFB889BD45}"/>
              </a:ext>
            </a:extLst>
          </p:cNvPr>
          <p:cNvSpPr txBox="1"/>
          <p:nvPr/>
        </p:nvSpPr>
        <p:spPr>
          <a:xfrm>
            <a:off x="507367" y="3626179"/>
            <a:ext cx="777734" cy="300082"/>
          </a:xfrm>
          <a:prstGeom prst="rect">
            <a:avLst/>
          </a:prstGeom>
          <a:noFill/>
        </p:spPr>
        <p:txBody>
          <a:bodyPr wrap="square" rtlCol="0">
            <a:spAutoFit/>
          </a:bodyPr>
          <a:lstStyle/>
          <a:p>
            <a:pPr algn="ctr"/>
            <a:r>
              <a:rPr lang="en-GB" sz="1350" b="1" dirty="0">
                <a:solidFill>
                  <a:schemeClr val="bg1"/>
                </a:solidFill>
              </a:rPr>
              <a:t>Inputs</a:t>
            </a:r>
            <a:endParaRPr lang="en-GB" sz="1050" b="1" dirty="0">
              <a:solidFill>
                <a:schemeClr val="bg1"/>
              </a:solidFill>
            </a:endParaRPr>
          </a:p>
        </p:txBody>
      </p:sp>
      <p:sp>
        <p:nvSpPr>
          <p:cNvPr id="13" name="TextBox 12">
            <a:extLst>
              <a:ext uri="{FF2B5EF4-FFF2-40B4-BE49-F238E27FC236}">
                <a16:creationId xmlns:a16="http://schemas.microsoft.com/office/drawing/2014/main" id="{11DB6BC5-ABB2-46C9-808C-AC6224784A04}"/>
              </a:ext>
            </a:extLst>
          </p:cNvPr>
          <p:cNvSpPr txBox="1"/>
          <p:nvPr/>
        </p:nvSpPr>
        <p:spPr>
          <a:xfrm>
            <a:off x="489912" y="4891898"/>
            <a:ext cx="777734" cy="300082"/>
          </a:xfrm>
          <a:prstGeom prst="rect">
            <a:avLst/>
          </a:prstGeom>
          <a:noFill/>
        </p:spPr>
        <p:txBody>
          <a:bodyPr wrap="square" rtlCol="0">
            <a:spAutoFit/>
          </a:bodyPr>
          <a:lstStyle/>
          <a:p>
            <a:pPr algn="ctr"/>
            <a:r>
              <a:rPr lang="en-GB" sz="1350" b="1" dirty="0">
                <a:solidFill>
                  <a:schemeClr val="bg1"/>
                </a:solidFill>
              </a:rPr>
              <a:t>Actions</a:t>
            </a:r>
            <a:endParaRPr lang="en-GB" sz="1050" b="1" dirty="0">
              <a:solidFill>
                <a:schemeClr val="bg1"/>
              </a:solidFill>
            </a:endParaRPr>
          </a:p>
        </p:txBody>
      </p:sp>
      <p:grpSp>
        <p:nvGrpSpPr>
          <p:cNvPr id="38" name="Group 37">
            <a:extLst>
              <a:ext uri="{FF2B5EF4-FFF2-40B4-BE49-F238E27FC236}">
                <a16:creationId xmlns:a16="http://schemas.microsoft.com/office/drawing/2014/main" id="{C86A9FB3-F6D7-47EF-8D73-097FCF893A99}"/>
              </a:ext>
            </a:extLst>
          </p:cNvPr>
          <p:cNvGrpSpPr/>
          <p:nvPr/>
        </p:nvGrpSpPr>
        <p:grpSpPr>
          <a:xfrm>
            <a:off x="1474624" y="1379237"/>
            <a:ext cx="7291913" cy="4345850"/>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770964"/>
              <a:chOff x="2235106" y="726128"/>
              <a:chExt cx="8821272"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70" cy="655396"/>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Ensuring housing meets the needs of businesses and residents now and in the future – to help retain and attract higher skilled workers </a:t>
                </a:r>
                <a:r>
                  <a:rPr lang="en-US" sz="1350" i="1" dirty="0">
                    <a:latin typeface="Arial" panose="020B0604020202020204" pitchFamily="34" charset="0"/>
                    <a:cs typeface="Arial" panose="020B0604020202020204" pitchFamily="34" charset="0"/>
                  </a:rPr>
                  <a:t>(Evidence: SSLEP area has seen housing under- supply since the recession with house prices increasing and worsening housing affordability in the south. Increasing requirement for both aspirational and affordable housing to retain and attract skilled workers) </a:t>
                </a:r>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535017"/>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Plan and develop education and skills provision to support construction of housing and infrastructure; </a:t>
                </a:r>
                <a:r>
                  <a:rPr lang="en-GB" sz="1350" i="1" dirty="0">
                    <a:latin typeface="Arial" panose="020B0604020202020204" pitchFamily="34" charset="0"/>
                    <a:cs typeface="Arial" panose="020B0604020202020204" pitchFamily="34" charset="0"/>
                  </a:rPr>
                  <a:t>in collaboration with local planning authorities plan and develop the right housing to support businesses and residents; secure the necessary housing land in local plans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95379"/>
              <a:chOff x="2235109" y="726128"/>
              <a:chExt cx="8821269" cy="795379"/>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775774"/>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the development of construction skills in the SSLEP area, especially where we already have construction skills gaps e.g. higher skilled construction roles such as architects; </a:t>
                </a:r>
                <a:r>
                  <a:rPr lang="en-GB" sz="1350" i="1" dirty="0">
                    <a:latin typeface="Arial" panose="020B0604020202020204" pitchFamily="34" charset="0"/>
                    <a:cs typeface="Arial" panose="020B0604020202020204" pitchFamily="34" charset="0"/>
                  </a:rPr>
                  <a:t>improve access to the right type, mix and quantity of housing across the SSLEP area to support economic growth and strengthening of the local workforce; secure funding for the development of housing and associated infrastructure; </a:t>
                </a:r>
                <a:endParaRPr lang="en-GB" sz="1350" dirty="0">
                  <a:latin typeface="Arial" panose="020B0604020202020204" pitchFamily="34" charset="0"/>
                  <a:cs typeface="Arial" panose="020B0604020202020204" pitchFamily="34" charset="0"/>
                </a:endParaRP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507367" y="160580"/>
            <a:ext cx="8259170"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Ensuring housing meets the needs of businesses and residents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1862A0BF-E229-407E-BB4C-AD0CEAC439C5}"/>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5CF5B3EA-3B8B-492F-BCD1-98A6B20B570C}"/>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64CF52ED-2748-4FF8-9AFC-91D1A115AC99}"/>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4A7E1584-2330-4B3B-B03E-1351041F7A5B}"/>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E62EF497-132E-46AF-8F6B-456380300499}"/>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E17D452C-0A0F-4297-B4F3-85C043D6604A}"/>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14DD56E9-B4CC-4C5C-B166-7669F29C7162}"/>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E002FDDE-EF4A-475E-B17E-78066AE16EC3}"/>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4893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4995" y="1338944"/>
            <a:ext cx="7281541" cy="4506686"/>
            <a:chOff x="2235106" y="726128"/>
            <a:chExt cx="9235613" cy="2526237"/>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778570"/>
              <a:chOff x="2235109" y="726128"/>
              <a:chExt cx="8834494" cy="778570"/>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76321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net additional housing by xx%; increase in aspirational and affordable housing by xx%; improvement in housing affordability by xx%; increase in construction learners by xx%; increase in higher value jobs by xx%; increase in business turnover by xx%; increase in GVA per hour worked/job filled by xx%; increase in total GVA growth rate by xx%; increase in wages by xx%</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9029"/>
              <a:chOff x="2235109" y="726128"/>
              <a:chExt cx="8821269" cy="779029"/>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763216"/>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The presence of more workers in higher value industries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higher skilled workers living and working in the SSLEP area; increase in businesses in higher value industries; greater collaboration between businesses in higher value industries and the local planning system</a:t>
                </a:r>
              </a:p>
            </p:txBody>
          </p:sp>
        </p:grpSp>
      </p:grpSp>
      <p:grpSp>
        <p:nvGrpSpPr>
          <p:cNvPr id="29" name="Group 28">
            <a:extLst>
              <a:ext uri="{FF2B5EF4-FFF2-40B4-BE49-F238E27FC236}">
                <a16:creationId xmlns:a16="http://schemas.microsoft.com/office/drawing/2014/main" id="{E6597D0E-4801-4012-8F28-D0DCD7353C21}"/>
              </a:ext>
            </a:extLst>
          </p:cNvPr>
          <p:cNvGrpSpPr/>
          <p:nvPr/>
        </p:nvGrpSpPr>
        <p:grpSpPr>
          <a:xfrm>
            <a:off x="195943" y="1338943"/>
            <a:ext cx="1189106" cy="5067986"/>
            <a:chOff x="947394" y="717177"/>
            <a:chExt cx="1168278" cy="3070037"/>
          </a:xfrm>
        </p:grpSpPr>
        <p:grpSp>
          <p:nvGrpSpPr>
            <p:cNvPr id="30" name="Group 29">
              <a:extLst>
                <a:ext uri="{FF2B5EF4-FFF2-40B4-BE49-F238E27FC236}">
                  <a16:creationId xmlns:a16="http://schemas.microsoft.com/office/drawing/2014/main" id="{C0F8A88D-4652-44B9-9286-B96E471A3F8E}"/>
                </a:ext>
              </a:extLst>
            </p:cNvPr>
            <p:cNvGrpSpPr/>
            <p:nvPr/>
          </p:nvGrpSpPr>
          <p:grpSpPr>
            <a:xfrm>
              <a:off x="947394" y="717177"/>
              <a:ext cx="1168278" cy="3070037"/>
              <a:chOff x="804197" y="266975"/>
              <a:chExt cx="1181756" cy="3377507"/>
            </a:xfrm>
          </p:grpSpPr>
          <p:sp>
            <p:nvSpPr>
              <p:cNvPr id="35" name="Arrow: Chevron 34">
                <a:extLst>
                  <a:ext uri="{FF2B5EF4-FFF2-40B4-BE49-F238E27FC236}">
                    <a16:creationId xmlns:a16="http://schemas.microsoft.com/office/drawing/2014/main" id="{33F2EDB2-6B30-45DA-89A4-89CCA825F203}"/>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6" name="Arrow: Chevron 35">
                <a:extLst>
                  <a:ext uri="{FF2B5EF4-FFF2-40B4-BE49-F238E27FC236}">
                    <a16:creationId xmlns:a16="http://schemas.microsoft.com/office/drawing/2014/main" id="{0ABB0E17-0C97-473E-A060-30F9C4CB6A87}"/>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601A8A10-4E6D-42D0-82FB-6B31AB8AF729}"/>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2" name="TextBox 31">
              <a:extLst>
                <a:ext uri="{FF2B5EF4-FFF2-40B4-BE49-F238E27FC236}">
                  <a16:creationId xmlns:a16="http://schemas.microsoft.com/office/drawing/2014/main" id="{4EB6F562-01F9-47C9-A764-A9E294251876}"/>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1F57B9A5-13A3-4CF6-868A-A5A06D4F07C8}"/>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3488B5C3-26FA-4484-A741-2E59A40395D2}"/>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
        <p:nvSpPr>
          <p:cNvPr id="39" name="Rectangle 38">
            <a:extLst>
              <a:ext uri="{FF2B5EF4-FFF2-40B4-BE49-F238E27FC236}">
                <a16:creationId xmlns:a16="http://schemas.microsoft.com/office/drawing/2014/main" id="{BC26BEBC-4E44-4051-BE2A-E13D89039C43}"/>
              </a:ext>
            </a:extLst>
          </p:cNvPr>
          <p:cNvSpPr/>
          <p:nvPr/>
        </p:nvSpPr>
        <p:spPr>
          <a:xfrm>
            <a:off x="507367" y="160580"/>
            <a:ext cx="8259170"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Ensuring housing meets the needs of businesses and residents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23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848699B-3FF5-4E85-A37D-8A573FDAFBE8}"/>
              </a:ext>
            </a:extLst>
          </p:cNvPr>
          <p:cNvSpPr txBox="1"/>
          <p:nvPr/>
        </p:nvSpPr>
        <p:spPr>
          <a:xfrm>
            <a:off x="507367" y="2427070"/>
            <a:ext cx="777734" cy="300082"/>
          </a:xfrm>
          <a:prstGeom prst="rect">
            <a:avLst/>
          </a:prstGeom>
          <a:noFill/>
        </p:spPr>
        <p:txBody>
          <a:bodyPr wrap="square" rtlCol="0">
            <a:spAutoFit/>
          </a:bodyPr>
          <a:lstStyle/>
          <a:p>
            <a:pPr algn="ctr"/>
            <a:r>
              <a:rPr lang="en-GB" sz="1350" b="1" dirty="0">
                <a:solidFill>
                  <a:schemeClr val="bg1"/>
                </a:solidFill>
              </a:rPr>
              <a:t>Priority</a:t>
            </a:r>
            <a:endParaRPr lang="en-GB" sz="1200" b="1" dirty="0">
              <a:solidFill>
                <a:schemeClr val="bg1"/>
              </a:solidFill>
            </a:endParaRPr>
          </a:p>
        </p:txBody>
      </p:sp>
      <p:sp>
        <p:nvSpPr>
          <p:cNvPr id="12" name="TextBox 11">
            <a:extLst>
              <a:ext uri="{FF2B5EF4-FFF2-40B4-BE49-F238E27FC236}">
                <a16:creationId xmlns:a16="http://schemas.microsoft.com/office/drawing/2014/main" id="{BC8BA7ED-F76B-4ADA-A177-4BDFB889BD45}"/>
              </a:ext>
            </a:extLst>
          </p:cNvPr>
          <p:cNvSpPr txBox="1"/>
          <p:nvPr/>
        </p:nvSpPr>
        <p:spPr>
          <a:xfrm>
            <a:off x="507367" y="3626179"/>
            <a:ext cx="777734" cy="300082"/>
          </a:xfrm>
          <a:prstGeom prst="rect">
            <a:avLst/>
          </a:prstGeom>
          <a:noFill/>
        </p:spPr>
        <p:txBody>
          <a:bodyPr wrap="square" rtlCol="0">
            <a:spAutoFit/>
          </a:bodyPr>
          <a:lstStyle/>
          <a:p>
            <a:pPr algn="ctr"/>
            <a:r>
              <a:rPr lang="en-GB" sz="1350" b="1" dirty="0">
                <a:solidFill>
                  <a:schemeClr val="bg1"/>
                </a:solidFill>
              </a:rPr>
              <a:t>Inputs</a:t>
            </a:r>
            <a:endParaRPr lang="en-GB" sz="1050" b="1" dirty="0">
              <a:solidFill>
                <a:schemeClr val="bg1"/>
              </a:solidFill>
            </a:endParaRPr>
          </a:p>
        </p:txBody>
      </p:sp>
      <p:sp>
        <p:nvSpPr>
          <p:cNvPr id="13" name="TextBox 12">
            <a:extLst>
              <a:ext uri="{FF2B5EF4-FFF2-40B4-BE49-F238E27FC236}">
                <a16:creationId xmlns:a16="http://schemas.microsoft.com/office/drawing/2014/main" id="{11DB6BC5-ABB2-46C9-808C-AC6224784A04}"/>
              </a:ext>
            </a:extLst>
          </p:cNvPr>
          <p:cNvSpPr txBox="1"/>
          <p:nvPr/>
        </p:nvSpPr>
        <p:spPr>
          <a:xfrm>
            <a:off x="489912" y="4891898"/>
            <a:ext cx="777734" cy="300082"/>
          </a:xfrm>
          <a:prstGeom prst="rect">
            <a:avLst/>
          </a:prstGeom>
          <a:noFill/>
        </p:spPr>
        <p:txBody>
          <a:bodyPr wrap="square" rtlCol="0">
            <a:spAutoFit/>
          </a:bodyPr>
          <a:lstStyle/>
          <a:p>
            <a:pPr algn="ctr"/>
            <a:r>
              <a:rPr lang="en-GB" sz="1350" b="1" dirty="0">
                <a:solidFill>
                  <a:schemeClr val="bg1"/>
                </a:solidFill>
              </a:rPr>
              <a:t>Actions</a:t>
            </a:r>
            <a:endParaRPr lang="en-GB" sz="1050" b="1" dirty="0">
              <a:solidFill>
                <a:schemeClr val="bg1"/>
              </a:solidFill>
            </a:endParaRPr>
          </a:p>
        </p:txBody>
      </p:sp>
      <p:grpSp>
        <p:nvGrpSpPr>
          <p:cNvPr id="38" name="Group 37">
            <a:extLst>
              <a:ext uri="{FF2B5EF4-FFF2-40B4-BE49-F238E27FC236}">
                <a16:creationId xmlns:a16="http://schemas.microsoft.com/office/drawing/2014/main" id="{C86A9FB3-F6D7-47EF-8D73-097FCF893A99}"/>
              </a:ext>
            </a:extLst>
          </p:cNvPr>
          <p:cNvGrpSpPr/>
          <p:nvPr/>
        </p:nvGrpSpPr>
        <p:grpSpPr>
          <a:xfrm>
            <a:off x="1474624" y="1399519"/>
            <a:ext cx="7179464" cy="4691038"/>
            <a:chOff x="2235106" y="726128"/>
            <a:chExt cx="9221788" cy="2670474"/>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797547"/>
              <a:chOff x="2235106" y="726128"/>
              <a:chExt cx="8821272" cy="797547"/>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69" cy="763216"/>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Raising aspirations for communities, businesses and families </a:t>
                </a:r>
                <a:r>
                  <a:rPr lang="en-US" sz="1350" i="1" dirty="0">
                    <a:latin typeface="Arial" panose="020B0604020202020204" pitchFamily="34" charset="0"/>
                    <a:cs typeface="Arial" panose="020B0604020202020204" pitchFamily="34" charset="0"/>
                  </a:rPr>
                  <a:t>(Evidence: The SSLEP area has significant education issues, particularly at KS4 and KS5. This is likely to be partly associated to intergenerational low education &amp; skills attainment, with the worst performing areas generally the most deprived and having a wide range of socio-economic issues impacting and education and skills progression and attainment)</a:t>
                </a:r>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923266"/>
              <a:chOff x="2235109" y="726128"/>
              <a:chExt cx="8821269" cy="923266"/>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 collaboration with families plan and develop early help services which address underlying issues/root causes for poor education and skills attainment; influence the approach to early years assessment ensuring that it is robust and helps to identify early warning signs of educational underperformance; </a:t>
                </a:r>
                <a:r>
                  <a:rPr lang="en-US" sz="1350" dirty="0">
                    <a:latin typeface="Arial" panose="020B0604020202020204" pitchFamily="34" charset="0"/>
                    <a:cs typeface="Arial" panose="020B0604020202020204" pitchFamily="34" charset="0"/>
                  </a:rPr>
                  <a:t>improved sharing of best practice in raising educational performance between schools; members representation on school boards to improve accountability</a:t>
                </a:r>
                <a:endParaRPr lang="en-GB" sz="1350" dirty="0">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923003"/>
              <a:chOff x="2235109" y="726128"/>
              <a:chExt cx="8821269" cy="923003"/>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Improve early intervention and help services for children and parents to help address issues which make impact on education and skills attainment later in life e.g. intergenerational low education &amp; skills attainment; funding to improve access to high quality early years provision for all families, including better training for nursey staff; improve KS1/2 performance to ensure more young people achieve higher level skills at later stages of formal education and progress into HE</a:t>
                </a:r>
                <a:endParaRPr lang="en-GB" sz="1350" dirty="0">
                  <a:solidFill>
                    <a:srgbClr val="FF0000"/>
                  </a:solidFill>
                  <a:latin typeface="Arial" panose="020B0604020202020204" pitchFamily="34" charset="0"/>
                  <a:cs typeface="Arial" panose="020B0604020202020204" pitchFamily="34" charset="0"/>
                </a:endParaRP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602348" y="236951"/>
            <a:ext cx="7939303"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Raising aspirations for communities, businesses and families</a:t>
            </a:r>
          </a:p>
        </p:txBody>
      </p:sp>
      <p:grpSp>
        <p:nvGrpSpPr>
          <p:cNvPr id="20" name="Group 19">
            <a:extLst>
              <a:ext uri="{FF2B5EF4-FFF2-40B4-BE49-F238E27FC236}">
                <a16:creationId xmlns:a16="http://schemas.microsoft.com/office/drawing/2014/main" id="{27510722-802C-4CEB-8012-855B4566A199}"/>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8179E26F-0E98-4466-B6E1-E78DCC7955C0}"/>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B1BA514C-702E-41DC-A24E-E9AFADE9C74A}"/>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71D00B4E-EFAA-4C1B-BAAE-A7B277DC7490}"/>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6D176F18-2943-4293-A4C8-ECD73AEA0D20}"/>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E714EB9F-47E6-4483-BE98-4AE3CFCD77B0}"/>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3C97D07D-E724-4B08-844E-B34507E77C2F}"/>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CF302A50-4F2F-44C0-9ED7-48DA97DD693B}"/>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4054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4996" y="1338944"/>
            <a:ext cx="7185476" cy="4506686"/>
            <a:chOff x="2235106" y="726128"/>
            <a:chExt cx="9235613"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770964"/>
              <a:chOff x="2235109" y="726128"/>
              <a:chExt cx="8834494"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623033"/>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early years achievement by xx%; increase in KS1/2 achievement by xx%; reduced school exclusions by xx%; increase in KS4 achievement by xx%; </a:t>
                </a:r>
                <a:r>
                  <a:rPr lang="en-US" sz="1350" dirty="0">
                    <a:latin typeface="Arial" panose="020B0604020202020204" pitchFamily="34" charset="0"/>
                    <a:cs typeface="Arial" panose="020B0604020202020204" pitchFamily="34" charset="0"/>
                  </a:rPr>
                  <a:t>increase in L3 progression at age 16 by xx%; increase in L3 attainment at age 19 by xx%; increase in HE participation by xx%; increase in higher (L3+) adult skills levels by xx%</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623033"/>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The presence of more economically active and higher skilled residents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higher skilled workers living and working in the SSLEP area; increase in businesses in higher value industries; greater collaboration between businesses, education and skills providers, and families</a:t>
                </a:r>
              </a:p>
            </p:txBody>
          </p:sp>
        </p:grpSp>
      </p:grpSp>
      <p:sp>
        <p:nvSpPr>
          <p:cNvPr id="30" name="Rectangle 29">
            <a:extLst>
              <a:ext uri="{FF2B5EF4-FFF2-40B4-BE49-F238E27FC236}">
                <a16:creationId xmlns:a16="http://schemas.microsoft.com/office/drawing/2014/main" id="{22F1BE0D-BB81-454A-9DCC-BFBA38E346F9}"/>
              </a:ext>
            </a:extLst>
          </p:cNvPr>
          <p:cNvSpPr/>
          <p:nvPr/>
        </p:nvSpPr>
        <p:spPr>
          <a:xfrm>
            <a:off x="602348" y="236951"/>
            <a:ext cx="7939303"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Raising aspirations for communities, businesses and families</a:t>
            </a:r>
          </a:p>
        </p:txBody>
      </p:sp>
      <p:grpSp>
        <p:nvGrpSpPr>
          <p:cNvPr id="31" name="Group 30">
            <a:extLst>
              <a:ext uri="{FF2B5EF4-FFF2-40B4-BE49-F238E27FC236}">
                <a16:creationId xmlns:a16="http://schemas.microsoft.com/office/drawing/2014/main" id="{0CF44F80-3A97-4BAF-8121-7F4D37B2EB14}"/>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A6ED21ED-F030-48C6-A064-415F2C76F52F}"/>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57ABB9CF-8908-49A0-BAD5-408E54CF3525}"/>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52BC6EFA-CD48-4547-B4FD-DBB591009AC3}"/>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A134FDBE-3289-428E-9A72-4824067966E0}"/>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64F45022-A64A-4526-970B-921EA9186CCA}"/>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F521B7AD-3362-4703-9967-0C36F78C38FB}"/>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EC57ED87-76B8-48EA-84C6-C1BA4857C2B3}"/>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96194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74624" y="1399519"/>
            <a:ext cx="7506089" cy="4462438"/>
            <a:chOff x="2235106" y="726128"/>
            <a:chExt cx="9391646"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391646" cy="1077911"/>
              <a:chOff x="2235106" y="726128"/>
              <a:chExt cx="8983753" cy="1077911"/>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983753" cy="1043580"/>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Improving education and skills to help grow the right workforce to attract higher value businesses (working with schools to improve outcomes for children and families) </a:t>
                </a:r>
                <a:r>
                  <a:rPr lang="en-US" sz="1350" i="1" dirty="0">
                    <a:latin typeface="Arial" panose="020B0604020202020204" pitchFamily="34" charset="0"/>
                    <a:cs typeface="Arial" panose="020B0604020202020204" pitchFamily="34" charset="0"/>
                  </a:rPr>
                  <a:t>(Evidence: To be one of the strongest performing UK economies there is a requirement to address local education &amp; skills issues from early years through to FE &amp; HE. In particular the SSLEP has significant under-performance at KS4 and KS5 which needs to be addressed to support faster and higher value growth)</a:t>
                </a:r>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623033"/>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Plan and develop education and skills provision in collaboration with providers, businesses and families/residents; improved sharing of best practice in raising educational performance between schools; members representation on school boards to improve accountability; </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the development of skills and pull through to higher levels e.g. improvement from early years through to FE colleges, 6</a:t>
                </a:r>
                <a:r>
                  <a:rPr lang="en-GB" sz="1350" baseline="30000" dirty="0">
                    <a:latin typeface="Arial" panose="020B0604020202020204" pitchFamily="34" charset="0"/>
                    <a:cs typeface="Arial" panose="020B0604020202020204" pitchFamily="34" charset="0"/>
                  </a:rPr>
                  <a:t>th</a:t>
                </a:r>
                <a:r>
                  <a:rPr lang="en-GB" sz="1350" dirty="0">
                    <a:latin typeface="Arial" panose="020B0604020202020204" pitchFamily="34" charset="0"/>
                    <a:cs typeface="Arial" panose="020B0604020202020204" pitchFamily="34" charset="0"/>
                  </a:rPr>
                  <a:t> forms and apprenticeships</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637928" y="239092"/>
            <a:ext cx="7868144"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Improving education and skills for higher value growth</a:t>
            </a:r>
          </a:p>
        </p:txBody>
      </p:sp>
      <p:grpSp>
        <p:nvGrpSpPr>
          <p:cNvPr id="20" name="Group 19">
            <a:extLst>
              <a:ext uri="{FF2B5EF4-FFF2-40B4-BE49-F238E27FC236}">
                <a16:creationId xmlns:a16="http://schemas.microsoft.com/office/drawing/2014/main" id="{DF48D6B1-F7DA-41BE-94C8-68914383601F}"/>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B8138A0E-5B94-4D92-982D-0549AD838846}"/>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44AAE581-64EE-4D4F-ACE8-D65E9D93D034}"/>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7CAB8109-0995-4F69-B3D9-7F168626BCB7}"/>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6C7FAB1B-2D1A-4198-B178-925BBE918DAA}"/>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7428E7A7-B38D-4009-861F-6C8F384BBD56}"/>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BD86A5DA-825A-4D65-900B-F5DF4C91ED93}"/>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4DF1A618-45EC-48F3-8C6C-701D19319000}"/>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45395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506612" y="1319275"/>
            <a:ext cx="7319877" cy="4624325"/>
            <a:chOff x="2235106" y="714185"/>
            <a:chExt cx="9390925" cy="2667518"/>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14185"/>
              <a:ext cx="9390922" cy="812986"/>
              <a:chOff x="2235109" y="714185"/>
              <a:chExt cx="8983061" cy="812986"/>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82654" y="714185"/>
                <a:ext cx="8935516" cy="81298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EY &amp; KS1/2/4/5 performance by xx%; increase in L3 progression at age 16 by xx%; increase in L3 attainment at age 19 by xx%; increase in higher (L3+) adult skills levels by xx%; increase in school, 6</a:t>
                </a:r>
                <a:r>
                  <a:rPr lang="en-GB" sz="1350" baseline="30000" dirty="0">
                    <a:latin typeface="Arial" panose="020B0604020202020204" pitchFamily="34" charset="0"/>
                    <a:cs typeface="Arial" panose="020B0604020202020204" pitchFamily="34" charset="0"/>
                  </a:rPr>
                  <a:t>th</a:t>
                </a:r>
                <a:r>
                  <a:rPr lang="en-GB" sz="1350" dirty="0">
                    <a:latin typeface="Arial" panose="020B0604020202020204" pitchFamily="34" charset="0"/>
                    <a:cs typeface="Arial" panose="020B0604020202020204" pitchFamily="34" charset="0"/>
                  </a:rPr>
                  <a:t> forms and FE colleges rated good or outstanding by Ofsted by xx%; </a:t>
                </a:r>
                <a:r>
                  <a:rPr lang="en-US" sz="1350" dirty="0">
                    <a:latin typeface="Arial" panose="020B0604020202020204" pitchFamily="34" charset="0"/>
                    <a:cs typeface="Arial" panose="020B0604020202020204" pitchFamily="34" charset="0"/>
                  </a:rPr>
                  <a:t>increase in higher value jobs by xx%; increase in business turnover by xx%; increase in GVA per hour worked/job filled by xx%; increase in total GVA growth rate by xx%; increase in wages by xx%</a:t>
                </a:r>
                <a:endParaRPr lang="en-GB"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71490" cy="908367"/>
              <a:chOff x="2235109" y="726128"/>
              <a:chExt cx="8868816" cy="908367"/>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887822"/>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82656" y="731097"/>
                <a:ext cx="8821269" cy="90339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Improvement in resident education and skills attainment can help existing high value businesses to grow and attract new high value businesses to the SSLEP area; More workers in higher value industries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812986"/>
              <a:chOff x="2235109" y="726128"/>
              <a:chExt cx="8821269" cy="812986"/>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812986"/>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higher skilled workers living and working in the SSLEP area; increase in businesses in higher value industries; greater collaboration between businesses in higher value industries and education and skills providers</a:t>
                </a:r>
              </a:p>
            </p:txBody>
          </p:sp>
        </p:grpSp>
      </p:grpSp>
      <p:sp>
        <p:nvSpPr>
          <p:cNvPr id="29" name="Rectangle 28">
            <a:extLst>
              <a:ext uri="{FF2B5EF4-FFF2-40B4-BE49-F238E27FC236}">
                <a16:creationId xmlns:a16="http://schemas.microsoft.com/office/drawing/2014/main" id="{FF1552F2-CEEC-4FD8-90DA-CB153E5D21E2}"/>
              </a:ext>
            </a:extLst>
          </p:cNvPr>
          <p:cNvSpPr/>
          <p:nvPr/>
        </p:nvSpPr>
        <p:spPr>
          <a:xfrm>
            <a:off x="637928" y="239092"/>
            <a:ext cx="7868144"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Improving education and skills for higher value growth</a:t>
            </a:r>
          </a:p>
        </p:txBody>
      </p:sp>
      <p:grpSp>
        <p:nvGrpSpPr>
          <p:cNvPr id="31" name="Group 30">
            <a:extLst>
              <a:ext uri="{FF2B5EF4-FFF2-40B4-BE49-F238E27FC236}">
                <a16:creationId xmlns:a16="http://schemas.microsoft.com/office/drawing/2014/main" id="{FA1CA163-2B99-4403-AEE0-839842DEE187}"/>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12532564-1C44-4383-A290-182FBA637BD8}"/>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F7520000-E39D-4A0C-ADF6-99A08C47E459}"/>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EA19B4DC-DC50-4204-9893-1388E4339EB3}"/>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C757119A-AFC8-44F5-9E33-D944306F5785}"/>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F8029172-CA3B-4C9C-8333-2CCD7E1F3222}"/>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E69D9CC0-756F-44AD-971A-5069EEAEB4C4}"/>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5F675897-FCCD-406E-87D8-1577C308EA4F}"/>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27048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74623" y="1399519"/>
            <a:ext cx="7244834" cy="4576738"/>
            <a:chOff x="2235105" y="726128"/>
            <a:chExt cx="9221789" cy="253029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5" y="726128"/>
              <a:ext cx="9221789" cy="770964"/>
              <a:chOff x="2235105" y="726128"/>
              <a:chExt cx="8821273"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5" y="735749"/>
                <a:ext cx="8821269" cy="740184"/>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Addressing KS4 underperformance to improve levels of progression into FE (working with schools to improve outcomes for children and families) </a:t>
                </a:r>
                <a:r>
                  <a:rPr lang="en-US" sz="1350" i="1" dirty="0">
                    <a:latin typeface="Arial" panose="020B0604020202020204" pitchFamily="34" charset="0"/>
                    <a:cs typeface="Arial" panose="020B0604020202020204" pitchFamily="34" charset="0"/>
                  </a:rPr>
                  <a:t>(Evidence: Generally Staffordshire performs well at early years, and to a degree KS2, however KS4 remains an area for improvement, with Staffordshire now the worst performing authority out of 11 similar authorities for A8. Stoke-on-Trent performs poorly at both KS2 and KS4 in comparison to similar authorities and nationally)</a:t>
                </a: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83084"/>
              <a:chOff x="2235109" y="726128"/>
              <a:chExt cx="8821269" cy="78308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76321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Plan and develop school improvement programmes with schools, businesses and families; a pilot scheme to address underperformance in priority schools; improved sharing of best practice in raising educational performance between schools; members representation on school boards to improve accountability; specific initiatives to improve the quality of teaching and more attractive pay and professional development opportunities to aid recruitment and retention of teachers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625327"/>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the development of skills and pull through to higher levels, especially in underperforming (primary and secondary) schools and specific groups of children where there is the greater tendency for underperformance e.g. those from disadvantaged backgrounds; Improve existing teaching quality while attracting and retaining new high performing teachers</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878779" y="241215"/>
            <a:ext cx="7366023"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Addressing school (KS4) underperformance</a:t>
            </a:r>
          </a:p>
        </p:txBody>
      </p:sp>
      <p:grpSp>
        <p:nvGrpSpPr>
          <p:cNvPr id="20" name="Group 19">
            <a:extLst>
              <a:ext uri="{FF2B5EF4-FFF2-40B4-BE49-F238E27FC236}">
                <a16:creationId xmlns:a16="http://schemas.microsoft.com/office/drawing/2014/main" id="{D6B13937-831D-49E3-BEA7-8C48053CF90D}"/>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FEB2F75A-CE5A-4EFB-93AC-89D4896D9395}"/>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76D534C7-174D-4F2F-8A38-6CFC5E227A15}"/>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85EB57D1-B28F-4936-AA78-E5152CA44A29}"/>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61216A24-BF81-4A8D-8253-1C0248D39288}"/>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A4760950-6035-4896-B1AE-7E70AC174895}"/>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3CA56E94-1F53-4137-A4A2-D6ED7A9872DE}"/>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D6DC568F-9AE9-4044-8F8C-5E8A13AB1320}"/>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26576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4996" y="1318433"/>
            <a:ext cx="7352109" cy="4559853"/>
            <a:chOff x="2235106" y="726128"/>
            <a:chExt cx="9355047" cy="2635030"/>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355044" cy="928788"/>
              <a:chOff x="2235109" y="726128"/>
              <a:chExt cx="8948741" cy="928788"/>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51518"/>
                <a:ext cx="8935516"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EY &amp; KS1/2/4/5 performance by xx%; increase in L3 progression at age 16 by xx%; increase in L3 attainment at age 19 by xx%; increase in higher (L3+) adult skills levels by xx%; increase in schools rated good or outstanding by Ofsted by xx%; </a:t>
                </a:r>
                <a:r>
                  <a:rPr lang="en-US" sz="1350" dirty="0">
                    <a:latin typeface="Arial" panose="020B0604020202020204" pitchFamily="34" charset="0"/>
                    <a:cs typeface="Arial" panose="020B0604020202020204" pitchFamily="34" charset="0"/>
                  </a:rPr>
                  <a:t>increase in higher value jobs by xx%; increase in business turnover by xx%; increase in GVA per hour worked/job filled by xx%; increase in total GVA growth rate by xx%; increase in wages by xx%</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71490" cy="887822"/>
              <a:chOff x="2235109" y="726128"/>
              <a:chExt cx="8868816" cy="887822"/>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887822"/>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82656" y="731097"/>
                <a:ext cx="8821269" cy="763216"/>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More young people succeed in realizing their potential and reduced inequality; </a:t>
                </a:r>
                <a:r>
                  <a:rPr lang="en-GB" sz="1350" dirty="0">
                    <a:latin typeface="Arial" panose="020B0604020202020204" pitchFamily="34" charset="0"/>
                    <a:cs typeface="Arial" panose="020B0604020202020204" pitchFamily="34" charset="0"/>
                  </a:rPr>
                  <a:t>more higher skilled workers living and working in the SSLEP area</a:t>
                </a:r>
                <a:r>
                  <a:rPr lang="en-US" sz="1350" dirty="0">
                    <a:latin typeface="Arial" panose="020B0604020202020204" pitchFamily="34" charset="0"/>
                    <a:cs typeface="Arial" panose="020B0604020202020204" pitchFamily="34" charset="0"/>
                  </a:rPr>
                  <a:t> can contribute to faster and greater growth in the size of the SSLEP economy; increased overall productivity which closes the gap to the national average; increase in local wages leading to greater prosperity and quality of life for residents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623033"/>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Raised aspirations and reduced performance gap between the best and the worst; Improved primary and secondary school performance which has a positive effect on progression into FE and beyond; greater collaboration between schools, businesses and families; introduce new approaches to addressing school underperformance</a:t>
                </a:r>
              </a:p>
            </p:txBody>
          </p:sp>
        </p:grpSp>
      </p:grpSp>
      <p:sp>
        <p:nvSpPr>
          <p:cNvPr id="30" name="Rectangle 29">
            <a:extLst>
              <a:ext uri="{FF2B5EF4-FFF2-40B4-BE49-F238E27FC236}">
                <a16:creationId xmlns:a16="http://schemas.microsoft.com/office/drawing/2014/main" id="{A63FFE1D-EF00-4F6E-ABD7-3C75BBE31756}"/>
              </a:ext>
            </a:extLst>
          </p:cNvPr>
          <p:cNvSpPr/>
          <p:nvPr/>
        </p:nvSpPr>
        <p:spPr>
          <a:xfrm>
            <a:off x="878779" y="241215"/>
            <a:ext cx="7366023"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Addressing school (KS4) underperformance</a:t>
            </a:r>
          </a:p>
        </p:txBody>
      </p:sp>
      <p:grpSp>
        <p:nvGrpSpPr>
          <p:cNvPr id="31" name="Group 30">
            <a:extLst>
              <a:ext uri="{FF2B5EF4-FFF2-40B4-BE49-F238E27FC236}">
                <a16:creationId xmlns:a16="http://schemas.microsoft.com/office/drawing/2014/main" id="{158A3945-3303-4E92-8DC1-3EE8ED143AE2}"/>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C56097E9-2439-4558-9C21-3C24F9942B08}"/>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009013DB-7E27-4F20-9043-15AEF978109B}"/>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19478C2A-D81D-438A-B4B0-8C5FEF3621AD}"/>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08A9B18D-EC96-4C68-AF7C-7F77CF93FEE6}"/>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2A07E11C-3DB4-465E-9FD0-CA2CA5EB2F62}"/>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C585A02C-B4A6-474F-AC96-BB422041F351}"/>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7B5EE4EE-AAC5-4D0D-BAAD-D6BC1FD7617D}"/>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94789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74624" y="1399519"/>
            <a:ext cx="7244833" cy="4703786"/>
            <a:chOff x="2235106" y="726128"/>
            <a:chExt cx="9221788" cy="2644688"/>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937729"/>
              <a:chOff x="2235106" y="726128"/>
              <a:chExt cx="8821272" cy="937729"/>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69" cy="90339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Halting the decline in apprenticeships, particularly in sector subject areas which are vital to supporting our priority sectors e.g. STEM </a:t>
                </a:r>
                <a:r>
                  <a:rPr lang="en-US" sz="1350" i="1" dirty="0">
                    <a:latin typeface="Arial" panose="020B0604020202020204" pitchFamily="34" charset="0"/>
                    <a:cs typeface="Arial" panose="020B0604020202020204" pitchFamily="34" charset="0"/>
                  </a:rPr>
                  <a:t>(Evidence: Following the introduction of the apprenticeship levy apprenticeships in the SSLEP area have seen a decline of 14% over the last year, similar to 13% decline nationally. However, more significant declines in generally more deprived areas of Tamworth (30%), Newcastle (22%) and Stoke-on-Trent (21%))</a:t>
                </a:r>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47539"/>
              <a:ext cx="9221784" cy="923277"/>
              <a:chOff x="2235109" y="700331"/>
              <a:chExt cx="8821269" cy="923277"/>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00331"/>
                <a:ext cx="8821269" cy="923276"/>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54050"/>
                <a:ext cx="8821269" cy="86955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Support for local business to influence the future development of the apprenticeship levy and wider apprenticeship reforms (e.g. increased funding for apprenticeships in SMEs; funding apprenticeships for 16-18 year olds from the education budget; employers or individuals top-up funding for higher and degree level apprenticeships for workers aged 25 and over); plan and develop IAG which makes clear the importance of apprenticeships and vocational training to economic growth; plan and develop apprenticeship programmes with providers and businesses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519139"/>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Improve business support to assist businesses with navigating and utilising the apprenticeship levy; influence thinking around apprenticeships as being inferior to academic qualifications through better IAG; improve access to local economically important quality apprenticeships e.g. advanced manufacturing</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834086" y="377942"/>
            <a:ext cx="7556877" cy="584775"/>
          </a:xfrm>
          <a:prstGeom prst="rect">
            <a:avLst/>
          </a:prstGeom>
        </p:spPr>
        <p:txBody>
          <a:bodyPr wrap="none">
            <a:spAutoFit/>
          </a:bodyPr>
          <a:lstStyle/>
          <a:p>
            <a:r>
              <a:rPr lang="en-US" sz="3200" b="1" dirty="0">
                <a:solidFill>
                  <a:schemeClr val="accent1">
                    <a:lumMod val="50000"/>
                  </a:schemeClr>
                </a:solidFill>
                <a:latin typeface="Arial" panose="020B0604020202020204" pitchFamily="34" charset="0"/>
                <a:cs typeface="Arial" panose="020B0604020202020204" pitchFamily="34" charset="0"/>
              </a:rPr>
              <a:t>Halting the decline in apprenticeships</a:t>
            </a:r>
          </a:p>
        </p:txBody>
      </p:sp>
      <p:grpSp>
        <p:nvGrpSpPr>
          <p:cNvPr id="20" name="Group 19">
            <a:extLst>
              <a:ext uri="{FF2B5EF4-FFF2-40B4-BE49-F238E27FC236}">
                <a16:creationId xmlns:a16="http://schemas.microsoft.com/office/drawing/2014/main" id="{B42BA9D2-80FC-4C4E-8472-A3DA66220CD8}"/>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26AFEF79-ED6C-4C8B-B65C-49558D08BEE3}"/>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88CA4923-8823-46A0-91E1-38D0526A4CA8}"/>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9E3D9B45-065B-4C54-9333-9BA2942410A8}"/>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8C1CC7DA-B08D-48EC-9A4B-494400EF48F3}"/>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20628DB0-AE00-4FB8-8815-29560976C760}"/>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648E9289-19DB-4D31-90B2-FE65116CAA32}"/>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1A036A64-85B7-4A0B-AFB2-363A71CCCB1C}"/>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5736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1205-61FA-4445-948B-FB05DE479D07}"/>
              </a:ext>
            </a:extLst>
          </p:cNvPr>
          <p:cNvSpPr>
            <a:spLocks noGrp="1"/>
          </p:cNvSpPr>
          <p:nvPr>
            <p:ph type="title"/>
          </p:nvPr>
        </p:nvSpPr>
        <p:spPr>
          <a:xfrm>
            <a:off x="310243" y="351289"/>
            <a:ext cx="8621965" cy="994172"/>
          </a:xfrm>
        </p:spPr>
        <p:txBody>
          <a:bodyPr>
            <a:noAutofit/>
          </a:bodyPr>
          <a:lstStyle/>
          <a:p>
            <a:pPr algn="ctr"/>
            <a:r>
              <a:rPr lang="en-GB" sz="3400" b="1" dirty="0">
                <a:solidFill>
                  <a:schemeClr val="accent1">
                    <a:lumMod val="50000"/>
                  </a:schemeClr>
                </a:solidFill>
                <a:latin typeface="Arial" panose="020B0604020202020204" pitchFamily="34" charset="0"/>
                <a:cs typeface="Arial" panose="020B0604020202020204" pitchFamily="34" charset="0"/>
              </a:rPr>
              <a:t>SSLEP emerging </a:t>
            </a:r>
            <a:r>
              <a:rPr lang="en-US" sz="3400" b="1" dirty="0">
                <a:solidFill>
                  <a:schemeClr val="accent1">
                    <a:lumMod val="50000"/>
                  </a:schemeClr>
                </a:solidFill>
                <a:latin typeface="Arial" panose="020B0604020202020204" pitchFamily="34" charset="0"/>
                <a:cs typeface="Arial" panose="020B0604020202020204" pitchFamily="34" charset="0"/>
              </a:rPr>
              <a:t>key skills and </a:t>
            </a:r>
            <a:r>
              <a:rPr lang="en-US" sz="3400" b="1" dirty="0" err="1">
                <a:solidFill>
                  <a:schemeClr val="accent1">
                    <a:lumMod val="50000"/>
                  </a:schemeClr>
                </a:solidFill>
                <a:latin typeface="Arial" panose="020B0604020202020204" pitchFamily="34" charset="0"/>
                <a:cs typeface="Arial" panose="020B0604020202020204" pitchFamily="34" charset="0"/>
              </a:rPr>
              <a:t>labour</a:t>
            </a:r>
            <a:r>
              <a:rPr lang="en-US" sz="3400" b="1" dirty="0">
                <a:solidFill>
                  <a:schemeClr val="accent1">
                    <a:lumMod val="50000"/>
                  </a:schemeClr>
                </a:solidFill>
                <a:latin typeface="Arial" panose="020B0604020202020204" pitchFamily="34" charset="0"/>
                <a:cs typeface="Arial" panose="020B0604020202020204" pitchFamily="34" charset="0"/>
              </a:rPr>
              <a:t> market strategic priorities (opportunities and challenges for SSLEP)</a:t>
            </a:r>
            <a:endParaRPr lang="en-GB" sz="3400"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ECF4B84-D3B1-4563-9D81-84B9BF780018}"/>
              </a:ext>
            </a:extLst>
          </p:cNvPr>
          <p:cNvSpPr>
            <a:spLocks noGrp="1"/>
          </p:cNvSpPr>
          <p:nvPr>
            <p:ph idx="1"/>
          </p:nvPr>
        </p:nvSpPr>
        <p:spPr>
          <a:xfrm>
            <a:off x="510987" y="1681844"/>
            <a:ext cx="8421221" cy="5290456"/>
          </a:xfrm>
        </p:spPr>
        <p:txBody>
          <a:bodyPr>
            <a:normAutofit lnSpcReduction="10000"/>
          </a:bodyPr>
          <a:lstStyle/>
          <a:p>
            <a:pPr marL="0" indent="0">
              <a:buNone/>
            </a:pPr>
            <a:r>
              <a:rPr lang="en-GB" sz="1600" b="1" dirty="0">
                <a:latin typeface="Arial" panose="020B0604020202020204" pitchFamily="34" charset="0"/>
                <a:cs typeface="Arial" panose="020B0604020202020204" pitchFamily="34" charset="0"/>
              </a:rPr>
              <a:t>Focus on locally specific opportunities and challenges:</a:t>
            </a:r>
          </a:p>
          <a:p>
            <a:r>
              <a:rPr lang="en-GB" sz="1600" dirty="0">
                <a:latin typeface="Arial" panose="020B0604020202020204" pitchFamily="34" charset="0"/>
                <a:cs typeface="Arial" panose="020B0604020202020204" pitchFamily="34" charset="0"/>
              </a:rPr>
              <a:t>Increasing growth and productivity in our </a:t>
            </a:r>
            <a:r>
              <a:rPr lang="en-GB" sz="1600" b="1" dirty="0">
                <a:solidFill>
                  <a:srgbClr val="94004B"/>
                </a:solidFill>
                <a:latin typeface="Arial" panose="020B0604020202020204" pitchFamily="34" charset="0"/>
                <a:cs typeface="Arial" panose="020B0604020202020204" pitchFamily="34" charset="0"/>
              </a:rPr>
              <a:t>SMEs</a:t>
            </a:r>
          </a:p>
          <a:p>
            <a:r>
              <a:rPr lang="en-US" sz="1600" dirty="0">
                <a:latin typeface="Arial" panose="020B0604020202020204" pitchFamily="34" charset="0"/>
                <a:cs typeface="Arial" panose="020B0604020202020204" pitchFamily="34" charset="0"/>
              </a:rPr>
              <a:t>Increasing </a:t>
            </a:r>
            <a:r>
              <a:rPr lang="en-US" sz="1600" b="1" dirty="0">
                <a:solidFill>
                  <a:srgbClr val="94004B"/>
                </a:solidFill>
                <a:latin typeface="Arial" panose="020B0604020202020204" pitchFamily="34" charset="0"/>
                <a:cs typeface="Arial" panose="020B0604020202020204" pitchFamily="34" charset="0"/>
              </a:rPr>
              <a:t>productivity</a:t>
            </a:r>
            <a:r>
              <a:rPr lang="en-US" sz="1600" dirty="0">
                <a:latin typeface="Arial" panose="020B0604020202020204" pitchFamily="34" charset="0"/>
                <a:cs typeface="Arial" panose="020B0604020202020204" pitchFamily="34" charset="0"/>
              </a:rPr>
              <a:t> in our biggest and priority sectors:</a:t>
            </a:r>
          </a:p>
          <a:p>
            <a:pPr lvl="1"/>
            <a:r>
              <a:rPr lang="en-US" sz="1400" dirty="0" err="1">
                <a:latin typeface="Arial" panose="020B0604020202020204" pitchFamily="34" charset="0"/>
                <a:cs typeface="Arial" panose="020B0604020202020204" pitchFamily="34" charset="0"/>
              </a:rPr>
              <a:t>Maximising</a:t>
            </a:r>
            <a:r>
              <a:rPr lang="en-US" sz="1400" dirty="0">
                <a:latin typeface="Arial" panose="020B0604020202020204" pitchFamily="34" charset="0"/>
                <a:cs typeface="Arial" panose="020B0604020202020204" pitchFamily="34" charset="0"/>
              </a:rPr>
              <a:t> the potential of new innovative ways of working e.g. Digital and AI – important that the right skills are supplied to enable improvements in local innovation;</a:t>
            </a:r>
          </a:p>
          <a:p>
            <a:pPr lvl="1"/>
            <a:r>
              <a:rPr lang="en-US" sz="1400" dirty="0">
                <a:latin typeface="Arial" panose="020B0604020202020204" pitchFamily="34" charset="0"/>
                <a:cs typeface="Arial" panose="020B0604020202020204" pitchFamily="34" charset="0"/>
              </a:rPr>
              <a:t>Investing in R&amp;D which translates into commercial activity – FE and HE providers have a key role to play in increasing R&amp;D skills and activity.</a:t>
            </a:r>
          </a:p>
          <a:p>
            <a:r>
              <a:rPr lang="en-US" sz="1600" dirty="0">
                <a:latin typeface="Arial" panose="020B0604020202020204" pitchFamily="34" charset="0"/>
                <a:cs typeface="Arial" panose="020B0604020202020204" pitchFamily="34" charset="0"/>
              </a:rPr>
              <a:t>Developing </a:t>
            </a:r>
            <a:r>
              <a:rPr lang="en-US" sz="1600" b="1" dirty="0">
                <a:solidFill>
                  <a:srgbClr val="94004B"/>
                </a:solidFill>
                <a:latin typeface="Arial" panose="020B0604020202020204" pitchFamily="34" charset="0"/>
                <a:cs typeface="Arial" panose="020B0604020202020204" pitchFamily="34" charset="0"/>
              </a:rPr>
              <a:t>land and premises </a:t>
            </a:r>
            <a:r>
              <a:rPr lang="en-US" sz="1600" dirty="0">
                <a:latin typeface="Arial" panose="020B0604020202020204" pitchFamily="34" charset="0"/>
                <a:cs typeface="Arial" panose="020B0604020202020204" pitchFamily="34" charset="0"/>
              </a:rPr>
              <a:t>to attract and retain higher value industries – ensuring that the local area has enough construction skills will be vital to the delivery of local infrastructure.</a:t>
            </a:r>
          </a:p>
          <a:p>
            <a:r>
              <a:rPr lang="en-US" sz="1600" dirty="0">
                <a:latin typeface="Arial" panose="020B0604020202020204" pitchFamily="34" charset="0"/>
                <a:cs typeface="Arial" panose="020B0604020202020204" pitchFamily="34" charset="0"/>
              </a:rPr>
              <a:t>Ensuring </a:t>
            </a:r>
            <a:r>
              <a:rPr lang="en-US" sz="1600" b="1" dirty="0">
                <a:solidFill>
                  <a:srgbClr val="94004B"/>
                </a:solidFill>
                <a:latin typeface="Arial" panose="020B0604020202020204" pitchFamily="34" charset="0"/>
                <a:cs typeface="Arial" panose="020B0604020202020204" pitchFamily="34" charset="0"/>
              </a:rPr>
              <a:t>housing</a:t>
            </a:r>
            <a:r>
              <a:rPr lang="en-US" sz="1600" dirty="0">
                <a:latin typeface="Arial" panose="020B0604020202020204" pitchFamily="34" charset="0"/>
                <a:cs typeface="Arial" panose="020B0604020202020204" pitchFamily="34" charset="0"/>
              </a:rPr>
              <a:t> meets the needs of businesses and residents now and in the future – to help retain and attract higher skilled workers.</a:t>
            </a:r>
          </a:p>
          <a:p>
            <a:r>
              <a:rPr lang="en-US" sz="1600" dirty="0">
                <a:latin typeface="Arial" panose="020B0604020202020204" pitchFamily="34" charset="0"/>
                <a:cs typeface="Arial" panose="020B0604020202020204" pitchFamily="34" charset="0"/>
              </a:rPr>
              <a:t>Raising </a:t>
            </a:r>
            <a:r>
              <a:rPr lang="en-US" sz="1600" b="1" dirty="0">
                <a:solidFill>
                  <a:srgbClr val="94004B"/>
                </a:solidFill>
                <a:latin typeface="Arial" panose="020B0604020202020204" pitchFamily="34" charset="0"/>
                <a:cs typeface="Arial" panose="020B0604020202020204" pitchFamily="34" charset="0"/>
              </a:rPr>
              <a:t>aspirations</a:t>
            </a:r>
            <a:r>
              <a:rPr lang="en-US" sz="1600" dirty="0">
                <a:latin typeface="Arial" panose="020B0604020202020204" pitchFamily="34" charset="0"/>
                <a:cs typeface="Arial" panose="020B0604020202020204" pitchFamily="34" charset="0"/>
              </a:rPr>
              <a:t> for communities, businesses and families.</a:t>
            </a:r>
          </a:p>
          <a:p>
            <a:r>
              <a:rPr lang="en-US" sz="1600" dirty="0">
                <a:latin typeface="Arial" panose="020B0604020202020204" pitchFamily="34" charset="0"/>
                <a:cs typeface="Arial" panose="020B0604020202020204" pitchFamily="34" charset="0"/>
              </a:rPr>
              <a:t>Improving </a:t>
            </a:r>
            <a:r>
              <a:rPr lang="en-US" sz="1600" b="1" dirty="0">
                <a:solidFill>
                  <a:srgbClr val="94004B"/>
                </a:solidFill>
                <a:latin typeface="Arial" panose="020B0604020202020204" pitchFamily="34" charset="0"/>
                <a:cs typeface="Arial" panose="020B0604020202020204" pitchFamily="34" charset="0"/>
              </a:rPr>
              <a:t>education and skills </a:t>
            </a:r>
            <a:r>
              <a:rPr lang="en-US" sz="1600" dirty="0">
                <a:latin typeface="Arial" panose="020B0604020202020204" pitchFamily="34" charset="0"/>
                <a:cs typeface="Arial" panose="020B0604020202020204" pitchFamily="34" charset="0"/>
              </a:rPr>
              <a:t>to help grow the right workforce to attract higher value businesses (working with schools to improve outcomes for children and families).</a:t>
            </a:r>
          </a:p>
          <a:p>
            <a:r>
              <a:rPr lang="en-US" sz="1600" dirty="0">
                <a:latin typeface="Arial" panose="020B0604020202020204" pitchFamily="34" charset="0"/>
                <a:cs typeface="Arial" panose="020B0604020202020204" pitchFamily="34" charset="0"/>
              </a:rPr>
              <a:t>Growing </a:t>
            </a:r>
            <a:r>
              <a:rPr lang="en-US" sz="1600" b="1" dirty="0">
                <a:solidFill>
                  <a:srgbClr val="94004B"/>
                </a:solidFill>
                <a:latin typeface="Arial" panose="020B0604020202020204" pitchFamily="34" charset="0"/>
                <a:cs typeface="Arial" panose="020B0604020202020204" pitchFamily="34" charset="0"/>
              </a:rPr>
              <a:t>entrepreneurialism</a:t>
            </a:r>
            <a:r>
              <a:rPr lang="en-US" sz="1600" dirty="0">
                <a:latin typeface="Arial" panose="020B0604020202020204" pitchFamily="34" charset="0"/>
                <a:cs typeface="Arial" panose="020B0604020202020204" pitchFamily="34" charset="0"/>
              </a:rPr>
              <a:t> in higher value sectors – embedding the skills needed for entrepreneurship within local education and skills provision.</a:t>
            </a:r>
          </a:p>
          <a:p>
            <a:r>
              <a:rPr lang="en-US" sz="1600" b="1" dirty="0">
                <a:solidFill>
                  <a:srgbClr val="94004B"/>
                </a:solidFill>
                <a:latin typeface="Arial" panose="020B0604020202020204" pitchFamily="34" charset="0"/>
                <a:cs typeface="Arial" panose="020B0604020202020204" pitchFamily="34" charset="0"/>
              </a:rPr>
              <a:t>Inclusive growth </a:t>
            </a:r>
            <a:r>
              <a:rPr lang="en-US" sz="1600" dirty="0">
                <a:latin typeface="Arial" panose="020B0604020202020204" pitchFamily="34" charset="0"/>
                <a:cs typeface="Arial" panose="020B0604020202020204" pitchFamily="34" charset="0"/>
              </a:rPr>
              <a:t>– enabling every resident to thrive and therefore reduce demand on public services – further improvements in adult skills at all levels.</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5148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4996" y="1338944"/>
            <a:ext cx="7341494" cy="4425042"/>
            <a:chOff x="2235106" y="726128"/>
            <a:chExt cx="9271491" cy="2635030"/>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21784" cy="903398"/>
              <a:chOff x="2235109" y="726128"/>
              <a:chExt cx="8821269" cy="903398"/>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26128"/>
                <a:ext cx="8808042"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apprenticeship starts by xx%; increase in apprenticeship starts in priority sector subject areas by xx%; increase in advanced and higher apprenticeships by xx%; increase in L3 attainment at age 19 by xx%; increase in higher (L3+) adult skills levels by xx%; </a:t>
                </a:r>
                <a:r>
                  <a:rPr lang="en-US" sz="1350" dirty="0">
                    <a:latin typeface="Arial" panose="020B0604020202020204" pitchFamily="34" charset="0"/>
                    <a:cs typeface="Arial" panose="020B0604020202020204" pitchFamily="34" charset="0"/>
                  </a:rPr>
                  <a:t>increase in higher value jobs by xx%; increase in business turnover by xx%; increase in GVA per hour worked/job filled by xx%; increase in total GVA growth rate by xx%; increase in wages by xx%</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71490" cy="887822"/>
              <a:chOff x="2235109" y="726128"/>
              <a:chExt cx="8868816" cy="887822"/>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887822"/>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82656" y="731097"/>
                <a:ext cx="8821269" cy="623034"/>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More workers with the higher skills required to succeed and contribute to faster and greater growth in the size of the SSLEP economy; increased overall productivity which closes the gap to the national average; increase in local wages leading to greater prosperity and quality of life for residents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34266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Improved quantity and quality of apprenticeships in the right sectors; greater collaboration between Government, providers and businesses</a:t>
                </a:r>
              </a:p>
            </p:txBody>
          </p:sp>
        </p:grpSp>
      </p:grpSp>
      <p:sp>
        <p:nvSpPr>
          <p:cNvPr id="29" name="Rectangle 28">
            <a:extLst>
              <a:ext uri="{FF2B5EF4-FFF2-40B4-BE49-F238E27FC236}">
                <a16:creationId xmlns:a16="http://schemas.microsoft.com/office/drawing/2014/main" id="{5204BD6F-621B-4698-BE60-EE18C372A4F3}"/>
              </a:ext>
            </a:extLst>
          </p:cNvPr>
          <p:cNvSpPr/>
          <p:nvPr/>
        </p:nvSpPr>
        <p:spPr>
          <a:xfrm>
            <a:off x="834086" y="377942"/>
            <a:ext cx="7556877" cy="584775"/>
          </a:xfrm>
          <a:prstGeom prst="rect">
            <a:avLst/>
          </a:prstGeom>
        </p:spPr>
        <p:txBody>
          <a:bodyPr wrap="none">
            <a:spAutoFit/>
          </a:bodyPr>
          <a:lstStyle/>
          <a:p>
            <a:r>
              <a:rPr lang="en-US" sz="3200" b="1" dirty="0">
                <a:solidFill>
                  <a:schemeClr val="accent1">
                    <a:lumMod val="50000"/>
                  </a:schemeClr>
                </a:solidFill>
                <a:latin typeface="Arial" panose="020B0604020202020204" pitchFamily="34" charset="0"/>
                <a:cs typeface="Arial" panose="020B0604020202020204" pitchFamily="34" charset="0"/>
              </a:rPr>
              <a:t>Halting the decline in apprenticeships</a:t>
            </a:r>
          </a:p>
        </p:txBody>
      </p:sp>
      <p:grpSp>
        <p:nvGrpSpPr>
          <p:cNvPr id="30" name="Group 29">
            <a:extLst>
              <a:ext uri="{FF2B5EF4-FFF2-40B4-BE49-F238E27FC236}">
                <a16:creationId xmlns:a16="http://schemas.microsoft.com/office/drawing/2014/main" id="{7194288B-2B50-4917-8415-2E8FF0CD488E}"/>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03FB5567-3E97-447E-8DDB-1AED275047FE}"/>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A41998FE-9CD3-456C-BEBA-69C69244D97E}"/>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8C10C1B9-F32C-402C-BF04-B02BC925D2A6}"/>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490F8F8B-847D-40F5-8734-CFBC855EA9F8}"/>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FA066A45-D3B3-439B-92EB-177E54EE12D5}"/>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E8CC1E61-0CA9-4AD6-892B-B4E9CE8FB9E4}"/>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FA1F5C71-A3E2-42CC-900C-AF4F89CA1121}"/>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571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74623" y="1399519"/>
            <a:ext cx="7261163" cy="4478767"/>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903889"/>
              <a:chOff x="2235106" y="726128"/>
              <a:chExt cx="8821272" cy="903889"/>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70" cy="86955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Growing entrepreneurialism in higher value sectors – embedding the skills needed for entrepreneurship within local education and skills provision </a:t>
                </a:r>
                <a:r>
                  <a:rPr lang="en-US" sz="1350" i="1" dirty="0">
                    <a:latin typeface="Arial" panose="020B0604020202020204" pitchFamily="34" charset="0"/>
                    <a:cs typeface="Arial" panose="020B0604020202020204" pitchFamily="34" charset="0"/>
                  </a:rPr>
                  <a:t>(Evidence: Business start ups have improved, but not as fast as other parts of West Midlands and the gap to the national average has widened in both Staffordshire and Stoke-on-Trent. However, strongest business growth has been in the ‘Professional, scientific and technical activities’ sector which can be built upon)</a:t>
                </a:r>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519139"/>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Plan and develop education and skills provision to help create an entrepreneurial culture in the SSLEP area e.g. Lichfield case study; plan and develop a local careers service to engage with local people throughout their lives e.g. Careers Hub / Improving the achievement of Gatsby Benchmarks in schools and colleges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the development of entrepreneurialism skills such as business management and leadership; improve access to IAG for potential entrepreneurs through a local careers advice service</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701626" y="289717"/>
            <a:ext cx="7740748"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Growing entrepreneurialism in higher value sectors </a:t>
            </a:r>
          </a:p>
        </p:txBody>
      </p:sp>
      <p:grpSp>
        <p:nvGrpSpPr>
          <p:cNvPr id="20" name="Group 19">
            <a:extLst>
              <a:ext uri="{FF2B5EF4-FFF2-40B4-BE49-F238E27FC236}">
                <a16:creationId xmlns:a16="http://schemas.microsoft.com/office/drawing/2014/main" id="{598B195C-4DBC-45FD-91FF-96DADDCF5600}"/>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1507ACBC-78BD-4921-BD7F-C25998EAD79E}"/>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D7B7811C-6216-4525-8B04-C6DD1F2242F2}"/>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49B37A89-3AFF-4BC4-B496-C42AB606B8AE}"/>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4B2B8AD6-6E0A-442B-8209-047B8F8B68AA}"/>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EFA443CE-61F8-4560-859F-015287513417}"/>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551F83E3-426D-4C46-A8E4-7033E125CAAD}"/>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95D05991-D84A-4756-A8B5-D2AA2F86228E}"/>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29869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4996" y="1366935"/>
            <a:ext cx="7341494" cy="4429708"/>
            <a:chOff x="2235106" y="726128"/>
            <a:chExt cx="9271491" cy="2635030"/>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21784" cy="788606"/>
              <a:chOff x="2235109" y="726128"/>
              <a:chExt cx="8821269" cy="788606"/>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51518"/>
                <a:ext cx="8808042" cy="76321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a:t>
                </a:r>
                <a:r>
                  <a:rPr lang="en-US" sz="1350" dirty="0">
                    <a:latin typeface="Arial" panose="020B0604020202020204" pitchFamily="34" charset="0"/>
                    <a:cs typeface="Arial" panose="020B0604020202020204" pitchFamily="34" charset="0"/>
                  </a:rPr>
                  <a:t> in SMEs by xx%; increase in business start-ups by xx%; increase in entrepreneurs supported through career advice and business support services by xx%; increase in business management learners by xx%; increase in total GVA growth rate by xx%; increase in SME turnover by xx%; increase in GVA per hour worked/job filled by xx%; increase in higher value businesses and jobs by xx% </a:t>
                </a:r>
                <a:endParaRPr lang="en-GB"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71490" cy="887822"/>
              <a:chOff x="2235109" y="726128"/>
              <a:chExt cx="8868816" cy="887822"/>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887822"/>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82656" y="731097"/>
                <a:ext cx="8821269" cy="623034"/>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More business start-ups in higher value industries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businesses in higher value industries; </a:t>
                </a:r>
                <a:r>
                  <a:rPr lang="en-US" sz="1350" dirty="0">
                    <a:latin typeface="Arial" panose="020B0604020202020204" pitchFamily="34" charset="0"/>
                    <a:cs typeface="Arial" panose="020B0604020202020204" pitchFamily="34" charset="0"/>
                  </a:rPr>
                  <a:t>more higher skilled workers living and working in the SSLEP area; </a:t>
                </a:r>
                <a:r>
                  <a:rPr lang="en-GB" sz="1350" dirty="0">
                    <a:latin typeface="Arial" panose="020B0604020202020204" pitchFamily="34" charset="0"/>
                    <a:cs typeface="Arial" panose="020B0604020202020204" pitchFamily="34" charset="0"/>
                  </a:rPr>
                  <a:t>greater collaboration between business start-ups in higher value industries and education and skills providers</a:t>
                </a:r>
              </a:p>
            </p:txBody>
          </p:sp>
        </p:grpSp>
      </p:grpSp>
      <p:sp>
        <p:nvSpPr>
          <p:cNvPr id="30" name="Rectangle 29">
            <a:extLst>
              <a:ext uri="{FF2B5EF4-FFF2-40B4-BE49-F238E27FC236}">
                <a16:creationId xmlns:a16="http://schemas.microsoft.com/office/drawing/2014/main" id="{150CF2FC-B588-4106-BF26-D494F01D99E7}"/>
              </a:ext>
            </a:extLst>
          </p:cNvPr>
          <p:cNvSpPr/>
          <p:nvPr/>
        </p:nvSpPr>
        <p:spPr>
          <a:xfrm>
            <a:off x="701626" y="289717"/>
            <a:ext cx="7740748"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Growing entrepreneurialism in higher value sectors </a:t>
            </a:r>
          </a:p>
        </p:txBody>
      </p:sp>
      <p:grpSp>
        <p:nvGrpSpPr>
          <p:cNvPr id="31" name="Group 30">
            <a:extLst>
              <a:ext uri="{FF2B5EF4-FFF2-40B4-BE49-F238E27FC236}">
                <a16:creationId xmlns:a16="http://schemas.microsoft.com/office/drawing/2014/main" id="{0A02B81E-AFF3-41C6-9995-4BDB51751A34}"/>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4A6D6FA5-5CCF-4BDF-98A8-2A200FD65D9F}"/>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BD9F70CD-0789-4A5C-8492-0A2FC0E18578}"/>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EB61369E-0DF7-4C90-8367-1C6029C8C091}"/>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772BAD00-A9C4-49D9-B430-B7597CC24CF8}"/>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5CAFF0AD-C012-41F0-B964-8518B52D9C47}"/>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DF157C01-891B-4E4F-BB32-E7E47F3613F6}"/>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B52F9800-E38B-4025-9478-33E8DF1F0D91}"/>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25528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D848699B-3FF5-4E85-A37D-8A573FDAFBE8}"/>
              </a:ext>
            </a:extLst>
          </p:cNvPr>
          <p:cNvSpPr txBox="1"/>
          <p:nvPr/>
        </p:nvSpPr>
        <p:spPr>
          <a:xfrm>
            <a:off x="507367" y="2427070"/>
            <a:ext cx="777734" cy="300082"/>
          </a:xfrm>
          <a:prstGeom prst="rect">
            <a:avLst/>
          </a:prstGeom>
          <a:noFill/>
        </p:spPr>
        <p:txBody>
          <a:bodyPr wrap="square" rtlCol="0">
            <a:spAutoFit/>
          </a:bodyPr>
          <a:lstStyle/>
          <a:p>
            <a:pPr algn="ctr"/>
            <a:r>
              <a:rPr lang="en-GB" sz="1350" b="1" dirty="0">
                <a:solidFill>
                  <a:schemeClr val="bg1"/>
                </a:solidFill>
              </a:rPr>
              <a:t>Priority</a:t>
            </a:r>
            <a:endParaRPr lang="en-GB" sz="1200" b="1" dirty="0">
              <a:solidFill>
                <a:schemeClr val="bg1"/>
              </a:solidFill>
            </a:endParaRPr>
          </a:p>
        </p:txBody>
      </p:sp>
      <p:sp>
        <p:nvSpPr>
          <p:cNvPr id="12" name="TextBox 11">
            <a:extLst>
              <a:ext uri="{FF2B5EF4-FFF2-40B4-BE49-F238E27FC236}">
                <a16:creationId xmlns:a16="http://schemas.microsoft.com/office/drawing/2014/main" id="{BC8BA7ED-F76B-4ADA-A177-4BDFB889BD45}"/>
              </a:ext>
            </a:extLst>
          </p:cNvPr>
          <p:cNvSpPr txBox="1"/>
          <p:nvPr/>
        </p:nvSpPr>
        <p:spPr>
          <a:xfrm>
            <a:off x="507367" y="3626179"/>
            <a:ext cx="777734" cy="300082"/>
          </a:xfrm>
          <a:prstGeom prst="rect">
            <a:avLst/>
          </a:prstGeom>
          <a:noFill/>
        </p:spPr>
        <p:txBody>
          <a:bodyPr wrap="square" rtlCol="0">
            <a:spAutoFit/>
          </a:bodyPr>
          <a:lstStyle/>
          <a:p>
            <a:pPr algn="ctr"/>
            <a:r>
              <a:rPr lang="en-GB" sz="1350" b="1" dirty="0">
                <a:solidFill>
                  <a:schemeClr val="bg1"/>
                </a:solidFill>
              </a:rPr>
              <a:t>Inputs</a:t>
            </a:r>
            <a:endParaRPr lang="en-GB" sz="1050" b="1" dirty="0">
              <a:solidFill>
                <a:schemeClr val="bg1"/>
              </a:solidFill>
            </a:endParaRPr>
          </a:p>
        </p:txBody>
      </p:sp>
      <p:sp>
        <p:nvSpPr>
          <p:cNvPr id="13" name="TextBox 12">
            <a:extLst>
              <a:ext uri="{FF2B5EF4-FFF2-40B4-BE49-F238E27FC236}">
                <a16:creationId xmlns:a16="http://schemas.microsoft.com/office/drawing/2014/main" id="{11DB6BC5-ABB2-46C9-808C-AC6224784A04}"/>
              </a:ext>
            </a:extLst>
          </p:cNvPr>
          <p:cNvSpPr txBox="1"/>
          <p:nvPr/>
        </p:nvSpPr>
        <p:spPr>
          <a:xfrm>
            <a:off x="489912" y="4891898"/>
            <a:ext cx="777734" cy="300082"/>
          </a:xfrm>
          <a:prstGeom prst="rect">
            <a:avLst/>
          </a:prstGeom>
          <a:noFill/>
        </p:spPr>
        <p:txBody>
          <a:bodyPr wrap="square" rtlCol="0">
            <a:spAutoFit/>
          </a:bodyPr>
          <a:lstStyle/>
          <a:p>
            <a:pPr algn="ctr"/>
            <a:r>
              <a:rPr lang="en-GB" sz="1350" b="1" dirty="0">
                <a:solidFill>
                  <a:schemeClr val="bg1"/>
                </a:solidFill>
              </a:rPr>
              <a:t>Actions</a:t>
            </a:r>
            <a:endParaRPr lang="en-GB" sz="1050" b="1" dirty="0">
              <a:solidFill>
                <a:schemeClr val="bg1"/>
              </a:solidFill>
            </a:endParaRPr>
          </a:p>
        </p:txBody>
      </p:sp>
      <p:grpSp>
        <p:nvGrpSpPr>
          <p:cNvPr id="38" name="Group 37">
            <a:extLst>
              <a:ext uri="{FF2B5EF4-FFF2-40B4-BE49-F238E27FC236}">
                <a16:creationId xmlns:a16="http://schemas.microsoft.com/office/drawing/2014/main" id="{C86A9FB3-F6D7-47EF-8D73-097FCF893A99}"/>
              </a:ext>
            </a:extLst>
          </p:cNvPr>
          <p:cNvGrpSpPr/>
          <p:nvPr/>
        </p:nvGrpSpPr>
        <p:grpSpPr>
          <a:xfrm>
            <a:off x="1474624" y="1399519"/>
            <a:ext cx="7179464" cy="4413452"/>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937729"/>
              <a:chOff x="2235106" y="726128"/>
              <a:chExt cx="8821272" cy="937729"/>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69" cy="90339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Inclusive growth – enabling every resident to thrive and therefore reduce demand on public services – further improvements in adult skills at all levels </a:t>
                </a:r>
                <a:r>
                  <a:rPr lang="en-US" sz="1350" i="1" dirty="0">
                    <a:latin typeface="Arial" panose="020B0604020202020204" pitchFamily="34" charset="0"/>
                    <a:cs typeface="Arial" panose="020B0604020202020204" pitchFamily="34" charset="0"/>
                  </a:rPr>
                  <a:t>(Evidence: Whilst levels of unemployment are very low, there remains a large cohort of around 55,000 residents which are out-of-work. An important factor in supporting such residents into employment is improvement in education and skills attainment with 7.9% or 53,800 adults without a formal qualification)</a:t>
                </a:r>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Plan and develop education and skills provision through collaboration between skills providers, businesses and residents; behavioural change programmes to encourage more residents to upskill and reskill in order to access employment opportunities</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raise all residents skills levels, such as through adult and community learning provision which allows for upskilling and reskilling e.g. ensuing that all have at least basic employability skills to secure a job</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602693" y="206364"/>
            <a:ext cx="8140968"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Inclusive Growth - enabling all residents to benefit from economic growth </a:t>
            </a:r>
          </a:p>
        </p:txBody>
      </p:sp>
      <p:grpSp>
        <p:nvGrpSpPr>
          <p:cNvPr id="20" name="Group 19">
            <a:extLst>
              <a:ext uri="{FF2B5EF4-FFF2-40B4-BE49-F238E27FC236}">
                <a16:creationId xmlns:a16="http://schemas.microsoft.com/office/drawing/2014/main" id="{E2660029-B680-4E4C-AD2D-80DFC162967F}"/>
              </a:ext>
            </a:extLst>
          </p:cNvPr>
          <p:cNvGrpSpPr/>
          <p:nvPr/>
        </p:nvGrpSpPr>
        <p:grpSpPr>
          <a:xfrm>
            <a:off x="163286" y="1399520"/>
            <a:ext cx="1221763" cy="5017610"/>
            <a:chOff x="407421" y="1673708"/>
            <a:chExt cx="977628" cy="4515849"/>
          </a:xfrm>
        </p:grpSpPr>
        <p:grpSp>
          <p:nvGrpSpPr>
            <p:cNvPr id="29" name="Group 28">
              <a:extLst>
                <a:ext uri="{FF2B5EF4-FFF2-40B4-BE49-F238E27FC236}">
                  <a16:creationId xmlns:a16="http://schemas.microsoft.com/office/drawing/2014/main" id="{E9CA82AC-75A2-4606-AF15-F06CC432C205}"/>
                </a:ext>
              </a:extLst>
            </p:cNvPr>
            <p:cNvGrpSpPr/>
            <p:nvPr/>
          </p:nvGrpSpPr>
          <p:grpSpPr>
            <a:xfrm>
              <a:off x="407421" y="1673708"/>
              <a:ext cx="977628" cy="4515849"/>
              <a:chOff x="804199" y="266974"/>
              <a:chExt cx="1181754" cy="3377509"/>
            </a:xfrm>
          </p:grpSpPr>
          <p:sp>
            <p:nvSpPr>
              <p:cNvPr id="33" name="Arrow: Chevron 32">
                <a:extLst>
                  <a:ext uri="{FF2B5EF4-FFF2-40B4-BE49-F238E27FC236}">
                    <a16:creationId xmlns:a16="http://schemas.microsoft.com/office/drawing/2014/main" id="{FFF58CCC-B315-4970-8432-B43FEEEF9B78}"/>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4" name="Arrow: Chevron 33">
                <a:extLst>
                  <a:ext uri="{FF2B5EF4-FFF2-40B4-BE49-F238E27FC236}">
                    <a16:creationId xmlns:a16="http://schemas.microsoft.com/office/drawing/2014/main" id="{5441F8C5-4975-499A-A617-F65F234B9121}"/>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3E633365-363F-4244-AD49-A36B7B868077}"/>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0" name="TextBox 29">
              <a:extLst>
                <a:ext uri="{FF2B5EF4-FFF2-40B4-BE49-F238E27FC236}">
                  <a16:creationId xmlns:a16="http://schemas.microsoft.com/office/drawing/2014/main" id="{257FF9BF-6EE4-4E75-B913-1006FAE750DA}"/>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F16C2EB1-69A7-476C-907C-3753ED40790E}"/>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CABF5382-F1C9-4CF2-847B-3E68634AE81B}"/>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48319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5382" y="1406693"/>
            <a:ext cx="7185476" cy="4653643"/>
            <a:chOff x="2235106" y="726128"/>
            <a:chExt cx="9235613" cy="2666419"/>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918752"/>
              <a:chOff x="2235109" y="726128"/>
              <a:chExt cx="8834494" cy="918752"/>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adult and community learning by xx%; decrease in adults with no formal qualifications by xx%; increase in adults with L1/2/3/4 (pull through of increasingly higher skills learning) by xx%; decrease in unemployment by xx%; decrease in economically inactive/out-of-work benefit claimants (worklessness) by xx%; increase in GVA per hour worked/job filled by xx%; increase in total GVA growth rate by xx%; increase in wages by xx%</a:t>
                </a: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919211"/>
              <a:chOff x="2235109" y="726128"/>
              <a:chExt cx="8821269" cy="919211"/>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90339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The presence of more highly skilled and economically active residents can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increased competition for job opportunities in the short-term until more businesses are attracted to the SSLEP area by the more skilled workforce</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82851"/>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Improved collaboration between businesses, skills providers and residents to address underlying issues of low skills attainment and worklessness; stronger local workforce to support economic growth</a:t>
                </a:r>
              </a:p>
            </p:txBody>
          </p:sp>
        </p:grpSp>
      </p:grpSp>
      <p:sp>
        <p:nvSpPr>
          <p:cNvPr id="29" name="Rectangle 28">
            <a:extLst>
              <a:ext uri="{FF2B5EF4-FFF2-40B4-BE49-F238E27FC236}">
                <a16:creationId xmlns:a16="http://schemas.microsoft.com/office/drawing/2014/main" id="{C2800F54-DB4F-46FC-A7E9-244187E7A330}"/>
              </a:ext>
            </a:extLst>
          </p:cNvPr>
          <p:cNvSpPr/>
          <p:nvPr/>
        </p:nvSpPr>
        <p:spPr>
          <a:xfrm>
            <a:off x="602693" y="206364"/>
            <a:ext cx="7938614"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Enabling all residents to benefit from economic growth </a:t>
            </a:r>
          </a:p>
        </p:txBody>
      </p:sp>
      <p:grpSp>
        <p:nvGrpSpPr>
          <p:cNvPr id="31" name="Group 30">
            <a:extLst>
              <a:ext uri="{FF2B5EF4-FFF2-40B4-BE49-F238E27FC236}">
                <a16:creationId xmlns:a16="http://schemas.microsoft.com/office/drawing/2014/main" id="{4CA95D55-7E84-4A67-BBA1-53CF2F008874}"/>
              </a:ext>
            </a:extLst>
          </p:cNvPr>
          <p:cNvGrpSpPr/>
          <p:nvPr/>
        </p:nvGrpSpPr>
        <p:grpSpPr>
          <a:xfrm>
            <a:off x="195943" y="1338943"/>
            <a:ext cx="1189106" cy="5067986"/>
            <a:chOff x="947394" y="717177"/>
            <a:chExt cx="1168278" cy="3070037"/>
          </a:xfrm>
        </p:grpSpPr>
        <p:grpSp>
          <p:nvGrpSpPr>
            <p:cNvPr id="32" name="Group 31">
              <a:extLst>
                <a:ext uri="{FF2B5EF4-FFF2-40B4-BE49-F238E27FC236}">
                  <a16:creationId xmlns:a16="http://schemas.microsoft.com/office/drawing/2014/main" id="{09ED6626-06EC-4AA1-8804-01FF1279BE71}"/>
                </a:ext>
              </a:extLst>
            </p:cNvPr>
            <p:cNvGrpSpPr/>
            <p:nvPr/>
          </p:nvGrpSpPr>
          <p:grpSpPr>
            <a:xfrm>
              <a:off x="947394" y="717177"/>
              <a:ext cx="1168278" cy="3070037"/>
              <a:chOff x="804197" y="266975"/>
              <a:chExt cx="1181756" cy="3377507"/>
            </a:xfrm>
          </p:grpSpPr>
          <p:sp>
            <p:nvSpPr>
              <p:cNvPr id="36" name="Arrow: Chevron 35">
                <a:extLst>
                  <a:ext uri="{FF2B5EF4-FFF2-40B4-BE49-F238E27FC236}">
                    <a16:creationId xmlns:a16="http://schemas.microsoft.com/office/drawing/2014/main" id="{F536087C-D27A-4BF2-95B3-1B89B4649140}"/>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B5C6A407-3655-411C-A4F9-008E49D11F30}"/>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9" name="Arrow: Chevron 38">
                <a:extLst>
                  <a:ext uri="{FF2B5EF4-FFF2-40B4-BE49-F238E27FC236}">
                    <a16:creationId xmlns:a16="http://schemas.microsoft.com/office/drawing/2014/main" id="{FC1264CD-D9F3-4C17-90D3-37290C1A11CB}"/>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C15B4BE0-A669-4F16-A20B-1B4AE646CFD9}"/>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BEC29179-ED21-4D50-97E4-48F87232D2AD}"/>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FF8C421D-1C70-40C8-9FE2-6A4213322B8B}"/>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25161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DB67-9AB9-4802-8139-4AEDCD0A3A0A}"/>
              </a:ext>
            </a:extLst>
          </p:cNvPr>
          <p:cNvSpPr>
            <a:spLocks noGrp="1"/>
          </p:cNvSpPr>
          <p:nvPr>
            <p:ph type="title"/>
          </p:nvPr>
        </p:nvSpPr>
        <p:spPr>
          <a:xfrm>
            <a:off x="628650" y="18255"/>
            <a:ext cx="7886700" cy="1075759"/>
          </a:xfrm>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National and localised levers</a:t>
            </a:r>
          </a:p>
        </p:txBody>
      </p:sp>
      <p:sp>
        <p:nvSpPr>
          <p:cNvPr id="3" name="Content Placeholder 2">
            <a:extLst>
              <a:ext uri="{FF2B5EF4-FFF2-40B4-BE49-F238E27FC236}">
                <a16:creationId xmlns:a16="http://schemas.microsoft.com/office/drawing/2014/main" id="{628D9632-BE1F-4C63-8CE3-D524207A3AE6}"/>
              </a:ext>
            </a:extLst>
          </p:cNvPr>
          <p:cNvSpPr>
            <a:spLocks noGrp="1"/>
          </p:cNvSpPr>
          <p:nvPr>
            <p:ph idx="1"/>
          </p:nvPr>
        </p:nvSpPr>
        <p:spPr>
          <a:xfrm>
            <a:off x="417952" y="961811"/>
            <a:ext cx="8097398" cy="5560174"/>
          </a:xfrm>
        </p:spPr>
        <p:txBody>
          <a:bodyPr>
            <a:noAutofit/>
          </a:bodyPr>
          <a:lstStyle/>
          <a:p>
            <a:pPr marL="0" indent="0">
              <a:buNone/>
            </a:pPr>
            <a:r>
              <a:rPr lang="en-GB" sz="1500" dirty="0">
                <a:latin typeface="Arial" panose="020B0604020202020204" pitchFamily="34" charset="0"/>
                <a:cs typeface="Arial" panose="020B0604020202020204" pitchFamily="34" charset="0"/>
              </a:rPr>
              <a:t>Delivering these SSLEP strategic priorities requires the utilisation of a number of national and localised employment, skills and growth policy and funding levers including:</a:t>
            </a:r>
          </a:p>
          <a:p>
            <a:r>
              <a:rPr lang="en-GB" sz="1500" b="1" dirty="0">
                <a:latin typeface="Arial" panose="020B0604020202020204" pitchFamily="34" charset="0"/>
                <a:cs typeface="Arial" panose="020B0604020202020204" pitchFamily="34" charset="0"/>
              </a:rPr>
              <a:t>Working closely with Government Departments </a:t>
            </a:r>
            <a:r>
              <a:rPr lang="en-GB" sz="1500" dirty="0">
                <a:latin typeface="Arial" panose="020B0604020202020204" pitchFamily="34" charset="0"/>
                <a:cs typeface="Arial" panose="020B0604020202020204" pitchFamily="34" charset="0"/>
              </a:rPr>
              <a:t>such as the DfE and DWP to influence national employment and skills policy to align priorities, funding and delivery with local needs</a:t>
            </a:r>
          </a:p>
          <a:p>
            <a:r>
              <a:rPr lang="en-GB" sz="1500" b="1" dirty="0">
                <a:latin typeface="Arial" panose="020B0604020202020204" pitchFamily="34" charset="0"/>
                <a:cs typeface="Arial" panose="020B0604020202020204" pitchFamily="34" charset="0"/>
              </a:rPr>
              <a:t>Improved partnership working </a:t>
            </a:r>
            <a:r>
              <a:rPr lang="en-GB" sz="1500" dirty="0">
                <a:latin typeface="Arial" panose="020B0604020202020204" pitchFamily="34" charset="0"/>
                <a:cs typeface="Arial" panose="020B0604020202020204" pitchFamily="34" charset="0"/>
              </a:rPr>
              <a:t>locally with other organisations engaged in employment and skills such as DWP Job Centre Plus (Flexible Support Fund) which leads to integrated services and more residents achieving sustained job outcomes</a:t>
            </a:r>
          </a:p>
          <a:p>
            <a:r>
              <a:rPr lang="en-GB" sz="1500" b="1" dirty="0">
                <a:latin typeface="Arial" panose="020B0604020202020204" pitchFamily="34" charset="0"/>
                <a:cs typeface="Arial" panose="020B0604020202020204" pitchFamily="34" charset="0"/>
              </a:rPr>
              <a:t>Embed SAP priorities into the Local Industrial Strategy </a:t>
            </a:r>
          </a:p>
          <a:p>
            <a:r>
              <a:rPr lang="en-GB" sz="1500" dirty="0">
                <a:latin typeface="Arial" panose="020B0604020202020204" pitchFamily="34" charset="0"/>
                <a:cs typeface="Arial" panose="020B0604020202020204" pitchFamily="34" charset="0"/>
              </a:rPr>
              <a:t>Ensuring that </a:t>
            </a:r>
            <a:r>
              <a:rPr lang="en-GB" sz="1500" b="1" dirty="0">
                <a:latin typeface="Arial" panose="020B0604020202020204" pitchFamily="34" charset="0"/>
                <a:cs typeface="Arial" panose="020B0604020202020204" pitchFamily="34" charset="0"/>
              </a:rPr>
              <a:t>careers IAG</a:t>
            </a:r>
            <a:r>
              <a:rPr lang="en-GB" sz="1500" dirty="0">
                <a:latin typeface="Arial" panose="020B0604020202020204" pitchFamily="34" charset="0"/>
                <a:cs typeface="Arial" panose="020B0604020202020204" pitchFamily="34" charset="0"/>
              </a:rPr>
              <a:t>, including that provided by the Careers and Enterprise Company and National Careers Service, supports all age groups and is aligned to local needs i.e. Improving the achievement of Gatsby Benchmarks in schools and colleges</a:t>
            </a:r>
          </a:p>
          <a:p>
            <a:r>
              <a:rPr lang="en-GB" sz="1500" dirty="0">
                <a:latin typeface="Arial" panose="020B0604020202020204" pitchFamily="34" charset="0"/>
                <a:cs typeface="Arial" panose="020B0604020202020204" pitchFamily="34" charset="0"/>
              </a:rPr>
              <a:t>To help </a:t>
            </a:r>
            <a:r>
              <a:rPr lang="en-GB" sz="1500" b="1" dirty="0">
                <a:latin typeface="Arial" panose="020B0604020202020204" pitchFamily="34" charset="0"/>
                <a:cs typeface="Arial" panose="020B0604020202020204" pitchFamily="34" charset="0"/>
              </a:rPr>
              <a:t>address apprenticeship declines</a:t>
            </a:r>
            <a:r>
              <a:rPr lang="en-GB" sz="1500" dirty="0">
                <a:latin typeface="Arial" panose="020B0604020202020204" pitchFamily="34" charset="0"/>
                <a:cs typeface="Arial" panose="020B0604020202020204" pitchFamily="34" charset="0"/>
              </a:rPr>
              <a:t>, local areas could co-design support funding, co-commission the Register of Approved Apprenticeship Providers and pool public Levy contributions as a minimum and use this to establish a more bespoke local offer</a:t>
            </a:r>
          </a:p>
          <a:p>
            <a:r>
              <a:rPr lang="en-GB" sz="1500" dirty="0">
                <a:latin typeface="Arial" panose="020B0604020202020204" pitchFamily="34" charset="0"/>
                <a:cs typeface="Arial" panose="020B0604020202020204" pitchFamily="34" charset="0"/>
              </a:rPr>
              <a:t>Coordinate locally the implementation of </a:t>
            </a:r>
            <a:r>
              <a:rPr lang="en-GB" sz="1500" b="1" dirty="0">
                <a:latin typeface="Arial" panose="020B0604020202020204" pitchFamily="34" charset="0"/>
                <a:cs typeface="Arial" panose="020B0604020202020204" pitchFamily="34" charset="0"/>
              </a:rPr>
              <a:t>technical education reforms</a:t>
            </a:r>
            <a:r>
              <a:rPr lang="en-GB" sz="1500" dirty="0">
                <a:latin typeface="Arial" panose="020B0604020202020204" pitchFamily="34" charset="0"/>
                <a:cs typeface="Arial" panose="020B0604020202020204" pitchFamily="34" charset="0"/>
              </a:rPr>
              <a:t>, and the </a:t>
            </a:r>
            <a:r>
              <a:rPr lang="en-GB" sz="1500" b="1" dirty="0">
                <a:latin typeface="Arial" panose="020B0604020202020204" pitchFamily="34" charset="0"/>
                <a:cs typeface="Arial" panose="020B0604020202020204" pitchFamily="34" charset="0"/>
              </a:rPr>
              <a:t>national retraining programme</a:t>
            </a:r>
          </a:p>
          <a:p>
            <a:r>
              <a:rPr lang="en-GB" sz="1500" b="1" dirty="0">
                <a:latin typeface="Arial" panose="020B0604020202020204" pitchFamily="34" charset="0"/>
                <a:cs typeface="Arial" panose="020B0604020202020204" pitchFamily="34" charset="0"/>
              </a:rPr>
              <a:t>Greater local control over the Adult Education Budget and Learner Loans </a:t>
            </a:r>
            <a:r>
              <a:rPr lang="en-GB" sz="1500" dirty="0">
                <a:latin typeface="Arial" panose="020B0604020202020204" pitchFamily="34" charset="0"/>
                <a:cs typeface="Arial" panose="020B0604020202020204" pitchFamily="34" charset="0"/>
              </a:rPr>
              <a:t>to deliver local employment and skills priorities</a:t>
            </a:r>
          </a:p>
          <a:p>
            <a:r>
              <a:rPr lang="en-GB" sz="1500" b="1" dirty="0">
                <a:latin typeface="Arial" panose="020B0604020202020204" pitchFamily="34" charset="0"/>
                <a:cs typeface="Arial" panose="020B0604020202020204" pitchFamily="34" charset="0"/>
              </a:rPr>
              <a:t>Integrated and devolved UK Shared Prosperity Fund and Growth Hubs </a:t>
            </a:r>
            <a:r>
              <a:rPr lang="en-GB" sz="1500" dirty="0">
                <a:latin typeface="Arial" panose="020B0604020202020204" pitchFamily="34" charset="0"/>
                <a:cs typeface="Arial" panose="020B0604020202020204" pitchFamily="34" charset="0"/>
              </a:rPr>
              <a:t>to meet the needs of local residents and businesses</a:t>
            </a:r>
            <a:endParaRPr lang="en-GB" sz="1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370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DB67-9AB9-4802-8139-4AEDCD0A3A0A}"/>
              </a:ext>
            </a:extLst>
          </p:cNvPr>
          <p:cNvSpPr>
            <a:spLocks noGrp="1"/>
          </p:cNvSpPr>
          <p:nvPr>
            <p:ph type="title"/>
          </p:nvPr>
        </p:nvSpPr>
        <p:spPr>
          <a:xfrm>
            <a:off x="628650" y="18255"/>
            <a:ext cx="7886700" cy="1075759"/>
          </a:xfrm>
        </p:spPr>
        <p:txBody>
          <a:bodyPr/>
          <a:lstStyle/>
          <a:p>
            <a:r>
              <a:rPr lang="en-GB" b="1" dirty="0">
                <a:solidFill>
                  <a:schemeClr val="accent1">
                    <a:lumMod val="50000"/>
                  </a:schemeClr>
                </a:solidFill>
                <a:latin typeface="Arial" panose="020B0604020202020204" pitchFamily="34" charset="0"/>
                <a:cs typeface="Arial" panose="020B0604020202020204" pitchFamily="34" charset="0"/>
              </a:rPr>
              <a:t>National and localised levers</a:t>
            </a:r>
          </a:p>
        </p:txBody>
      </p:sp>
      <p:sp>
        <p:nvSpPr>
          <p:cNvPr id="3" name="Content Placeholder 2">
            <a:extLst>
              <a:ext uri="{FF2B5EF4-FFF2-40B4-BE49-F238E27FC236}">
                <a16:creationId xmlns:a16="http://schemas.microsoft.com/office/drawing/2014/main" id="{628D9632-BE1F-4C63-8CE3-D524207A3AE6}"/>
              </a:ext>
            </a:extLst>
          </p:cNvPr>
          <p:cNvSpPr>
            <a:spLocks noGrp="1"/>
          </p:cNvSpPr>
          <p:nvPr>
            <p:ph idx="1"/>
          </p:nvPr>
        </p:nvSpPr>
        <p:spPr>
          <a:xfrm>
            <a:off x="628649" y="1273629"/>
            <a:ext cx="7964507" cy="5215306"/>
          </a:xfrm>
        </p:spPr>
        <p:txBody>
          <a:bodyPr>
            <a:normAutofit/>
          </a:bodyPr>
          <a:lstStyle/>
          <a:p>
            <a:pPr marL="0" indent="0">
              <a:buNone/>
            </a:pPr>
            <a:r>
              <a:rPr lang="en-GB" sz="2400" b="1" dirty="0">
                <a:latin typeface="Arial" panose="020B0604020202020204" pitchFamily="34" charset="0"/>
                <a:cs typeface="Arial" panose="020B0604020202020204" pitchFamily="34" charset="0"/>
              </a:rPr>
              <a:t>More integrated and devolved employment and skills policy, services and funding </a:t>
            </a:r>
            <a:r>
              <a:rPr lang="en-GB" sz="2400" dirty="0">
                <a:latin typeface="Arial" panose="020B0604020202020204" pitchFamily="34" charset="0"/>
                <a:cs typeface="Arial" panose="020B0604020202020204" pitchFamily="34" charset="0"/>
              </a:rPr>
              <a:t>would help ensure that the identified SAP strategic priorities can be achieved with improved efficiency and effectiveness</a:t>
            </a:r>
          </a:p>
          <a:p>
            <a:pPr marL="0" indent="0">
              <a:buNone/>
            </a:pPr>
            <a:r>
              <a:rPr lang="en-GB" sz="2400" dirty="0">
                <a:latin typeface="Arial" panose="020B0604020202020204" pitchFamily="34" charset="0"/>
                <a:cs typeface="Arial" panose="020B0604020202020204" pitchFamily="34" charset="0"/>
              </a:rPr>
              <a:t>Overall these levers have the </a:t>
            </a:r>
            <a:r>
              <a:rPr lang="en-GB" sz="2400" b="1" dirty="0">
                <a:latin typeface="Arial" panose="020B0604020202020204" pitchFamily="34" charset="0"/>
                <a:cs typeface="Arial" panose="020B0604020202020204" pitchFamily="34" charset="0"/>
              </a:rPr>
              <a:t>potential to meet local need, address economic and social challenges, and make a decisive impact on employment and skills outcomes for people, businesses and places in the SSLEP area</a:t>
            </a:r>
          </a:p>
          <a:p>
            <a:endParaRPr lang="en-GB" dirty="0"/>
          </a:p>
        </p:txBody>
      </p:sp>
    </p:spTree>
    <p:extLst>
      <p:ext uri="{BB962C8B-B14F-4D97-AF65-F5344CB8AC3E}">
        <p14:creationId xmlns:p14="http://schemas.microsoft.com/office/powerpoint/2010/main" val="3858138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FDFF-6A28-47BA-8005-D6E3E49F5214}"/>
              </a:ext>
            </a:extLst>
          </p:cNvPr>
          <p:cNvSpPr>
            <a:spLocks noGrp="1"/>
          </p:cNvSpPr>
          <p:nvPr>
            <p:ph type="title"/>
          </p:nvPr>
        </p:nvSpPr>
        <p:spPr>
          <a:xfrm>
            <a:off x="628650" y="0"/>
            <a:ext cx="7886700" cy="1325563"/>
          </a:xfrm>
        </p:spPr>
        <p:txBody>
          <a:bodyPr/>
          <a:lstStyle/>
          <a:p>
            <a:pPr algn="ctr"/>
            <a:r>
              <a:rPr lang="en-GB" b="1" dirty="0">
                <a:solidFill>
                  <a:schemeClr val="accent1">
                    <a:lumMod val="50000"/>
                  </a:schemeClr>
                </a:solidFill>
                <a:latin typeface="Arial" panose="020B0604020202020204" pitchFamily="34" charset="0"/>
                <a:cs typeface="Arial" panose="020B0604020202020204" pitchFamily="34" charset="0"/>
              </a:rPr>
              <a:t>Contact Details</a:t>
            </a:r>
          </a:p>
        </p:txBody>
      </p:sp>
      <p:sp>
        <p:nvSpPr>
          <p:cNvPr id="3" name="Content Placeholder 2">
            <a:extLst>
              <a:ext uri="{FF2B5EF4-FFF2-40B4-BE49-F238E27FC236}">
                <a16:creationId xmlns:a16="http://schemas.microsoft.com/office/drawing/2014/main" id="{09529F47-5572-48A3-884B-FF5D721E4135}"/>
              </a:ext>
            </a:extLst>
          </p:cNvPr>
          <p:cNvSpPr>
            <a:spLocks noGrp="1"/>
          </p:cNvSpPr>
          <p:nvPr>
            <p:ph idx="1"/>
          </p:nvPr>
        </p:nvSpPr>
        <p:spPr>
          <a:xfrm>
            <a:off x="963386" y="1377497"/>
            <a:ext cx="7551964" cy="3455760"/>
          </a:xfrm>
        </p:spPr>
        <p:txBody>
          <a:bodyPr>
            <a:normAutofit/>
          </a:bodyPr>
          <a:lstStyle/>
          <a:p>
            <a:pPr marL="0" indent="0">
              <a:buNone/>
            </a:pPr>
            <a:r>
              <a:rPr lang="en-GB" b="1" dirty="0">
                <a:latin typeface="Arial" panose="020B0604020202020204" pitchFamily="34" charset="0"/>
                <a:cs typeface="Arial" panose="020B0604020202020204" pitchFamily="34" charset="0"/>
              </a:rPr>
              <a:t>Darren Farmer</a:t>
            </a:r>
          </a:p>
          <a:p>
            <a:pPr marL="0" indent="0">
              <a:buNone/>
            </a:pPr>
            <a:r>
              <a:rPr lang="en-GB" b="1" dirty="0">
                <a:latin typeface="Arial" panose="020B0604020202020204" pitchFamily="34" charset="0"/>
                <a:cs typeface="Arial" panose="020B0604020202020204" pitchFamily="34" charset="0"/>
              </a:rPr>
              <a:t>Economy and Skills Analyst</a:t>
            </a:r>
          </a:p>
          <a:p>
            <a:pPr marL="0" indent="0">
              <a:buNone/>
            </a:pPr>
            <a:r>
              <a:rPr lang="en-GB" b="1" dirty="0">
                <a:latin typeface="Arial" panose="020B0604020202020204" pitchFamily="34" charset="0"/>
                <a:cs typeface="Arial" panose="020B0604020202020204" pitchFamily="34" charset="0"/>
              </a:rPr>
              <a:t>Staffordshire County Council</a:t>
            </a:r>
          </a:p>
          <a:p>
            <a:pPr marL="0" indent="0">
              <a:buNone/>
            </a:pP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Email: </a:t>
            </a:r>
            <a:r>
              <a:rPr lang="en-GB" b="1" dirty="0">
                <a:latin typeface="Arial" panose="020B0604020202020204" pitchFamily="34" charset="0"/>
                <a:cs typeface="Arial" panose="020B0604020202020204" pitchFamily="34" charset="0"/>
                <a:hlinkClick r:id="rId3"/>
              </a:rPr>
              <a:t>darren.farmer@Staffordshire.gov.uk</a:t>
            </a: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Phone: 01785276672</a:t>
            </a:r>
          </a:p>
        </p:txBody>
      </p:sp>
    </p:spTree>
    <p:extLst>
      <p:ext uri="{BB962C8B-B14F-4D97-AF65-F5344CB8AC3E}">
        <p14:creationId xmlns:p14="http://schemas.microsoft.com/office/powerpoint/2010/main" val="150013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C3EF-58C1-44E7-8674-EF4FEEBA1C28}"/>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90F88573-1463-43DD-A8E7-1ADAD7036038}"/>
              </a:ext>
            </a:extLst>
          </p:cNvPr>
          <p:cNvSpPr>
            <a:spLocks noGrp="1"/>
          </p:cNvSpPr>
          <p:nvPr>
            <p:ph type="subTitle" idx="1"/>
          </p:nvPr>
        </p:nvSpPr>
        <p:spPr/>
        <p:txBody>
          <a:bodyPr/>
          <a:lstStyle/>
          <a:p>
            <a:endParaRPr lang="en-GB" dirty="0"/>
          </a:p>
        </p:txBody>
      </p:sp>
      <p:pic>
        <p:nvPicPr>
          <p:cNvPr id="4" name="Picture 2" descr="C:\Users\sjame3sc\AppData\Local\Temp\jZip\jZip232AA\jZip373A6\STRATEGIC PLAN POWERPOINT ARTWORK-1.jpg">
            <a:extLst>
              <a:ext uri="{FF2B5EF4-FFF2-40B4-BE49-F238E27FC236}">
                <a16:creationId xmlns:a16="http://schemas.microsoft.com/office/drawing/2014/main" id="{B0DFDE5C-8D78-4FF8-A266-3AE6F16EF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FB09377-7AB0-47EA-8D4E-F05AF41B5C12}"/>
              </a:ext>
            </a:extLst>
          </p:cNvPr>
          <p:cNvSpPr txBox="1"/>
          <p:nvPr/>
        </p:nvSpPr>
        <p:spPr>
          <a:xfrm>
            <a:off x="685800" y="1593925"/>
            <a:ext cx="8080007" cy="2569934"/>
          </a:xfrm>
          <a:prstGeom prst="rect">
            <a:avLst/>
          </a:prstGeom>
          <a:noFill/>
        </p:spPr>
        <p:txBody>
          <a:bodyPr wrap="square" rtlCol="0">
            <a:spAutoFit/>
          </a:bodyPr>
          <a:lstStyle/>
          <a:p>
            <a:endParaRPr lang="en-GB" sz="1100" b="1" dirty="0">
              <a:solidFill>
                <a:schemeClr val="bg1"/>
              </a:solidFill>
              <a:latin typeface="Arial" panose="020B0604020202020204" pitchFamily="34" charset="0"/>
              <a:cs typeface="Arial" panose="020B0604020202020204" pitchFamily="34" charset="0"/>
            </a:endParaRPr>
          </a:p>
          <a:p>
            <a:r>
              <a:rPr lang="en-GB" sz="4400" b="1" dirty="0">
                <a:solidFill>
                  <a:schemeClr val="bg1"/>
                </a:solidFill>
                <a:latin typeface="Arial" panose="020B0604020202020204" pitchFamily="34" charset="0"/>
                <a:cs typeface="Arial" panose="020B0604020202020204" pitchFamily="34" charset="0"/>
              </a:rPr>
              <a:t>Skills Advisory Panel (SAP) Analytical Framework – SSLEP Policy Logic Chains</a:t>
            </a:r>
          </a:p>
          <a:p>
            <a:endParaRPr lang="en-GB" b="1" dirty="0">
              <a:solidFill>
                <a:schemeClr val="bg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1558FC38-B701-4F90-A005-F8F51DC07DDB}"/>
              </a:ext>
            </a:extLst>
          </p:cNvPr>
          <p:cNvPicPr>
            <a:picLocks noChangeAspect="1"/>
          </p:cNvPicPr>
          <p:nvPr/>
        </p:nvPicPr>
        <p:blipFill rotWithShape="1">
          <a:blip r:embed="rId4"/>
          <a:srcRect l="3473" t="25145" r="5348" b="27184"/>
          <a:stretch/>
        </p:blipFill>
        <p:spPr>
          <a:xfrm>
            <a:off x="6072756" y="479827"/>
            <a:ext cx="2539247" cy="1022023"/>
          </a:xfrm>
          <a:prstGeom prst="rect">
            <a:avLst/>
          </a:prstGeom>
        </p:spPr>
      </p:pic>
    </p:spTree>
    <p:extLst>
      <p:ext uri="{BB962C8B-B14F-4D97-AF65-F5344CB8AC3E}">
        <p14:creationId xmlns:p14="http://schemas.microsoft.com/office/powerpoint/2010/main" val="401175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8708-89D3-4C62-B644-B0B4EB0889DD}"/>
              </a:ext>
            </a:extLst>
          </p:cNvPr>
          <p:cNvSpPr>
            <a:spLocks noGrp="1"/>
          </p:cNvSpPr>
          <p:nvPr>
            <p:ph type="title"/>
          </p:nvPr>
        </p:nvSpPr>
        <p:spPr>
          <a:xfrm>
            <a:off x="718457" y="404988"/>
            <a:ext cx="8147957" cy="857250"/>
          </a:xfrm>
        </p:spPr>
        <p:txBody>
          <a:bodyPr anchor="t">
            <a:noAutofit/>
          </a:bodyPr>
          <a:lstStyle/>
          <a:p>
            <a:r>
              <a:rPr lang="en-GB" sz="3600" b="1" dirty="0">
                <a:solidFill>
                  <a:schemeClr val="accent1">
                    <a:lumMod val="50000"/>
                  </a:schemeClr>
                </a:solidFill>
                <a:latin typeface="Arial" panose="020B0604020202020204" pitchFamily="34" charset="0"/>
                <a:cs typeface="Arial" panose="020B0604020202020204" pitchFamily="34" charset="0"/>
              </a:rPr>
              <a:t>What is the logic model for change?</a:t>
            </a:r>
          </a:p>
        </p:txBody>
      </p:sp>
      <p:pic>
        <p:nvPicPr>
          <p:cNvPr id="10" name="Picture 9">
            <a:extLst>
              <a:ext uri="{FF2B5EF4-FFF2-40B4-BE49-F238E27FC236}">
                <a16:creationId xmlns:a16="http://schemas.microsoft.com/office/drawing/2014/main" id="{AB7A72FA-0AF2-4476-B06D-0A7ECE6749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0059" y="6092225"/>
            <a:ext cx="1990195" cy="675625"/>
          </a:xfrm>
          <a:prstGeom prst="rect">
            <a:avLst/>
          </a:prstGeom>
        </p:spPr>
      </p:pic>
      <p:grpSp>
        <p:nvGrpSpPr>
          <p:cNvPr id="4" name="Group 3">
            <a:extLst>
              <a:ext uri="{FF2B5EF4-FFF2-40B4-BE49-F238E27FC236}">
                <a16:creationId xmlns:a16="http://schemas.microsoft.com/office/drawing/2014/main" id="{94F54BF0-14C0-4738-8730-4878B1337950}"/>
              </a:ext>
            </a:extLst>
          </p:cNvPr>
          <p:cNvGrpSpPr/>
          <p:nvPr/>
        </p:nvGrpSpPr>
        <p:grpSpPr>
          <a:xfrm>
            <a:off x="767330" y="1182782"/>
            <a:ext cx="7609340" cy="4713003"/>
            <a:chOff x="1331227" y="1491854"/>
            <a:chExt cx="6392413" cy="3913873"/>
          </a:xfrm>
        </p:grpSpPr>
        <p:sp>
          <p:nvSpPr>
            <p:cNvPr id="3" name="Rectangle: Rounded Corners 2">
              <a:extLst>
                <a:ext uri="{FF2B5EF4-FFF2-40B4-BE49-F238E27FC236}">
                  <a16:creationId xmlns:a16="http://schemas.microsoft.com/office/drawing/2014/main" id="{BE5F5D8B-B8FC-404A-81CF-80481E1824C9}"/>
                </a:ext>
              </a:extLst>
            </p:cNvPr>
            <p:cNvSpPr/>
            <p:nvPr/>
          </p:nvSpPr>
          <p:spPr>
            <a:xfrm>
              <a:off x="1995269" y="2310642"/>
              <a:ext cx="1282467" cy="1465977"/>
            </a:xfrm>
            <a:prstGeom prst="roundRect">
              <a:avLst>
                <a:gd name="adj" fmla="val 6304"/>
              </a:avLst>
            </a:prstGeom>
            <a:solidFill>
              <a:srgbClr val="005984"/>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atin typeface="Arial" panose="020B0604020202020204" pitchFamily="34" charset="0"/>
                  <a:cs typeface="Arial" panose="020B0604020202020204" pitchFamily="34" charset="0"/>
                </a:rPr>
                <a:t>Move from </a:t>
              </a:r>
              <a:r>
                <a:rPr lang="en-GB" sz="1350" b="1" dirty="0">
                  <a:latin typeface="Arial" panose="020B0604020202020204" pitchFamily="34" charset="0"/>
                  <a:cs typeface="Arial" panose="020B0604020202020204" pitchFamily="34" charset="0"/>
                </a:rPr>
                <a:t>existing strengths to future potential</a:t>
              </a:r>
            </a:p>
          </p:txBody>
        </p:sp>
        <p:sp>
          <p:nvSpPr>
            <p:cNvPr id="8" name="Rectangle: Rounded Corners 7">
              <a:extLst>
                <a:ext uri="{FF2B5EF4-FFF2-40B4-BE49-F238E27FC236}">
                  <a16:creationId xmlns:a16="http://schemas.microsoft.com/office/drawing/2014/main" id="{D96638C1-3F9D-4A57-8B52-47ACAA3539A3}"/>
                </a:ext>
              </a:extLst>
            </p:cNvPr>
            <p:cNvSpPr/>
            <p:nvPr/>
          </p:nvSpPr>
          <p:spPr>
            <a:xfrm>
              <a:off x="1995269" y="1511231"/>
              <a:ext cx="1282467" cy="700476"/>
            </a:xfrm>
            <a:prstGeom prst="roundRect">
              <a:avLst/>
            </a:prstGeom>
            <a:solidFill>
              <a:schemeClr val="bg1"/>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005984"/>
                  </a:solidFill>
                  <a:latin typeface="Arial" panose="020B0604020202020204" pitchFamily="34" charset="0"/>
                  <a:cs typeface="Arial" panose="020B0604020202020204" pitchFamily="34" charset="0"/>
                </a:rPr>
                <a:t>Identify a distinctive strength</a:t>
              </a:r>
            </a:p>
          </p:txBody>
        </p:sp>
        <p:sp>
          <p:nvSpPr>
            <p:cNvPr id="9" name="Rectangle: Rounded Corners 8">
              <a:extLst>
                <a:ext uri="{FF2B5EF4-FFF2-40B4-BE49-F238E27FC236}">
                  <a16:creationId xmlns:a16="http://schemas.microsoft.com/office/drawing/2014/main" id="{666EEFC1-5A43-4DD1-A0E5-183182013EBE}"/>
                </a:ext>
              </a:extLst>
            </p:cNvPr>
            <p:cNvSpPr/>
            <p:nvPr/>
          </p:nvSpPr>
          <p:spPr>
            <a:xfrm>
              <a:off x="3477237" y="1511231"/>
              <a:ext cx="1282467" cy="700476"/>
            </a:xfrm>
            <a:prstGeom prst="roundRect">
              <a:avLst/>
            </a:prstGeom>
            <a:solidFill>
              <a:schemeClr val="bg1"/>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005984"/>
                  </a:solidFill>
                  <a:latin typeface="Arial" panose="020B0604020202020204" pitchFamily="34" charset="0"/>
                  <a:cs typeface="Arial" panose="020B0604020202020204" pitchFamily="34" charset="0"/>
                </a:rPr>
                <a:t>What is the objective?</a:t>
              </a:r>
            </a:p>
          </p:txBody>
        </p:sp>
        <p:sp>
          <p:nvSpPr>
            <p:cNvPr id="11" name="Rectangle: Rounded Corners 10">
              <a:extLst>
                <a:ext uri="{FF2B5EF4-FFF2-40B4-BE49-F238E27FC236}">
                  <a16:creationId xmlns:a16="http://schemas.microsoft.com/office/drawing/2014/main" id="{78A0211D-673A-4C7C-A814-7B4A69AD54A9}"/>
                </a:ext>
              </a:extLst>
            </p:cNvPr>
            <p:cNvSpPr/>
            <p:nvPr/>
          </p:nvSpPr>
          <p:spPr>
            <a:xfrm>
              <a:off x="3477237" y="2310642"/>
              <a:ext cx="1282467" cy="1465977"/>
            </a:xfrm>
            <a:prstGeom prst="roundRect">
              <a:avLst>
                <a:gd name="adj" fmla="val 6304"/>
              </a:avLst>
            </a:prstGeom>
            <a:solidFill>
              <a:srgbClr val="005984"/>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atin typeface="Arial" panose="020B0604020202020204" pitchFamily="34" charset="0"/>
                  <a:cs typeface="Arial" panose="020B0604020202020204" pitchFamily="34" charset="0"/>
                </a:rPr>
                <a:t>e.g. higher value activity and business growth</a:t>
              </a:r>
              <a:endParaRPr lang="en-GB" sz="1350" b="1" dirty="0">
                <a:latin typeface="Arial" panose="020B060402020202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C306D6AF-E242-4189-9BD0-5454DC6C2AB4}"/>
                </a:ext>
              </a:extLst>
            </p:cNvPr>
            <p:cNvSpPr/>
            <p:nvPr/>
          </p:nvSpPr>
          <p:spPr>
            <a:xfrm>
              <a:off x="4959205" y="1491854"/>
              <a:ext cx="1282467" cy="700476"/>
            </a:xfrm>
            <a:prstGeom prst="roundRect">
              <a:avLst/>
            </a:prstGeom>
            <a:solidFill>
              <a:schemeClr val="bg1"/>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005984"/>
                  </a:solidFill>
                  <a:latin typeface="Arial" panose="020B0604020202020204" pitchFamily="34" charset="0"/>
                  <a:cs typeface="Arial" panose="020B0604020202020204" pitchFamily="34" charset="0"/>
                </a:rPr>
                <a:t>Actions to create the right condition</a:t>
              </a:r>
            </a:p>
          </p:txBody>
        </p:sp>
        <p:sp>
          <p:nvSpPr>
            <p:cNvPr id="14" name="Rectangle: Rounded Corners 13">
              <a:extLst>
                <a:ext uri="{FF2B5EF4-FFF2-40B4-BE49-F238E27FC236}">
                  <a16:creationId xmlns:a16="http://schemas.microsoft.com/office/drawing/2014/main" id="{D5F4D52A-8A15-4347-89FD-3BAD2B55A4BB}"/>
                </a:ext>
              </a:extLst>
            </p:cNvPr>
            <p:cNvSpPr/>
            <p:nvPr/>
          </p:nvSpPr>
          <p:spPr>
            <a:xfrm>
              <a:off x="4959205" y="2310642"/>
              <a:ext cx="1282467" cy="1465977"/>
            </a:xfrm>
            <a:prstGeom prst="roundRect">
              <a:avLst>
                <a:gd name="adj" fmla="val 6304"/>
              </a:avLst>
            </a:prstGeom>
            <a:solidFill>
              <a:srgbClr val="005984"/>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atin typeface="Arial" panose="020B0604020202020204" pitchFamily="34" charset="0"/>
                  <a:cs typeface="Arial" panose="020B0604020202020204" pitchFamily="34" charset="0"/>
                </a:rPr>
                <a:t>No silver bullets – what is the portfolio of actions / investments required?</a:t>
              </a:r>
              <a:endParaRPr lang="en-GB" sz="1350" b="1" dirty="0">
                <a:latin typeface="Arial" panose="020B0604020202020204" pitchFamily="34" charset="0"/>
                <a:cs typeface="Arial" panose="020B0604020202020204" pitchFamily="34" charset="0"/>
              </a:endParaRPr>
            </a:p>
          </p:txBody>
        </p:sp>
        <p:sp>
          <p:nvSpPr>
            <p:cNvPr id="15" name="Rectangle: Rounded Corners 14">
              <a:extLst>
                <a:ext uri="{FF2B5EF4-FFF2-40B4-BE49-F238E27FC236}">
                  <a16:creationId xmlns:a16="http://schemas.microsoft.com/office/drawing/2014/main" id="{14D1A9BF-CD0E-465E-A5FC-6A056833954C}"/>
                </a:ext>
              </a:extLst>
            </p:cNvPr>
            <p:cNvSpPr/>
            <p:nvPr/>
          </p:nvSpPr>
          <p:spPr>
            <a:xfrm>
              <a:off x="6441173" y="1511231"/>
              <a:ext cx="1282467" cy="700476"/>
            </a:xfrm>
            <a:prstGeom prst="roundRect">
              <a:avLst/>
            </a:prstGeom>
            <a:solidFill>
              <a:schemeClr val="bg1"/>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005984"/>
                  </a:solidFill>
                  <a:latin typeface="Arial" panose="020B0604020202020204" pitchFamily="34" charset="0"/>
                  <a:cs typeface="Arial" panose="020B0604020202020204" pitchFamily="34" charset="0"/>
                </a:rPr>
                <a:t>What is the action / ask / offer?</a:t>
              </a:r>
            </a:p>
          </p:txBody>
        </p:sp>
        <p:sp>
          <p:nvSpPr>
            <p:cNvPr id="16" name="Rectangle: Rounded Corners 15">
              <a:extLst>
                <a:ext uri="{FF2B5EF4-FFF2-40B4-BE49-F238E27FC236}">
                  <a16:creationId xmlns:a16="http://schemas.microsoft.com/office/drawing/2014/main" id="{62BD1806-B8C8-424A-A3B2-A974515A01FC}"/>
                </a:ext>
              </a:extLst>
            </p:cNvPr>
            <p:cNvSpPr/>
            <p:nvPr/>
          </p:nvSpPr>
          <p:spPr>
            <a:xfrm>
              <a:off x="6441173" y="2310642"/>
              <a:ext cx="1282467" cy="1465977"/>
            </a:xfrm>
            <a:prstGeom prst="roundRect">
              <a:avLst>
                <a:gd name="adj" fmla="val 6304"/>
              </a:avLst>
            </a:prstGeom>
            <a:solidFill>
              <a:srgbClr val="005984"/>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atin typeface="Arial" panose="020B0604020202020204" pitchFamily="34" charset="0"/>
                  <a:cs typeface="Arial" panose="020B0604020202020204" pitchFamily="34" charset="0"/>
                </a:rPr>
                <a:t>Balance between </a:t>
              </a:r>
              <a:r>
                <a:rPr lang="en-GB" sz="1350" b="1" dirty="0">
                  <a:latin typeface="Arial" panose="020B0604020202020204" pitchFamily="34" charset="0"/>
                  <a:cs typeface="Arial" panose="020B0604020202020204" pitchFamily="34" charset="0"/>
                </a:rPr>
                <a:t>what local partners will do </a:t>
              </a:r>
              <a:r>
                <a:rPr lang="en-GB" sz="1350" dirty="0">
                  <a:latin typeface="Arial" panose="020B0604020202020204" pitchFamily="34" charset="0"/>
                  <a:cs typeface="Arial" panose="020B0604020202020204" pitchFamily="34" charset="0"/>
                </a:rPr>
                <a:t>and </a:t>
              </a:r>
              <a:r>
                <a:rPr lang="en-GB" sz="1350" b="1" dirty="0">
                  <a:latin typeface="Arial" panose="020B0604020202020204" pitchFamily="34" charset="0"/>
                  <a:cs typeface="Arial" panose="020B0604020202020204" pitchFamily="34" charset="0"/>
                </a:rPr>
                <a:t>what is needed from Government</a:t>
              </a:r>
            </a:p>
          </p:txBody>
        </p:sp>
        <p:sp>
          <p:nvSpPr>
            <p:cNvPr id="17" name="Rectangle: Rounded Corners 16">
              <a:extLst>
                <a:ext uri="{FF2B5EF4-FFF2-40B4-BE49-F238E27FC236}">
                  <a16:creationId xmlns:a16="http://schemas.microsoft.com/office/drawing/2014/main" id="{B4CDD273-2EB1-492B-807B-712D2D11F865}"/>
                </a:ext>
              </a:extLst>
            </p:cNvPr>
            <p:cNvSpPr/>
            <p:nvPr/>
          </p:nvSpPr>
          <p:spPr>
            <a:xfrm rot="16200000">
              <a:off x="830510" y="2811360"/>
              <a:ext cx="1465977" cy="464541"/>
            </a:xfrm>
            <a:prstGeom prst="roundRect">
              <a:avLst/>
            </a:prstGeom>
            <a:solidFill>
              <a:schemeClr val="bg1"/>
            </a:solidFill>
            <a:ln>
              <a:solidFill>
                <a:srgbClr val="005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005984"/>
                  </a:solidFill>
                  <a:latin typeface="Arial" panose="020B0604020202020204" pitchFamily="34" charset="0"/>
                  <a:cs typeface="Arial" panose="020B0604020202020204" pitchFamily="34" charset="0"/>
                </a:rPr>
                <a:t>Narrative</a:t>
              </a:r>
            </a:p>
          </p:txBody>
        </p:sp>
        <p:sp>
          <p:nvSpPr>
            <p:cNvPr id="19" name="Rectangle: Rounded Corners 18">
              <a:extLst>
                <a:ext uri="{FF2B5EF4-FFF2-40B4-BE49-F238E27FC236}">
                  <a16:creationId xmlns:a16="http://schemas.microsoft.com/office/drawing/2014/main" id="{5036109A-34FF-4AB2-98CA-CE2C572D0219}"/>
                </a:ext>
              </a:extLst>
            </p:cNvPr>
            <p:cNvSpPr/>
            <p:nvPr/>
          </p:nvSpPr>
          <p:spPr>
            <a:xfrm rot="16200000">
              <a:off x="830509" y="4440468"/>
              <a:ext cx="1465977" cy="464541"/>
            </a:xfrm>
            <a:prstGeom prst="roundRect">
              <a:avLst/>
            </a:prstGeom>
            <a:solidFill>
              <a:schemeClr val="bg1"/>
            </a:solidFill>
            <a:ln>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b="1" dirty="0">
                  <a:solidFill>
                    <a:srgbClr val="94004B"/>
                  </a:solidFill>
                  <a:latin typeface="Arial" panose="020B0604020202020204" pitchFamily="34" charset="0"/>
                  <a:cs typeface="Arial" panose="020B0604020202020204" pitchFamily="34" charset="0"/>
                </a:rPr>
                <a:t>Types of evidence</a:t>
              </a:r>
            </a:p>
          </p:txBody>
        </p:sp>
        <p:sp>
          <p:nvSpPr>
            <p:cNvPr id="20" name="Rectangle: Rounded Corners 19">
              <a:extLst>
                <a:ext uri="{FF2B5EF4-FFF2-40B4-BE49-F238E27FC236}">
                  <a16:creationId xmlns:a16="http://schemas.microsoft.com/office/drawing/2014/main" id="{50D5684D-9E0D-4D4D-87FA-D7D7187BAA09}"/>
                </a:ext>
              </a:extLst>
            </p:cNvPr>
            <p:cNvSpPr/>
            <p:nvPr/>
          </p:nvSpPr>
          <p:spPr>
            <a:xfrm>
              <a:off x="1995269" y="3939750"/>
              <a:ext cx="1282467" cy="1465977"/>
            </a:xfrm>
            <a:prstGeom prst="roundRect">
              <a:avLst>
                <a:gd name="adj" fmla="val 6304"/>
              </a:avLst>
            </a:prstGeom>
            <a:solidFill>
              <a:srgbClr val="94004B"/>
            </a:solidFill>
            <a:ln>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latin typeface="Arial" panose="020B0604020202020204" pitchFamily="34" charset="0"/>
                  <a:cs typeface="Arial" panose="020B0604020202020204" pitchFamily="34" charset="0"/>
                </a:rPr>
                <a:t>Current local growth trajectory (where and what kinds of jobs are being created)</a:t>
              </a:r>
            </a:p>
            <a:p>
              <a:pPr algn="ctr"/>
              <a:endParaRPr lang="en-GB" sz="105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Evidence on future growth trends</a:t>
              </a:r>
            </a:p>
          </p:txBody>
        </p:sp>
        <p:sp>
          <p:nvSpPr>
            <p:cNvPr id="21" name="Rectangle: Rounded Corners 20">
              <a:extLst>
                <a:ext uri="{FF2B5EF4-FFF2-40B4-BE49-F238E27FC236}">
                  <a16:creationId xmlns:a16="http://schemas.microsoft.com/office/drawing/2014/main" id="{94166E16-FB39-4849-B19C-B6E13CEA22AA}"/>
                </a:ext>
              </a:extLst>
            </p:cNvPr>
            <p:cNvSpPr/>
            <p:nvPr/>
          </p:nvSpPr>
          <p:spPr>
            <a:xfrm>
              <a:off x="3477237" y="3939750"/>
              <a:ext cx="1282467" cy="1465977"/>
            </a:xfrm>
            <a:prstGeom prst="roundRect">
              <a:avLst>
                <a:gd name="adj" fmla="val 6304"/>
              </a:avLst>
            </a:prstGeom>
            <a:solidFill>
              <a:srgbClr val="94004B"/>
            </a:solidFill>
            <a:ln>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latin typeface="Arial" panose="020B0604020202020204" pitchFamily="34" charset="0"/>
                  <a:cs typeface="Arial" panose="020B0604020202020204" pitchFamily="34" charset="0"/>
                </a:rPr>
                <a:t>What do we know about sectoral growth? </a:t>
              </a:r>
            </a:p>
            <a:p>
              <a:pPr algn="ctr"/>
              <a:endParaRPr lang="en-GB" sz="105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How important is it to emphasise high productivity versus job creation?</a:t>
              </a:r>
              <a:endParaRPr lang="en-GB" sz="1050" b="1" dirty="0">
                <a:latin typeface="Arial" panose="020B0604020202020204" pitchFamily="34" charset="0"/>
                <a:cs typeface="Arial" panose="020B0604020202020204" pitchFamily="34" charset="0"/>
              </a:endParaRPr>
            </a:p>
          </p:txBody>
        </p:sp>
        <p:sp>
          <p:nvSpPr>
            <p:cNvPr id="22" name="Rectangle: Rounded Corners 21">
              <a:extLst>
                <a:ext uri="{FF2B5EF4-FFF2-40B4-BE49-F238E27FC236}">
                  <a16:creationId xmlns:a16="http://schemas.microsoft.com/office/drawing/2014/main" id="{EF15DF79-46F2-49DC-8468-A9CDC4581B5C}"/>
                </a:ext>
              </a:extLst>
            </p:cNvPr>
            <p:cNvSpPr/>
            <p:nvPr/>
          </p:nvSpPr>
          <p:spPr>
            <a:xfrm>
              <a:off x="4959205" y="3939750"/>
              <a:ext cx="1282467" cy="1465977"/>
            </a:xfrm>
            <a:prstGeom prst="roundRect">
              <a:avLst>
                <a:gd name="adj" fmla="val 6304"/>
              </a:avLst>
            </a:prstGeom>
            <a:solidFill>
              <a:srgbClr val="94004B"/>
            </a:solidFill>
            <a:ln>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latin typeface="Arial" panose="020B0604020202020204" pitchFamily="34" charset="0"/>
                  <a:cs typeface="Arial" panose="020B0604020202020204" pitchFamily="34" charset="0"/>
                </a:rPr>
                <a:t>What has worked locally and why?</a:t>
              </a:r>
            </a:p>
            <a:p>
              <a:pPr algn="ctr"/>
              <a:endParaRPr lang="en-GB" sz="105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What are the delivery challenges and how do we address these?</a:t>
              </a:r>
            </a:p>
          </p:txBody>
        </p:sp>
        <p:sp>
          <p:nvSpPr>
            <p:cNvPr id="23" name="Rectangle: Rounded Corners 22">
              <a:extLst>
                <a:ext uri="{FF2B5EF4-FFF2-40B4-BE49-F238E27FC236}">
                  <a16:creationId xmlns:a16="http://schemas.microsoft.com/office/drawing/2014/main" id="{F29322FA-49F3-4259-88E4-CD63924C815C}"/>
                </a:ext>
              </a:extLst>
            </p:cNvPr>
            <p:cNvSpPr/>
            <p:nvPr/>
          </p:nvSpPr>
          <p:spPr>
            <a:xfrm>
              <a:off x="6441173" y="3939750"/>
              <a:ext cx="1282467" cy="1465977"/>
            </a:xfrm>
            <a:prstGeom prst="roundRect">
              <a:avLst>
                <a:gd name="adj" fmla="val 6304"/>
              </a:avLst>
            </a:prstGeom>
            <a:solidFill>
              <a:srgbClr val="94004B"/>
            </a:solidFill>
            <a:ln>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latin typeface="Arial" panose="020B0604020202020204" pitchFamily="34" charset="0"/>
                  <a:cs typeface="Arial" panose="020B0604020202020204" pitchFamily="34" charset="0"/>
                </a:rPr>
                <a:t>How do we demonstrate momentum / initiative?</a:t>
              </a:r>
            </a:p>
            <a:p>
              <a:pPr algn="ctr"/>
              <a:endParaRPr lang="en-GB" sz="105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What are the big investments? What is the potential benefit for UK plc?</a:t>
              </a:r>
            </a:p>
          </p:txBody>
        </p:sp>
      </p:grpSp>
    </p:spTree>
    <p:extLst>
      <p:ext uri="{BB962C8B-B14F-4D97-AF65-F5344CB8AC3E}">
        <p14:creationId xmlns:p14="http://schemas.microsoft.com/office/powerpoint/2010/main" val="73232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2BC605-2C23-4FA4-BAA3-87B662DA8E33}"/>
              </a:ext>
            </a:extLst>
          </p:cNvPr>
          <p:cNvGrpSpPr/>
          <p:nvPr/>
        </p:nvGrpSpPr>
        <p:grpSpPr>
          <a:xfrm>
            <a:off x="163286" y="1399520"/>
            <a:ext cx="1221763" cy="5017610"/>
            <a:chOff x="407421" y="1673708"/>
            <a:chExt cx="977628" cy="4515849"/>
          </a:xfrm>
        </p:grpSpPr>
        <p:grpSp>
          <p:nvGrpSpPr>
            <p:cNvPr id="10" name="Group 9">
              <a:extLst>
                <a:ext uri="{FF2B5EF4-FFF2-40B4-BE49-F238E27FC236}">
                  <a16:creationId xmlns:a16="http://schemas.microsoft.com/office/drawing/2014/main" id="{AA466E79-C613-4D8E-B94F-7D8303236B4C}"/>
                </a:ext>
              </a:extLst>
            </p:cNvPr>
            <p:cNvGrpSpPr/>
            <p:nvPr/>
          </p:nvGrpSpPr>
          <p:grpSpPr>
            <a:xfrm>
              <a:off x="407421" y="1673708"/>
              <a:ext cx="977628" cy="4515849"/>
              <a:chOff x="804199" y="266974"/>
              <a:chExt cx="1181754" cy="3377509"/>
            </a:xfrm>
          </p:grpSpPr>
          <p:sp>
            <p:nvSpPr>
              <p:cNvPr id="4" name="Arrow: Chevron 3">
                <a:extLst>
                  <a:ext uri="{FF2B5EF4-FFF2-40B4-BE49-F238E27FC236}">
                    <a16:creationId xmlns:a16="http://schemas.microsoft.com/office/drawing/2014/main" id="{BBDB201D-AE13-4FEE-8651-0A3E3A394406}"/>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endParaRPr>
              </a:p>
            </p:txBody>
          </p:sp>
          <p:sp>
            <p:nvSpPr>
              <p:cNvPr id="5" name="Arrow: Chevron 4">
                <a:extLst>
                  <a:ext uri="{FF2B5EF4-FFF2-40B4-BE49-F238E27FC236}">
                    <a16:creationId xmlns:a16="http://schemas.microsoft.com/office/drawing/2014/main" id="{3B0488A4-1C6D-4A3B-A3B6-020BE8F56CBF}"/>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endParaRPr>
              </a:p>
            </p:txBody>
          </p:sp>
          <p:sp>
            <p:nvSpPr>
              <p:cNvPr id="6" name="Arrow: Chevron 5">
                <a:extLst>
                  <a:ext uri="{FF2B5EF4-FFF2-40B4-BE49-F238E27FC236}">
                    <a16:creationId xmlns:a16="http://schemas.microsoft.com/office/drawing/2014/main" id="{5D909653-7B4D-46F7-A15D-64E9E1B5EC4D}"/>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endParaRPr>
              </a:p>
            </p:txBody>
          </p:sp>
        </p:grpSp>
        <p:sp>
          <p:nvSpPr>
            <p:cNvPr id="11" name="TextBox 10">
              <a:extLst>
                <a:ext uri="{FF2B5EF4-FFF2-40B4-BE49-F238E27FC236}">
                  <a16:creationId xmlns:a16="http://schemas.microsoft.com/office/drawing/2014/main" id="{D848699B-3FF5-4E85-A37D-8A573FDAFBE8}"/>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C8BA7ED-F76B-4ADA-A177-4BDFB889BD45}"/>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1DB6BC5-ABB2-46C9-808C-AC6224784A04}"/>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grpSp>
        <p:nvGrpSpPr>
          <p:cNvPr id="38" name="Group 37">
            <a:extLst>
              <a:ext uri="{FF2B5EF4-FFF2-40B4-BE49-F238E27FC236}">
                <a16:creationId xmlns:a16="http://schemas.microsoft.com/office/drawing/2014/main" id="{C86A9FB3-F6D7-47EF-8D73-097FCF893A99}"/>
              </a:ext>
            </a:extLst>
          </p:cNvPr>
          <p:cNvGrpSpPr/>
          <p:nvPr/>
        </p:nvGrpSpPr>
        <p:grpSpPr>
          <a:xfrm>
            <a:off x="1509953" y="1330704"/>
            <a:ext cx="7261955" cy="4574450"/>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924760"/>
              <a:chOff x="2235106" y="726128"/>
              <a:chExt cx="8821272" cy="924760"/>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70" cy="890429"/>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Increasing growth and productivity in our SMEs, particularly in our priority and locally important sectors e.g. advanced manufacturing, digital, logistics etc. (</a:t>
                </a:r>
                <a:r>
                  <a:rPr lang="en-US" sz="1350" dirty="0">
                    <a:latin typeface="Arial" panose="020B0604020202020204" pitchFamily="34" charset="0"/>
                    <a:cs typeface="Arial" panose="020B0604020202020204" pitchFamily="34" charset="0"/>
                  </a:rPr>
                  <a:t>raise the ambition of entrepreneurs to grow and scale their businesses (Survival to Profitability to Productivity) </a:t>
                </a:r>
                <a:r>
                  <a:rPr lang="en-US" sz="1350" i="1" dirty="0">
                    <a:latin typeface="Arial" panose="020B0604020202020204" pitchFamily="34" charset="0"/>
                    <a:cs typeface="Arial" panose="020B0604020202020204" pitchFamily="34" charset="0"/>
                  </a:rPr>
                  <a:t>(Evidence: 89% of SSLEP businesses employ less than 10 employees and the area has seen slower growth in the value of the economy since recession and </a:t>
                </a:r>
                <a:r>
                  <a:rPr lang="en-GB" sz="1350" i="1" dirty="0">
                    <a:latin typeface="Arial" panose="020B0604020202020204" pitchFamily="34" charset="0"/>
                    <a:cs typeface="Arial" panose="020B0604020202020204" pitchFamily="34" charset="0"/>
                  </a:rPr>
                  <a:t>each job is nearly a fifth less productive than nationally)</a:t>
                </a:r>
              </a:p>
              <a:p>
                <a:endParaRPr lang="en-GB" sz="1350" dirty="0"/>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737007"/>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Develop education and skills provision to support leadership, business development and technology adoption; plan and develop IAG with SMEs to support them to be more productive; share entrepreneurial best practice in growing a highly productive business; strengthen business networks to help identify early opportunities for growth e.g. development needs from the supply chain; lobby Government to increase funding for apprenticeships in SMEs</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737007"/>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More education and skills-enhancing resources to support entrepreneurship e.g. </a:t>
                </a:r>
                <a:r>
                  <a:rPr lang="en-US" sz="1350" dirty="0" err="1">
                    <a:latin typeface="Arial" panose="020B0604020202020204" pitchFamily="34" charset="0"/>
                    <a:cs typeface="Arial" panose="020B0604020202020204" pitchFamily="34" charset="0"/>
                  </a:rPr>
                  <a:t>Lichfield</a:t>
                </a:r>
                <a:r>
                  <a:rPr lang="en-US" sz="1350" dirty="0">
                    <a:latin typeface="Arial" panose="020B0604020202020204" pitchFamily="34" charset="0"/>
                    <a:cs typeface="Arial" panose="020B0604020202020204" pitchFamily="34" charset="0"/>
                  </a:rPr>
                  <a:t> case study; </a:t>
                </a:r>
                <a:r>
                  <a:rPr lang="en-GB" sz="1350" dirty="0">
                    <a:latin typeface="Arial" panose="020B0604020202020204" pitchFamily="34" charset="0"/>
                    <a:cs typeface="Arial" panose="020B0604020202020204" pitchFamily="34" charset="0"/>
                  </a:rPr>
                  <a:t>strengthen R&amp;D assets in the SSLEP area; improve business support, advice and guidance programmes to provide SMEs with the necessary information to make informed business development decisions e.g. development of timely and accessible LMI; improve SME access to sites and premises for business expansion and inward investment; increase funding for apprenticeships in SMEs</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959773" y="174293"/>
            <a:ext cx="7224454"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Increasing growth and productivity in our SMEs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076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69589716-C02D-45B3-9C51-32D1ACB7334E}"/>
              </a:ext>
            </a:extLst>
          </p:cNvPr>
          <p:cNvGrpSpPr/>
          <p:nvPr/>
        </p:nvGrpSpPr>
        <p:grpSpPr>
          <a:xfrm>
            <a:off x="195943" y="1338943"/>
            <a:ext cx="1189106" cy="5067986"/>
            <a:chOff x="947394" y="717177"/>
            <a:chExt cx="1168278" cy="3070037"/>
          </a:xfrm>
        </p:grpSpPr>
        <p:grpSp>
          <p:nvGrpSpPr>
            <p:cNvPr id="10" name="Group 9">
              <a:extLst>
                <a:ext uri="{FF2B5EF4-FFF2-40B4-BE49-F238E27FC236}">
                  <a16:creationId xmlns:a16="http://schemas.microsoft.com/office/drawing/2014/main" id="{AA466E79-C613-4D8E-B94F-7D8303236B4C}"/>
                </a:ext>
              </a:extLst>
            </p:cNvPr>
            <p:cNvGrpSpPr/>
            <p:nvPr/>
          </p:nvGrpSpPr>
          <p:grpSpPr>
            <a:xfrm>
              <a:off x="947394" y="717177"/>
              <a:ext cx="1168278" cy="3070037"/>
              <a:chOff x="804197" y="266975"/>
              <a:chExt cx="1181756" cy="3377507"/>
            </a:xfrm>
          </p:grpSpPr>
          <p:sp>
            <p:nvSpPr>
              <p:cNvPr id="4" name="Arrow: Chevron 3">
                <a:extLst>
                  <a:ext uri="{FF2B5EF4-FFF2-40B4-BE49-F238E27FC236}">
                    <a16:creationId xmlns:a16="http://schemas.microsoft.com/office/drawing/2014/main" id="{BBDB201D-AE13-4FEE-8651-0A3E3A394406}"/>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5" name="Arrow: Chevron 4">
                <a:extLst>
                  <a:ext uri="{FF2B5EF4-FFF2-40B4-BE49-F238E27FC236}">
                    <a16:creationId xmlns:a16="http://schemas.microsoft.com/office/drawing/2014/main" id="{3B0488A4-1C6D-4A3B-A3B6-020BE8F56CBF}"/>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6" name="Arrow: Chevron 5">
                <a:extLst>
                  <a:ext uri="{FF2B5EF4-FFF2-40B4-BE49-F238E27FC236}">
                    <a16:creationId xmlns:a16="http://schemas.microsoft.com/office/drawing/2014/main" id="{5D909653-7B4D-46F7-A15D-64E9E1B5EC4D}"/>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11" name="TextBox 10">
              <a:extLst>
                <a:ext uri="{FF2B5EF4-FFF2-40B4-BE49-F238E27FC236}">
                  <a16:creationId xmlns:a16="http://schemas.microsoft.com/office/drawing/2014/main" id="{D848699B-3FF5-4E85-A37D-8A573FDAFBE8}"/>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C8BA7ED-F76B-4ADA-A177-4BDFB889BD45}"/>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1DB6BC5-ABB2-46C9-808C-AC6224784A04}"/>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grpSp>
        <p:nvGrpSpPr>
          <p:cNvPr id="38" name="Group 37">
            <a:extLst>
              <a:ext uri="{FF2B5EF4-FFF2-40B4-BE49-F238E27FC236}">
                <a16:creationId xmlns:a16="http://schemas.microsoft.com/office/drawing/2014/main" id="{C86A9FB3-F6D7-47EF-8D73-097FCF893A99}"/>
              </a:ext>
            </a:extLst>
          </p:cNvPr>
          <p:cNvGrpSpPr/>
          <p:nvPr/>
        </p:nvGrpSpPr>
        <p:grpSpPr>
          <a:xfrm>
            <a:off x="1485382" y="1399519"/>
            <a:ext cx="7251100" cy="4503841"/>
            <a:chOff x="2235106" y="726128"/>
            <a:chExt cx="9235613"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770964"/>
              <a:chOff x="2235109" y="726128"/>
              <a:chExt cx="8834494"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658673"/>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total GVA growth rate by xx%; increase in SME turnover by xx%; increase in GVA per hour worked/job filled by xx%; increase in higher value jobs by xx%; increase in SMEs by xx%; increase in business start-ups by xx%; increase in firms undertaking product or service innovation by xx%; increase in exports by xx%; increase in SMEs supported through business support services by xx%; increase in business management learners by xx%</a:t>
                </a: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537692"/>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537692"/>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productive SMEs in our priority and locally important sectors across the SSLEP area; greater collaboration between businesses and the public sector including skills providers and R&amp;D institutions e.g. local universities; </a:t>
                </a:r>
                <a:r>
                  <a:rPr lang="en-US" sz="1350" dirty="0">
                    <a:latin typeface="Arial" panose="020B0604020202020204" pitchFamily="34" charset="0"/>
                    <a:cs typeface="Arial" panose="020B0604020202020204" pitchFamily="34" charset="0"/>
                  </a:rPr>
                  <a:t>increasing innovative, exporting and tradeable local businesses</a:t>
                </a:r>
                <a:endParaRPr lang="en-GB" sz="1350" dirty="0">
                  <a:latin typeface="Arial" panose="020B0604020202020204" pitchFamily="34" charset="0"/>
                  <a:cs typeface="Arial" panose="020B0604020202020204" pitchFamily="34" charset="0"/>
                </a:endParaRPr>
              </a:p>
            </p:txBody>
          </p:sp>
        </p:grpSp>
      </p:grpSp>
      <p:sp>
        <p:nvSpPr>
          <p:cNvPr id="29" name="Rectangle 28">
            <a:extLst>
              <a:ext uri="{FF2B5EF4-FFF2-40B4-BE49-F238E27FC236}">
                <a16:creationId xmlns:a16="http://schemas.microsoft.com/office/drawing/2014/main" id="{577D26A7-D831-430C-847E-1443A0B30845}"/>
              </a:ext>
            </a:extLst>
          </p:cNvPr>
          <p:cNvSpPr/>
          <p:nvPr/>
        </p:nvSpPr>
        <p:spPr>
          <a:xfrm>
            <a:off x="959773" y="158428"/>
            <a:ext cx="7224454"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Increasing growth and productivity in our SMEs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54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8140" y="1292291"/>
            <a:ext cx="7240063" cy="4609215"/>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770964"/>
              <a:chOff x="2235106" y="726128"/>
              <a:chExt cx="8821272"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68" cy="73144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Increasing productivity in our biggest sectors (including large employers), such as health, manufacturing and logistics and emerging priority sectors – </a:t>
                </a:r>
                <a:r>
                  <a:rPr lang="en-US" sz="1350" dirty="0" err="1">
                    <a:latin typeface="Arial" panose="020B0604020202020204" pitchFamily="34" charset="0"/>
                    <a:cs typeface="Arial" panose="020B0604020202020204" pitchFamily="34" charset="0"/>
                  </a:rPr>
                  <a:t>maximising</a:t>
                </a:r>
                <a:r>
                  <a:rPr lang="en-US" sz="1350" dirty="0">
                    <a:latin typeface="Arial" panose="020B0604020202020204" pitchFamily="34" charset="0"/>
                    <a:cs typeface="Arial" panose="020B0604020202020204" pitchFamily="34" charset="0"/>
                  </a:rPr>
                  <a:t> the potential of new innovative ways of working </a:t>
                </a:r>
                <a:r>
                  <a:rPr lang="en-GB" sz="1350" dirty="0">
                    <a:latin typeface="Arial" panose="020B0604020202020204" pitchFamily="34" charset="0"/>
                    <a:cs typeface="Arial" panose="020B0604020202020204" pitchFamily="34" charset="0"/>
                  </a:rPr>
                  <a:t>such as digital and AI and </a:t>
                </a:r>
                <a:r>
                  <a:rPr lang="en-US" sz="1350" dirty="0">
                    <a:latin typeface="Arial" panose="020B0604020202020204" pitchFamily="34" charset="0"/>
                    <a:cs typeface="Arial" panose="020B0604020202020204" pitchFamily="34" charset="0"/>
                  </a:rPr>
                  <a:t>investing in R&amp;D which translates into commercial activity </a:t>
                </a:r>
                <a:r>
                  <a:rPr lang="en-US" sz="1350" i="1" dirty="0">
                    <a:latin typeface="Arial" panose="020B0604020202020204" pitchFamily="34" charset="0"/>
                    <a:cs typeface="Arial" panose="020B0604020202020204" pitchFamily="34" charset="0"/>
                  </a:rPr>
                  <a:t>(Evidence: The largest employment sectors of health, manufacturing and retail employ over a third (35%) of all employees in the area, but have a high number of relatively low productivity jobs)</a:t>
                </a:r>
                <a:endParaRPr lang="en-GB"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63896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Develop education and skills provision to support R&amp;D, business development and technology adoption; plan and develop attractive new R&amp;D assets; collaboration between public, private and voluntary sector to plan and develop local R&amp;D activities e.g. universities working closely with businesses to understand needs and identify early opportunities; plan and develop IAG with business sectors to support them to be more innovative</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638966"/>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businesses in new innovative ways of working e.g. digital channel shift; improve business support, advice and guidance programmes to make R&amp;D opportunities more accessible to local businesses; secure funding to </a:t>
                </a:r>
                <a:r>
                  <a:rPr lang="en-US" sz="1350" dirty="0">
                    <a:latin typeface="Arial" panose="020B0604020202020204" pitchFamily="34" charset="0"/>
                    <a:cs typeface="Arial" panose="020B0604020202020204" pitchFamily="34" charset="0"/>
                  </a:rPr>
                  <a:t>strengthen R&amp;D assets in the SSLEP area e.g. </a:t>
                </a:r>
                <a:r>
                  <a:rPr lang="en-GB" sz="1350" dirty="0">
                    <a:latin typeface="Arial" panose="020B0604020202020204" pitchFamily="34" charset="0"/>
                    <a:cs typeface="Arial" panose="020B0604020202020204" pitchFamily="34" charset="0"/>
                  </a:rPr>
                  <a:t>development of a new research and innovation centre / science park</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652585" y="215073"/>
            <a:ext cx="7838829"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Increasing productivity in our biggest sectors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grpSp>
        <p:nvGrpSpPr>
          <p:cNvPr id="29" name="Group 28">
            <a:extLst>
              <a:ext uri="{FF2B5EF4-FFF2-40B4-BE49-F238E27FC236}">
                <a16:creationId xmlns:a16="http://schemas.microsoft.com/office/drawing/2014/main" id="{1D45FF08-A087-4131-831C-3523BFA5AB27}"/>
              </a:ext>
            </a:extLst>
          </p:cNvPr>
          <p:cNvGrpSpPr/>
          <p:nvPr/>
        </p:nvGrpSpPr>
        <p:grpSpPr>
          <a:xfrm>
            <a:off x="163286" y="1399520"/>
            <a:ext cx="1221763" cy="5017610"/>
            <a:chOff x="407421" y="1673708"/>
            <a:chExt cx="977628" cy="4515849"/>
          </a:xfrm>
        </p:grpSpPr>
        <p:grpSp>
          <p:nvGrpSpPr>
            <p:cNvPr id="30" name="Group 29">
              <a:extLst>
                <a:ext uri="{FF2B5EF4-FFF2-40B4-BE49-F238E27FC236}">
                  <a16:creationId xmlns:a16="http://schemas.microsoft.com/office/drawing/2014/main" id="{C6FFF3E5-2B7B-4B1F-9E26-CDF4D0EC1F9F}"/>
                </a:ext>
              </a:extLst>
            </p:cNvPr>
            <p:cNvGrpSpPr/>
            <p:nvPr/>
          </p:nvGrpSpPr>
          <p:grpSpPr>
            <a:xfrm>
              <a:off x="407421" y="1673708"/>
              <a:ext cx="977628" cy="4515849"/>
              <a:chOff x="804199" y="266974"/>
              <a:chExt cx="1181754" cy="3377509"/>
            </a:xfrm>
          </p:grpSpPr>
          <p:sp>
            <p:nvSpPr>
              <p:cNvPr id="34" name="Arrow: Chevron 33">
                <a:extLst>
                  <a:ext uri="{FF2B5EF4-FFF2-40B4-BE49-F238E27FC236}">
                    <a16:creationId xmlns:a16="http://schemas.microsoft.com/office/drawing/2014/main" id="{3ACD7C80-C047-43F6-A357-8B777FFD07A9}"/>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B01F70EA-49C3-438E-BDC6-2FC07AB96D22}"/>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6" name="Arrow: Chevron 35">
                <a:extLst>
                  <a:ext uri="{FF2B5EF4-FFF2-40B4-BE49-F238E27FC236}">
                    <a16:creationId xmlns:a16="http://schemas.microsoft.com/office/drawing/2014/main" id="{C37BDDF3-796B-4944-BF79-638B5F311EBB}"/>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1" name="TextBox 30">
              <a:extLst>
                <a:ext uri="{FF2B5EF4-FFF2-40B4-BE49-F238E27FC236}">
                  <a16:creationId xmlns:a16="http://schemas.microsoft.com/office/drawing/2014/main" id="{A48CB596-9D17-4F12-94B4-00AB5F171493}"/>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91FD0746-001E-463E-93E9-819AB234C713}"/>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8BA56071-1AFF-4081-8C71-9A990D07126F}"/>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1647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506613" y="1338943"/>
            <a:ext cx="7250791" cy="4391803"/>
            <a:chOff x="2235106" y="726128"/>
            <a:chExt cx="9235613"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9" y="726128"/>
              <a:ext cx="9235610" cy="770964"/>
              <a:chOff x="2235109" y="726128"/>
              <a:chExt cx="8834494" cy="770964"/>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48334" y="741482"/>
                <a:ext cx="8821269" cy="64853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Increase in GVA per hour worked/job filled by xx%; increase in total GVA growth rate by xx%; increase in business turnover by xx%; increase in higher value jobs by xx%; increase in R&amp;R activity by xx%; increase in business start-ups by xx%; increase in firms undertaking product or service innovation by xx%; increase in exports by xx%; increase in business management learners by xx%; increase in wages by xx%</a:t>
                </a:r>
                <a:endParaRPr lang="en-GB" sz="1350" dirty="0">
                  <a:solidFill>
                    <a:srgbClr val="FF0000"/>
                  </a:solidFill>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1941"/>
                <a:ext cx="8821269" cy="64853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More businesses participating in commercially successful R&amp;D expenditure will improve supply chain innovation and contribute to </a:t>
                </a:r>
                <a:r>
                  <a:rPr lang="en-GB" sz="1350" dirty="0">
                    <a:latin typeface="Arial" panose="020B0604020202020204" pitchFamily="34" charset="0"/>
                    <a:cs typeface="Arial" panose="020B0604020202020204" pitchFamily="34" charset="0"/>
                  </a:rPr>
                  <a:t>faster and greater growth in the size of the SSLEP economy; increased overall productivity which closes the gap to the national average; increase in local wages leading to greater prosperity and quality of life for residents; potential business closures due to increased competition</a:t>
                </a: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770964"/>
              <a:chOff x="2235109" y="726128"/>
              <a:chExt cx="8821269" cy="770964"/>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1983"/>
                <a:ext cx="8821269" cy="410300"/>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productive businesses in our biggest sectors; greater collaboration between businesses and the public sector including skills providers and R&amp;D institutions e.g. local universities </a:t>
                </a:r>
              </a:p>
            </p:txBody>
          </p:sp>
        </p:grpSp>
      </p:grpSp>
      <p:sp>
        <p:nvSpPr>
          <p:cNvPr id="29" name="Rectangle 28">
            <a:extLst>
              <a:ext uri="{FF2B5EF4-FFF2-40B4-BE49-F238E27FC236}">
                <a16:creationId xmlns:a16="http://schemas.microsoft.com/office/drawing/2014/main" id="{176C8E46-2E90-4854-85E0-00DA224A33B1}"/>
              </a:ext>
            </a:extLst>
          </p:cNvPr>
          <p:cNvSpPr/>
          <p:nvPr/>
        </p:nvSpPr>
        <p:spPr>
          <a:xfrm>
            <a:off x="652585" y="215073"/>
            <a:ext cx="7838829"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Increasing productivity in our biggest sectors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grpSp>
        <p:nvGrpSpPr>
          <p:cNvPr id="30" name="Group 29">
            <a:extLst>
              <a:ext uri="{FF2B5EF4-FFF2-40B4-BE49-F238E27FC236}">
                <a16:creationId xmlns:a16="http://schemas.microsoft.com/office/drawing/2014/main" id="{029D180D-EDA3-4AC9-B05F-A08BE31324DB}"/>
              </a:ext>
            </a:extLst>
          </p:cNvPr>
          <p:cNvGrpSpPr/>
          <p:nvPr/>
        </p:nvGrpSpPr>
        <p:grpSpPr>
          <a:xfrm>
            <a:off x="195943" y="1338943"/>
            <a:ext cx="1189106" cy="5067986"/>
            <a:chOff x="947394" y="717177"/>
            <a:chExt cx="1168278" cy="3070037"/>
          </a:xfrm>
        </p:grpSpPr>
        <p:grpSp>
          <p:nvGrpSpPr>
            <p:cNvPr id="31" name="Group 30">
              <a:extLst>
                <a:ext uri="{FF2B5EF4-FFF2-40B4-BE49-F238E27FC236}">
                  <a16:creationId xmlns:a16="http://schemas.microsoft.com/office/drawing/2014/main" id="{9E05DDB4-2AB2-4229-A331-F75FD08D3072}"/>
                </a:ext>
              </a:extLst>
            </p:cNvPr>
            <p:cNvGrpSpPr/>
            <p:nvPr/>
          </p:nvGrpSpPr>
          <p:grpSpPr>
            <a:xfrm>
              <a:off x="947394" y="717177"/>
              <a:ext cx="1168278" cy="3070037"/>
              <a:chOff x="804197" y="266975"/>
              <a:chExt cx="1181756" cy="3377507"/>
            </a:xfrm>
          </p:grpSpPr>
          <p:sp>
            <p:nvSpPr>
              <p:cNvPr id="35" name="Arrow: Chevron 34">
                <a:extLst>
                  <a:ext uri="{FF2B5EF4-FFF2-40B4-BE49-F238E27FC236}">
                    <a16:creationId xmlns:a16="http://schemas.microsoft.com/office/drawing/2014/main" id="{CA7C12BD-CA14-4606-A28B-42D428FA3CDD}"/>
                  </a:ext>
                </a:extLst>
              </p:cNvPr>
              <p:cNvSpPr/>
              <p:nvPr/>
            </p:nvSpPr>
            <p:spPr>
              <a:xfrm rot="5400000">
                <a:off x="728856" y="342318"/>
                <a:ext cx="13324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6" name="Arrow: Chevron 35">
                <a:extLst>
                  <a:ext uri="{FF2B5EF4-FFF2-40B4-BE49-F238E27FC236}">
                    <a16:creationId xmlns:a16="http://schemas.microsoft.com/office/drawing/2014/main" id="{C8F4B7FC-EC9E-440B-A589-BD32B459AF0C}"/>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7" name="Arrow: Chevron 36">
                <a:extLst>
                  <a:ext uri="{FF2B5EF4-FFF2-40B4-BE49-F238E27FC236}">
                    <a16:creationId xmlns:a16="http://schemas.microsoft.com/office/drawing/2014/main" id="{AAC0E2AA-022B-42F3-B240-D034CE34B2DE}"/>
                  </a:ext>
                </a:extLst>
              </p:cNvPr>
              <p:cNvSpPr/>
              <p:nvPr/>
            </p:nvSpPr>
            <p:spPr>
              <a:xfrm rot="5400000">
                <a:off x="712172" y="2391801"/>
                <a:ext cx="1344706" cy="1160655"/>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2" name="TextBox 31">
              <a:extLst>
                <a:ext uri="{FF2B5EF4-FFF2-40B4-BE49-F238E27FC236}">
                  <a16:creationId xmlns:a16="http://schemas.microsoft.com/office/drawing/2014/main" id="{48E09A5B-88BE-4CD0-9EF0-4BF92E8DAF39}"/>
                </a:ext>
              </a:extLst>
            </p:cNvPr>
            <p:cNvSpPr txBox="1"/>
            <p:nvPr/>
          </p:nvSpPr>
          <p:spPr>
            <a:xfrm>
              <a:off x="1066832" y="1260937"/>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Outputs</a:t>
              </a:r>
              <a:endParaRPr lang="en-GB" sz="1200" b="1"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4D70DDE0-6616-426A-8221-4DEA24C004AD}"/>
                </a:ext>
              </a:extLst>
            </p:cNvPr>
            <p:cNvSpPr txBox="1"/>
            <p:nvPr/>
          </p:nvSpPr>
          <p:spPr>
            <a:xfrm>
              <a:off x="1007112" y="2132823"/>
              <a:ext cx="104884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Outcomes</a:t>
              </a:r>
              <a:endParaRPr lang="en-GB" sz="1200" b="1" dirty="0">
                <a:solidFill>
                  <a:schemeClr val="bg1"/>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5CB59BCE-8FDC-4B76-BAC4-B4C4BE8A26AC}"/>
                </a:ext>
              </a:extLst>
            </p:cNvPr>
            <p:cNvSpPr txBox="1"/>
            <p:nvPr/>
          </p:nvSpPr>
          <p:spPr>
            <a:xfrm>
              <a:off x="1056403" y="3064202"/>
              <a:ext cx="929400" cy="181781"/>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Impacts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12877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86A9FB3-F6D7-47EF-8D73-097FCF893A99}"/>
              </a:ext>
            </a:extLst>
          </p:cNvPr>
          <p:cNvGrpSpPr/>
          <p:nvPr/>
        </p:nvGrpSpPr>
        <p:grpSpPr>
          <a:xfrm>
            <a:off x="1488140" y="1399519"/>
            <a:ext cx="7048890" cy="4492807"/>
            <a:chOff x="2235106" y="726128"/>
            <a:chExt cx="9221788" cy="2518172"/>
          </a:xfrm>
        </p:grpSpPr>
        <p:grpSp>
          <p:nvGrpSpPr>
            <p:cNvPr id="22" name="Group 21">
              <a:extLst>
                <a:ext uri="{FF2B5EF4-FFF2-40B4-BE49-F238E27FC236}">
                  <a16:creationId xmlns:a16="http://schemas.microsoft.com/office/drawing/2014/main" id="{AF5C4A39-1CD7-43A9-812C-5B6D22A96D00}"/>
                </a:ext>
              </a:extLst>
            </p:cNvPr>
            <p:cNvGrpSpPr/>
            <p:nvPr/>
          </p:nvGrpSpPr>
          <p:grpSpPr>
            <a:xfrm>
              <a:off x="2235106" y="726128"/>
              <a:ext cx="9221788" cy="937729"/>
              <a:chOff x="2235106" y="726128"/>
              <a:chExt cx="8821272" cy="937729"/>
            </a:xfrm>
          </p:grpSpPr>
          <p:sp>
            <p:nvSpPr>
              <p:cNvPr id="19" name="Rectangle: Rounded Corners 18">
                <a:extLst>
                  <a:ext uri="{FF2B5EF4-FFF2-40B4-BE49-F238E27FC236}">
                    <a16:creationId xmlns:a16="http://schemas.microsoft.com/office/drawing/2014/main" id="{90254572-3247-4F3E-8DAE-6D5DD739B65C}"/>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589D8DD-DF51-4723-9EFC-308D874CCD17}"/>
                  </a:ext>
                </a:extLst>
              </p:cNvPr>
              <p:cNvSpPr txBox="1"/>
              <p:nvPr/>
            </p:nvSpPr>
            <p:spPr>
              <a:xfrm>
                <a:off x="2235106" y="760459"/>
                <a:ext cx="8821269" cy="903398"/>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Developing land and premises to attract and retain higher value industries – ensuring that the local area has enough construction skills will be vital to the delivery of local infrastructure </a:t>
                </a:r>
                <a:r>
                  <a:rPr lang="en-US" sz="1350" i="1" dirty="0">
                    <a:latin typeface="Arial" panose="020B0604020202020204" pitchFamily="34" charset="0"/>
                    <a:cs typeface="Arial" panose="020B0604020202020204" pitchFamily="34" charset="0"/>
                  </a:rPr>
                  <a:t>(Evidence: Previous inward investment studies, e.g. Breeze Strategy, have shown the importance of having the right sites and premises for potential SSLEP inward investors and there are existing construction recruitment difficulties in specialist roles e.g. architects, plumbers)</a:t>
                </a:r>
                <a:endParaRPr lang="en-US" sz="1350" dirty="0">
                  <a:latin typeface="Arial" panose="020B0604020202020204" pitchFamily="34" charset="0"/>
                  <a:cs typeface="Arial" panose="020B0604020202020204" pitchFamily="34" charset="0"/>
                </a:endParaRPr>
              </a:p>
            </p:txBody>
          </p:sp>
        </p:grpSp>
        <p:grpSp>
          <p:nvGrpSpPr>
            <p:cNvPr id="23" name="Group 22">
              <a:extLst>
                <a:ext uri="{FF2B5EF4-FFF2-40B4-BE49-F238E27FC236}">
                  <a16:creationId xmlns:a16="http://schemas.microsoft.com/office/drawing/2014/main" id="{031B4753-27BE-406D-A932-547E5D974B43}"/>
                </a:ext>
              </a:extLst>
            </p:cNvPr>
            <p:cNvGrpSpPr/>
            <p:nvPr/>
          </p:nvGrpSpPr>
          <p:grpSpPr>
            <a:xfrm>
              <a:off x="2235107" y="2473336"/>
              <a:ext cx="9221784" cy="770964"/>
              <a:chOff x="2235109" y="726128"/>
              <a:chExt cx="8821269" cy="770964"/>
            </a:xfrm>
          </p:grpSpPr>
          <p:sp>
            <p:nvSpPr>
              <p:cNvPr id="24" name="Rectangle: Rounded Corners 23">
                <a:extLst>
                  <a:ext uri="{FF2B5EF4-FFF2-40B4-BE49-F238E27FC236}">
                    <a16:creationId xmlns:a16="http://schemas.microsoft.com/office/drawing/2014/main" id="{327E81DE-6959-40FC-A389-28E47B479B3B}"/>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7136B23-40E8-4B72-B49C-D78B3913A16B}"/>
                  </a:ext>
                </a:extLst>
              </p:cNvPr>
              <p:cNvSpPr txBox="1"/>
              <p:nvPr/>
            </p:nvSpPr>
            <p:spPr>
              <a:xfrm>
                <a:off x="2235109" y="745996"/>
                <a:ext cx="8821269" cy="623033"/>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Develop education and skills provision to support construction of infrastructure alongside sites and premises; </a:t>
                </a:r>
                <a:r>
                  <a:rPr lang="en-US" sz="1350" i="1" dirty="0">
                    <a:latin typeface="Arial" panose="020B0604020202020204" pitchFamily="34" charset="0"/>
                    <a:cs typeface="Arial" panose="020B0604020202020204" pitchFamily="34" charset="0"/>
                  </a:rPr>
                  <a:t>plan and develop attractive industrial spaces for higher value industries through collaboration with existing and potential new businesses (inward investment support) to understand their needs</a:t>
                </a:r>
                <a:endParaRPr lang="en-GB" sz="1350" i="1" dirty="0">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a16="http://schemas.microsoft.com/office/drawing/2014/main" id="{4FC2E4EA-198A-41EE-8542-069D4B848163}"/>
                </a:ext>
              </a:extLst>
            </p:cNvPr>
            <p:cNvGrpSpPr/>
            <p:nvPr/>
          </p:nvGrpSpPr>
          <p:grpSpPr>
            <a:xfrm>
              <a:off x="2235106" y="1586833"/>
              <a:ext cx="9221785" cy="923003"/>
              <a:chOff x="2235109" y="726128"/>
              <a:chExt cx="8821269" cy="923003"/>
            </a:xfrm>
          </p:grpSpPr>
          <p:sp>
            <p:nvSpPr>
              <p:cNvPr id="27" name="Rectangle: Rounded Corners 26">
                <a:extLst>
                  <a:ext uri="{FF2B5EF4-FFF2-40B4-BE49-F238E27FC236}">
                    <a16:creationId xmlns:a16="http://schemas.microsoft.com/office/drawing/2014/main" id="{A11CF008-4132-49B6-8B3E-2815B819BDC1}"/>
                  </a:ext>
                </a:extLst>
              </p:cNvPr>
              <p:cNvSpPr/>
              <p:nvPr/>
            </p:nvSpPr>
            <p:spPr>
              <a:xfrm>
                <a:off x="2235109" y="726128"/>
                <a:ext cx="8821269" cy="770964"/>
              </a:xfrm>
              <a:prstGeom prst="roundRect">
                <a:avLst/>
              </a:prstGeom>
              <a:solidFill>
                <a:schemeClr val="bg1"/>
              </a:solidFill>
              <a:ln w="47625">
                <a:solidFill>
                  <a:srgbClr val="9400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E332289-2015-42A3-8036-933D08AAB464}"/>
                  </a:ext>
                </a:extLst>
              </p:cNvPr>
              <p:cNvSpPr txBox="1"/>
              <p:nvPr/>
            </p:nvSpPr>
            <p:spPr>
              <a:xfrm>
                <a:off x="2235109" y="745733"/>
                <a:ext cx="8821269" cy="903398"/>
              </a:xfrm>
              <a:prstGeom prst="rect">
                <a:avLst/>
              </a:prstGeom>
              <a:noFill/>
            </p:spPr>
            <p:txBody>
              <a:bodyPr wrap="square" rtlCol="0">
                <a:spAutoFit/>
              </a:bodyPr>
              <a:lstStyle/>
              <a:p>
                <a:r>
                  <a:rPr lang="en-GB" sz="1350" dirty="0">
                    <a:latin typeface="Arial" panose="020B0604020202020204" pitchFamily="34" charset="0"/>
                    <a:cs typeface="Arial" panose="020B0604020202020204" pitchFamily="34" charset="0"/>
                  </a:rPr>
                  <a:t>More education and skills-enhancing resource to support the development of construction skills in the SSLEP area, especially where we already have construction skills gaps e.g. higher skilled construction roles such as architects; </a:t>
                </a:r>
                <a:r>
                  <a:rPr lang="en-GB" sz="1350" i="1" dirty="0">
                    <a:latin typeface="Arial" panose="020B0604020202020204" pitchFamily="34" charset="0"/>
                    <a:cs typeface="Arial" panose="020B0604020202020204" pitchFamily="34" charset="0"/>
                  </a:rPr>
                  <a:t>improve access to sites and premises for higher value industries to expand and inward investment; secure funding for the development of infrastructure to support bringing forward sites and premises</a:t>
                </a:r>
              </a:p>
            </p:txBody>
          </p:sp>
        </p:grpSp>
      </p:grpSp>
      <p:sp>
        <p:nvSpPr>
          <p:cNvPr id="40" name="Rectangle 39">
            <a:extLst>
              <a:ext uri="{FF2B5EF4-FFF2-40B4-BE49-F238E27FC236}">
                <a16:creationId xmlns:a16="http://schemas.microsoft.com/office/drawing/2014/main" id="{849A902D-9564-4120-939F-62A3E3B8C7DE}"/>
              </a:ext>
            </a:extLst>
          </p:cNvPr>
          <p:cNvSpPr/>
          <p:nvPr/>
        </p:nvSpPr>
        <p:spPr>
          <a:xfrm>
            <a:off x="507367" y="227666"/>
            <a:ext cx="8311189" cy="1077218"/>
          </a:xfrm>
          <a:prstGeom prst="rect">
            <a:avLst/>
          </a:prstGeom>
        </p:spPr>
        <p:txBody>
          <a:bodyPr wrap="square">
            <a:spAutoFit/>
          </a:bodyPr>
          <a:lstStyle/>
          <a:p>
            <a:pPr algn="ctr"/>
            <a:r>
              <a:rPr lang="en-US" sz="3200" b="1" dirty="0">
                <a:solidFill>
                  <a:schemeClr val="accent1">
                    <a:lumMod val="50000"/>
                  </a:schemeClr>
                </a:solidFill>
                <a:latin typeface="Arial" panose="020B0604020202020204" pitchFamily="34" charset="0"/>
                <a:cs typeface="Arial" panose="020B0604020202020204" pitchFamily="34" charset="0"/>
              </a:rPr>
              <a:t>Developing land and premises for higher value industries</a:t>
            </a:r>
            <a:endParaRPr lang="en-GB" sz="3200" b="1" dirty="0">
              <a:solidFill>
                <a:schemeClr val="accent1">
                  <a:lumMod val="50000"/>
                </a:schemeClr>
              </a:solidFill>
              <a:latin typeface="Arial" panose="020B0604020202020204" pitchFamily="34" charset="0"/>
              <a:cs typeface="Arial" panose="020B0604020202020204" pitchFamily="34" charset="0"/>
            </a:endParaRPr>
          </a:p>
        </p:txBody>
      </p:sp>
      <p:grpSp>
        <p:nvGrpSpPr>
          <p:cNvPr id="29" name="Group 28">
            <a:extLst>
              <a:ext uri="{FF2B5EF4-FFF2-40B4-BE49-F238E27FC236}">
                <a16:creationId xmlns:a16="http://schemas.microsoft.com/office/drawing/2014/main" id="{54F3CBFB-0E74-441F-B24B-355974861A6C}"/>
              </a:ext>
            </a:extLst>
          </p:cNvPr>
          <p:cNvGrpSpPr/>
          <p:nvPr/>
        </p:nvGrpSpPr>
        <p:grpSpPr>
          <a:xfrm>
            <a:off x="163286" y="1399520"/>
            <a:ext cx="1221763" cy="5017610"/>
            <a:chOff x="407421" y="1673708"/>
            <a:chExt cx="977628" cy="4515849"/>
          </a:xfrm>
        </p:grpSpPr>
        <p:grpSp>
          <p:nvGrpSpPr>
            <p:cNvPr id="30" name="Group 29">
              <a:extLst>
                <a:ext uri="{FF2B5EF4-FFF2-40B4-BE49-F238E27FC236}">
                  <a16:creationId xmlns:a16="http://schemas.microsoft.com/office/drawing/2014/main" id="{E204560C-4E26-4EE6-B587-0628F06B9DFA}"/>
                </a:ext>
              </a:extLst>
            </p:cNvPr>
            <p:cNvGrpSpPr/>
            <p:nvPr/>
          </p:nvGrpSpPr>
          <p:grpSpPr>
            <a:xfrm>
              <a:off x="407421" y="1673708"/>
              <a:ext cx="977628" cy="4515849"/>
              <a:chOff x="804199" y="266974"/>
              <a:chExt cx="1181754" cy="3377509"/>
            </a:xfrm>
          </p:grpSpPr>
          <p:sp>
            <p:nvSpPr>
              <p:cNvPr id="34" name="Arrow: Chevron 33">
                <a:extLst>
                  <a:ext uri="{FF2B5EF4-FFF2-40B4-BE49-F238E27FC236}">
                    <a16:creationId xmlns:a16="http://schemas.microsoft.com/office/drawing/2014/main" id="{576159C9-0B7A-458B-9530-63AF123E9A5A}"/>
                  </a:ext>
                </a:extLst>
              </p:cNvPr>
              <p:cNvSpPr/>
              <p:nvPr/>
            </p:nvSpPr>
            <p:spPr>
              <a:xfrm rot="5400000">
                <a:off x="737606" y="333567"/>
                <a:ext cx="1314939"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5" name="Arrow: Chevron 34">
                <a:extLst>
                  <a:ext uri="{FF2B5EF4-FFF2-40B4-BE49-F238E27FC236}">
                    <a16:creationId xmlns:a16="http://schemas.microsoft.com/office/drawing/2014/main" id="{4AFD1112-F1FB-460C-BC6D-36A27A36EDAE}"/>
                  </a:ext>
                </a:extLst>
              </p:cNvPr>
              <p:cNvSpPr/>
              <p:nvPr/>
            </p:nvSpPr>
            <p:spPr>
              <a:xfrm rot="5400000">
                <a:off x="722724" y="1359876"/>
                <a:ext cx="1344706" cy="1181753"/>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sp>
            <p:nvSpPr>
              <p:cNvPr id="36" name="Arrow: Chevron 35">
                <a:extLst>
                  <a:ext uri="{FF2B5EF4-FFF2-40B4-BE49-F238E27FC236}">
                    <a16:creationId xmlns:a16="http://schemas.microsoft.com/office/drawing/2014/main" id="{9DF29654-29EE-4C32-AB84-9992A5748E14}"/>
                  </a:ext>
                </a:extLst>
              </p:cNvPr>
              <p:cNvSpPr/>
              <p:nvPr/>
            </p:nvSpPr>
            <p:spPr>
              <a:xfrm rot="5400000">
                <a:off x="709957" y="2389586"/>
                <a:ext cx="1349140" cy="1160654"/>
              </a:xfrm>
              <a:prstGeom prst="chevron">
                <a:avLst/>
              </a:prstGeom>
              <a:solidFill>
                <a:srgbClr val="0059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latin typeface="Arial" panose="020B0604020202020204" pitchFamily="34" charset="0"/>
                  <a:cs typeface="Arial" panose="020B0604020202020204" pitchFamily="34" charset="0"/>
                </a:endParaRPr>
              </a:p>
            </p:txBody>
          </p:sp>
        </p:grpSp>
        <p:sp>
          <p:nvSpPr>
            <p:cNvPr id="31" name="TextBox 30">
              <a:extLst>
                <a:ext uri="{FF2B5EF4-FFF2-40B4-BE49-F238E27FC236}">
                  <a16:creationId xmlns:a16="http://schemas.microsoft.com/office/drawing/2014/main" id="{0D83EB08-75D3-4038-9119-D209C52F2F29}"/>
                </a:ext>
              </a:extLst>
            </p:cNvPr>
            <p:cNvSpPr txBox="1"/>
            <p:nvPr/>
          </p:nvSpPr>
          <p:spPr>
            <a:xfrm>
              <a:off x="507367" y="2427070"/>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Priority</a:t>
              </a:r>
              <a:endParaRPr lang="en-GB" sz="120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C908F372-9AC3-41F1-978C-0E61CC97D127}"/>
                </a:ext>
              </a:extLst>
            </p:cNvPr>
            <p:cNvSpPr txBox="1"/>
            <p:nvPr/>
          </p:nvSpPr>
          <p:spPr>
            <a:xfrm>
              <a:off x="507367" y="3827802"/>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Inputs</a:t>
              </a:r>
              <a:endParaRPr lang="en-GB" sz="1050" b="1" dirty="0">
                <a:solidFill>
                  <a:schemeClr val="bg1"/>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04A7A05A-1767-4072-ADDC-2DCB238606F8}"/>
                </a:ext>
              </a:extLst>
            </p:cNvPr>
            <p:cNvSpPr txBox="1"/>
            <p:nvPr/>
          </p:nvSpPr>
          <p:spPr>
            <a:xfrm>
              <a:off x="507367" y="5035074"/>
              <a:ext cx="777734" cy="270074"/>
            </a:xfrm>
            <a:prstGeom prst="rect">
              <a:avLst/>
            </a:prstGeom>
            <a:noFill/>
          </p:spPr>
          <p:txBody>
            <a:bodyPr wrap="square" rtlCol="0">
              <a:spAutoFit/>
            </a:bodyPr>
            <a:lstStyle/>
            <a:p>
              <a:pPr algn="ctr"/>
              <a:r>
                <a:rPr lang="en-GB" sz="1350" b="1" dirty="0">
                  <a:solidFill>
                    <a:schemeClr val="bg1"/>
                  </a:solidFill>
                  <a:latin typeface="Arial" panose="020B0604020202020204" pitchFamily="34" charset="0"/>
                  <a:cs typeface="Arial" panose="020B0604020202020204" pitchFamily="34" charset="0"/>
                </a:rPr>
                <a:t>Actions</a:t>
              </a:r>
              <a:endParaRPr lang="en-GB" sz="105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25205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17846</TotalTime>
  <Words>5218</Words>
  <Application>Microsoft Office PowerPoint</Application>
  <PresentationFormat>On-screen Show (4:3)</PresentationFormat>
  <Paragraphs>265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SSLEP emerging key skills and labour market strategic priorities (opportunities and challenges for SSLEP)</vt:lpstr>
      <vt:lpstr>PowerPoint Presentation</vt:lpstr>
      <vt:lpstr>What is the logic model for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and localised levers</vt:lpstr>
      <vt:lpstr>National and localised levers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Farmer, Darren (S,G&amp;C)</dc:creator>
  <cp:lastModifiedBy>Farmer, Darren (Corporate)</cp:lastModifiedBy>
  <cp:revision>1441</cp:revision>
  <dcterms:created xsi:type="dcterms:W3CDTF">2018-12-07T09:51:27Z</dcterms:created>
  <dcterms:modified xsi:type="dcterms:W3CDTF">2019-11-26T15:37:27Z</dcterms:modified>
</cp:coreProperties>
</file>