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9"/>
  </p:notesMasterIdLst>
  <p:sldIdLst>
    <p:sldId id="398" r:id="rId2"/>
    <p:sldId id="266" r:id="rId3"/>
    <p:sldId id="689" r:id="rId4"/>
    <p:sldId id="311" r:id="rId5"/>
    <p:sldId id="265" r:id="rId6"/>
    <p:sldId id="264" r:id="rId7"/>
    <p:sldId id="688" r:id="rId8"/>
    <p:sldId id="496" r:id="rId9"/>
    <p:sldId id="498" r:id="rId10"/>
    <p:sldId id="625" r:id="rId11"/>
    <p:sldId id="400" r:id="rId12"/>
    <p:sldId id="488" r:id="rId13"/>
    <p:sldId id="491" r:id="rId14"/>
    <p:sldId id="492" r:id="rId15"/>
    <p:sldId id="401" r:id="rId16"/>
    <p:sldId id="487" r:id="rId17"/>
    <p:sldId id="494"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White" initials="PW" lastIdx="4" clrIdx="0">
    <p:extLst>
      <p:ext uri="{19B8F6BF-5375-455C-9EA6-DF929625EA0E}">
        <p15:presenceInfo xmlns:p15="http://schemas.microsoft.com/office/powerpoint/2012/main" userId="S::patrick.white@metrodynamics.co.uk::ce30ebb5-c74d-4336-b2a8-8535643e3902" providerId="AD"/>
      </p:ext>
    </p:extLst>
  </p:cmAuthor>
  <p:cmAuthor id="2" name="Nam Tran" initials="NT" lastIdx="1" clrIdx="1">
    <p:extLst>
      <p:ext uri="{19B8F6BF-5375-455C-9EA6-DF929625EA0E}">
        <p15:presenceInfo xmlns:p15="http://schemas.microsoft.com/office/powerpoint/2012/main" userId="S::Nam.Tran@metrodynamics.co.uk::0b8541df-35ac-4efc-87fe-19f0ae3c1071" providerId="AD"/>
      </p:ext>
    </p:extLst>
  </p:cmAuthor>
  <p:cmAuthor id="3" name="Fiona Tuck" initials="FT" lastIdx="26" clrIdx="2">
    <p:extLst>
      <p:ext uri="{19B8F6BF-5375-455C-9EA6-DF929625EA0E}">
        <p15:presenceInfo xmlns:p15="http://schemas.microsoft.com/office/powerpoint/2012/main" userId="S::Fiona.tuck@metrodynamics.co.uk::7162a823-e30f-4ac8-914e-4472f2d6d0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84"/>
    <a:srgbClr val="9F0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4" autoAdjust="0"/>
    <p:restoredTop sz="93829" autoAdjust="0"/>
  </p:normalViewPr>
  <p:slideViewPr>
    <p:cSldViewPr snapToGrid="0">
      <p:cViewPr varScale="1">
        <p:scale>
          <a:sx n="72" d="100"/>
          <a:sy n="72" d="100"/>
        </p:scale>
        <p:origin x="672" y="66"/>
      </p:cViewPr>
      <p:guideLst/>
    </p:cSldViewPr>
  </p:slideViewPr>
  <p:notesTextViewPr>
    <p:cViewPr>
      <p:scale>
        <a:sx n="1" d="1"/>
        <a:sy n="1" d="1"/>
      </p:scale>
      <p:origin x="0" y="0"/>
    </p:cViewPr>
  </p:notesTextViewPr>
  <p:notesViewPr>
    <p:cSldViewPr snapToGrid="0">
      <p:cViewPr varScale="1">
        <p:scale>
          <a:sx n="45" d="100"/>
          <a:sy n="45" d="100"/>
        </p:scale>
        <p:origin x="2768"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KevinFenning\AppData\Local\Microsoft\Windows\INetCache\Content.Outlook\MZXQ0GW6\Businesses%20per%2010k%20peop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1"/>
          <c:tx>
            <c:strRef>
              <c:f>'Data edit - comparators'!$B$21</c:f>
              <c:strCache>
                <c:ptCount val="1"/>
                <c:pt idx="0">
                  <c:v>SSLEP</c:v>
                </c:pt>
              </c:strCache>
            </c:strRef>
          </c:tx>
          <c:spPr>
            <a:ln w="28575" cap="rnd">
              <a:solidFill>
                <a:schemeClr val="accent3"/>
              </a:solidFill>
              <a:round/>
            </a:ln>
            <a:effectLst/>
          </c:spPr>
          <c:marker>
            <c:symbol val="none"/>
          </c:marker>
          <c:cat>
            <c:numRef>
              <c:f>'Data edit - comparators'!$A$22:$A$30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'Data edit - comparators'!$B$22:$B$30</c:f>
              <c:numCache>
                <c:formatCode>#,##0</c:formatCode>
                <c:ptCount val="9"/>
                <c:pt idx="0">
                  <c:v>100</c:v>
                </c:pt>
                <c:pt idx="1">
                  <c:v>99.816143295434031</c:v>
                </c:pt>
                <c:pt idx="2">
                  <c:v>99.154033567948019</c:v>
                </c:pt>
                <c:pt idx="3">
                  <c:v>100.67338927991338</c:v>
                </c:pt>
                <c:pt idx="4">
                  <c:v>100.66662154845696</c:v>
                </c:pt>
                <c:pt idx="5">
                  <c:v>103.42785598267461</c:v>
                </c:pt>
                <c:pt idx="6">
                  <c:v>107.41743367623174</c:v>
                </c:pt>
                <c:pt idx="7">
                  <c:v>107.09596643205197</c:v>
                </c:pt>
                <c:pt idx="8">
                  <c:v>109.55152499548817</c:v>
                </c:pt>
              </c:numCache>
            </c:numRef>
          </c:val>
          <c:smooth val="0"/>
          <c:extLst>
            <c:ext xmlns:c16="http://schemas.microsoft.com/office/drawing/2014/chart" uri="{C3380CC4-5D6E-409C-BE32-E72D297353CC}">
              <c16:uniqueId val="{00000000-9468-4F0D-A8C3-A50EEB5A03A8}"/>
            </c:ext>
          </c:extLst>
        </c:ser>
        <c:ser>
          <c:idx val="2"/>
          <c:order val="2"/>
          <c:tx>
            <c:strRef>
              <c:f>'Data edit - comparators'!$C$21</c:f>
              <c:strCache>
                <c:ptCount val="1"/>
                <c:pt idx="0">
                  <c:v>West Midlands</c:v>
                </c:pt>
              </c:strCache>
            </c:strRef>
          </c:tx>
          <c:spPr>
            <a:ln w="28575" cap="rnd">
              <a:solidFill>
                <a:srgbClr val="953B62"/>
              </a:solidFill>
              <a:round/>
            </a:ln>
            <a:effectLst/>
          </c:spPr>
          <c:marker>
            <c:symbol val="none"/>
          </c:marker>
          <c:cat>
            <c:numRef>
              <c:f>'Data edit - comparators'!$A$22:$A$30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'Data edit - comparators'!$C$22:$C$30</c:f>
              <c:numCache>
                <c:formatCode>#,##0</c:formatCode>
                <c:ptCount val="9"/>
                <c:pt idx="0">
                  <c:v>100</c:v>
                </c:pt>
                <c:pt idx="1">
                  <c:v>99.875182026211775</c:v>
                </c:pt>
                <c:pt idx="2">
                  <c:v>99.895985021843146</c:v>
                </c:pt>
                <c:pt idx="3">
                  <c:v>100.72810484709798</c:v>
                </c:pt>
                <c:pt idx="4">
                  <c:v>101.16496775535677</c:v>
                </c:pt>
                <c:pt idx="5">
                  <c:v>103.47410027043895</c:v>
                </c:pt>
                <c:pt idx="6">
                  <c:v>105.97045974620345</c:v>
                </c:pt>
                <c:pt idx="7">
                  <c:v>107.61389640108176</c:v>
                </c:pt>
                <c:pt idx="8">
                  <c:v>110.85916371957563</c:v>
                </c:pt>
              </c:numCache>
            </c:numRef>
          </c:val>
          <c:smooth val="0"/>
          <c:extLst>
            <c:ext xmlns:c16="http://schemas.microsoft.com/office/drawing/2014/chart" uri="{C3380CC4-5D6E-409C-BE32-E72D297353CC}">
              <c16:uniqueId val="{00000001-9468-4F0D-A8C3-A50EEB5A03A8}"/>
            </c:ext>
          </c:extLst>
        </c:ser>
        <c:ser>
          <c:idx val="3"/>
          <c:order val="3"/>
          <c:tx>
            <c:strRef>
              <c:f>'Data edit - comparators'!$D$21</c:f>
              <c:strCache>
                <c:ptCount val="1"/>
                <c:pt idx="0">
                  <c:v>England</c:v>
                </c:pt>
              </c:strCache>
            </c:strRef>
          </c:tx>
          <c:spPr>
            <a:ln w="28575" cap="rnd">
              <a:solidFill>
                <a:srgbClr val="005984"/>
              </a:solidFill>
              <a:round/>
            </a:ln>
            <a:effectLst/>
          </c:spPr>
          <c:marker>
            <c:symbol val="none"/>
          </c:marker>
          <c:cat>
            <c:numRef>
              <c:f>'Data edit - comparators'!$A$22:$A$30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'Data edit - comparators'!$D$22:$D$30</c:f>
              <c:numCache>
                <c:formatCode>#,##0</c:formatCode>
                <c:ptCount val="9"/>
                <c:pt idx="0">
                  <c:v>100</c:v>
                </c:pt>
                <c:pt idx="1">
                  <c:v>99.642679075951463</c:v>
                </c:pt>
                <c:pt idx="2">
                  <c:v>99.977148080438766</c:v>
                </c:pt>
                <c:pt idx="3">
                  <c:v>100.58168522519529</c:v>
                </c:pt>
                <c:pt idx="4">
                  <c:v>101.71804886155891</c:v>
                </c:pt>
                <c:pt idx="5">
                  <c:v>104.44158218381251</c:v>
                </c:pt>
                <c:pt idx="6">
                  <c:v>107.7509556257271</c:v>
                </c:pt>
                <c:pt idx="7">
                  <c:v>109.40044872860229</c:v>
                </c:pt>
                <c:pt idx="8">
                  <c:v>110.86089413328901</c:v>
                </c:pt>
              </c:numCache>
            </c:numRef>
          </c:val>
          <c:smooth val="0"/>
          <c:extLst>
            <c:ext xmlns:c16="http://schemas.microsoft.com/office/drawing/2014/chart" uri="{C3380CC4-5D6E-409C-BE32-E72D297353CC}">
              <c16:uniqueId val="{00000002-9468-4F0D-A8C3-A50EEB5A03A8}"/>
            </c:ext>
          </c:extLst>
        </c:ser>
        <c:dLbls>
          <c:showLegendKey val="0"/>
          <c:showVal val="0"/>
          <c:showCatName val="0"/>
          <c:showSerName val="0"/>
          <c:showPercent val="0"/>
          <c:showBubbleSize val="0"/>
        </c:dLbls>
        <c:smooth val="0"/>
        <c:axId val="485976416"/>
        <c:axId val="485583056"/>
        <c:extLst>
          <c:ext xmlns:c15="http://schemas.microsoft.com/office/drawing/2012/chart" uri="{02D57815-91ED-43cb-92C2-25804820EDAC}">
            <c15:filteredLineSeries>
              <c15:ser>
                <c:idx val="0"/>
                <c:order val="0"/>
                <c:tx>
                  <c:strRef>
                    <c:extLst>
                      <c:ext uri="{02D57815-91ED-43cb-92C2-25804820EDAC}">
                        <c15:formulaRef>
                          <c15:sqref>'Data edit - comparators'!$A$21</c15:sqref>
                        </c15:formulaRef>
                      </c:ext>
                    </c:extLst>
                    <c:strCache>
                      <c:ptCount val="1"/>
                      <c:pt idx="0">
                        <c:v>Date</c:v>
                      </c:pt>
                    </c:strCache>
                  </c:strRef>
                </c:tx>
                <c:spPr>
                  <a:ln w="28575" cap="rnd">
                    <a:solidFill>
                      <a:schemeClr val="accent1"/>
                    </a:solidFill>
                    <a:round/>
                  </a:ln>
                  <a:effectLst/>
                </c:spPr>
                <c:marker>
                  <c:symbol val="none"/>
                </c:marker>
                <c:cat>
                  <c:numRef>
                    <c:extLst>
                      <c:ext uri="{02D57815-91ED-43cb-92C2-25804820EDAC}">
                        <c15:formulaRef>
                          <c15:sqref>'Data edit - comparators'!$A$22:$A$30</c15:sqref>
                        </c15:formulaRef>
                      </c:ext>
                    </c:extLst>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extLst>
                      <c:ext uri="{02D57815-91ED-43cb-92C2-25804820EDAC}">
                        <c15:formulaRef>
                          <c15:sqref>'Data edit - comparators'!$A$22:$A$30</c15:sqref>
                        </c15:formulaRef>
                      </c:ext>
                    </c:extLst>
                    <c:numCache>
                      <c:formatCode>General</c:formatCode>
                      <c:ptCount val="9"/>
                      <c:pt idx="0">
                        <c:v>2009</c:v>
                      </c:pt>
                      <c:pt idx="1">
                        <c:v>2010</c:v>
                      </c:pt>
                      <c:pt idx="2">
                        <c:v>2011</c:v>
                      </c:pt>
                      <c:pt idx="3">
                        <c:v>2012</c:v>
                      </c:pt>
                      <c:pt idx="4">
                        <c:v>2013</c:v>
                      </c:pt>
                      <c:pt idx="5">
                        <c:v>2014</c:v>
                      </c:pt>
                      <c:pt idx="6">
                        <c:v>2015</c:v>
                      </c:pt>
                      <c:pt idx="7">
                        <c:v>2016</c:v>
                      </c:pt>
                      <c:pt idx="8">
                        <c:v>2017</c:v>
                      </c:pt>
                    </c:numCache>
                  </c:numRef>
                </c:val>
                <c:smooth val="0"/>
                <c:extLst>
                  <c:ext xmlns:c16="http://schemas.microsoft.com/office/drawing/2014/chart" uri="{C3380CC4-5D6E-409C-BE32-E72D297353CC}">
                    <c16:uniqueId val="{00000003-9468-4F0D-A8C3-A50EEB5A03A8}"/>
                  </c:ext>
                </c:extLst>
              </c15:ser>
            </c15:filteredLineSeries>
          </c:ext>
        </c:extLst>
      </c:lineChart>
      <c:catAx>
        <c:axId val="48597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5583056"/>
        <c:crosses val="autoZero"/>
        <c:auto val="1"/>
        <c:lblAlgn val="ctr"/>
        <c:lblOffset val="100"/>
        <c:noMultiLvlLbl val="0"/>
      </c:catAx>
      <c:valAx>
        <c:axId val="485583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597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'National and regional'!$B$12</c:f>
              <c:strCache>
                <c:ptCount val="1"/>
                <c:pt idx="0">
                  <c:v>Stoke-on-Trent and Staffordshire</c:v>
                </c:pt>
              </c:strCache>
            </c:strRef>
          </c:tx>
          <c:spPr>
            <a:ln w="28575" cap="rnd">
              <a:solidFill>
                <a:schemeClr val="accent3"/>
              </a:solidFill>
              <a:round/>
            </a:ln>
            <a:effectLst/>
          </c:spPr>
          <c:marker>
            <c:symbol val="none"/>
          </c:marker>
          <c:cat>
            <c:numRef>
              <c:f>'National and regional'!$E$2:$X$2</c:f>
              <c:numCache>
                <c:formatCode>0</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'National and regional'!$E$12:$X$12</c:f>
              <c:numCache>
                <c:formatCode>General</c:formatCode>
                <c:ptCount val="20"/>
                <c:pt idx="0">
                  <c:v>100</c:v>
                </c:pt>
                <c:pt idx="1">
                  <c:v>100.26429187015225</c:v>
                </c:pt>
                <c:pt idx="2">
                  <c:v>101.39615053145647</c:v>
                </c:pt>
                <c:pt idx="3">
                  <c:v>103.3725940821603</c:v>
                </c:pt>
                <c:pt idx="4">
                  <c:v>106.18213157138754</c:v>
                </c:pt>
                <c:pt idx="5">
                  <c:v>108.3596667624246</c:v>
                </c:pt>
                <c:pt idx="6">
                  <c:v>113.16288422866991</c:v>
                </c:pt>
                <c:pt idx="7">
                  <c:v>115.55874748635449</c:v>
                </c:pt>
                <c:pt idx="8">
                  <c:v>118.20741166331514</c:v>
                </c:pt>
                <c:pt idx="9">
                  <c:v>118.10973858086757</c:v>
                </c:pt>
                <c:pt idx="10">
                  <c:v>118.9313415685148</c:v>
                </c:pt>
                <c:pt idx="11">
                  <c:v>109.76156276931917</c:v>
                </c:pt>
                <c:pt idx="12">
                  <c:v>113.13990232691755</c:v>
                </c:pt>
                <c:pt idx="13">
                  <c:v>116.04711289859236</c:v>
                </c:pt>
                <c:pt idx="14">
                  <c:v>114.78885377765009</c:v>
                </c:pt>
                <c:pt idx="15">
                  <c:v>115.29445561620224</c:v>
                </c:pt>
                <c:pt idx="16">
                  <c:v>119.41396150531456</c:v>
                </c:pt>
                <c:pt idx="17">
                  <c:v>122.71186440677965</c:v>
                </c:pt>
                <c:pt idx="18">
                  <c:v>123.07382935937949</c:v>
                </c:pt>
                <c:pt idx="19">
                  <c:v>123.6771042803792</c:v>
                </c:pt>
              </c:numCache>
            </c:numRef>
          </c:val>
          <c:smooth val="0"/>
          <c:extLst>
            <c:ext xmlns:c16="http://schemas.microsoft.com/office/drawing/2014/chart" uri="{C3380CC4-5D6E-409C-BE32-E72D297353CC}">
              <c16:uniqueId val="{00000000-026C-48DA-B5D2-6702A24E87AA}"/>
            </c:ext>
          </c:extLst>
        </c:ser>
        <c:ser>
          <c:idx val="1"/>
          <c:order val="1"/>
          <c:tx>
            <c:strRef>
              <c:f>'National and regional'!$B$13</c:f>
              <c:strCache>
                <c:ptCount val="1"/>
                <c:pt idx="0">
                  <c:v>West Midlands</c:v>
                </c:pt>
              </c:strCache>
            </c:strRef>
          </c:tx>
          <c:spPr>
            <a:ln w="28575" cap="rnd">
              <a:solidFill>
                <a:schemeClr val="accent4"/>
              </a:solidFill>
              <a:round/>
            </a:ln>
            <a:effectLst/>
          </c:spPr>
          <c:marker>
            <c:symbol val="none"/>
          </c:marker>
          <c:cat>
            <c:numRef>
              <c:f>'National and regional'!$E$2:$X$2</c:f>
              <c:numCache>
                <c:formatCode>0</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'National and regional'!$E$13:$X$13</c:f>
              <c:numCache>
                <c:formatCode>General</c:formatCode>
                <c:ptCount val="20"/>
                <c:pt idx="0">
                  <c:v>100</c:v>
                </c:pt>
                <c:pt idx="1">
                  <c:v>102.86617644029744</c:v>
                </c:pt>
                <c:pt idx="2">
                  <c:v>104.13808729325011</c:v>
                </c:pt>
                <c:pt idx="3">
                  <c:v>105.76118972584399</c:v>
                </c:pt>
                <c:pt idx="4">
                  <c:v>108.32972872767719</c:v>
                </c:pt>
                <c:pt idx="5">
                  <c:v>111.28653525304331</c:v>
                </c:pt>
                <c:pt idx="6">
                  <c:v>113.98792972048857</c:v>
                </c:pt>
                <c:pt idx="7">
                  <c:v>116.17747018476179</c:v>
                </c:pt>
                <c:pt idx="8">
                  <c:v>117.88399349111207</c:v>
                </c:pt>
                <c:pt idx="9">
                  <c:v>118.29079898659087</c:v>
                </c:pt>
                <c:pt idx="10">
                  <c:v>117.27944962821067</c:v>
                </c:pt>
                <c:pt idx="11">
                  <c:v>110.7561432779254</c:v>
                </c:pt>
                <c:pt idx="12">
                  <c:v>114.11254608745803</c:v>
                </c:pt>
                <c:pt idx="13">
                  <c:v>117.3639003892974</c:v>
                </c:pt>
                <c:pt idx="14">
                  <c:v>118.78205524315639</c:v>
                </c:pt>
                <c:pt idx="15">
                  <c:v>120.72133308616037</c:v>
                </c:pt>
                <c:pt idx="16">
                  <c:v>125.32904900203918</c:v>
                </c:pt>
                <c:pt idx="17">
                  <c:v>129.13139302560299</c:v>
                </c:pt>
                <c:pt idx="18">
                  <c:v>132.19633772065336</c:v>
                </c:pt>
                <c:pt idx="19">
                  <c:v>134.65776844013263</c:v>
                </c:pt>
              </c:numCache>
            </c:numRef>
          </c:val>
          <c:smooth val="0"/>
          <c:extLst>
            <c:ext xmlns:c16="http://schemas.microsoft.com/office/drawing/2014/chart" uri="{C3380CC4-5D6E-409C-BE32-E72D297353CC}">
              <c16:uniqueId val="{00000001-026C-48DA-B5D2-6702A24E87AA}"/>
            </c:ext>
          </c:extLst>
        </c:ser>
        <c:ser>
          <c:idx val="2"/>
          <c:order val="2"/>
          <c:tx>
            <c:strRef>
              <c:f>'National and regional'!$B$14</c:f>
              <c:strCache>
                <c:ptCount val="1"/>
                <c:pt idx="0">
                  <c:v>England</c:v>
                </c:pt>
              </c:strCache>
            </c:strRef>
          </c:tx>
          <c:spPr>
            <a:ln w="28575" cap="rnd">
              <a:solidFill>
                <a:schemeClr val="accent6">
                  <a:lumMod val="60000"/>
                  <a:lumOff val="40000"/>
                </a:schemeClr>
              </a:solidFill>
              <a:round/>
            </a:ln>
            <a:effectLst/>
          </c:spPr>
          <c:marker>
            <c:symbol val="none"/>
          </c:marker>
          <c:cat>
            <c:numRef>
              <c:f>'National and regional'!$E$2:$X$2</c:f>
              <c:numCache>
                <c:formatCode>0</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'National and regional'!$E$14:$X$14</c:f>
              <c:numCache>
                <c:formatCode>General</c:formatCode>
                <c:ptCount val="20"/>
                <c:pt idx="0">
                  <c:v>100</c:v>
                </c:pt>
                <c:pt idx="1">
                  <c:v>103.6381283694827</c:v>
                </c:pt>
                <c:pt idx="2">
                  <c:v>107.29518830663373</c:v>
                </c:pt>
                <c:pt idx="3">
                  <c:v>110.19931000682305</c:v>
                </c:pt>
                <c:pt idx="4">
                  <c:v>112.7652581708454</c:v>
                </c:pt>
                <c:pt idx="5">
                  <c:v>116.7196494296505</c:v>
                </c:pt>
                <c:pt idx="6">
                  <c:v>119.26099616563681</c:v>
                </c:pt>
                <c:pt idx="7">
                  <c:v>123.5798921765537</c:v>
                </c:pt>
                <c:pt idx="8">
                  <c:v>126.80613882508962</c:v>
                </c:pt>
                <c:pt idx="9">
                  <c:v>130.41024803236624</c:v>
                </c:pt>
                <c:pt idx="10">
                  <c:v>130.48001614468714</c:v>
                </c:pt>
                <c:pt idx="11">
                  <c:v>124.74653802169924</c:v>
                </c:pt>
                <c:pt idx="12">
                  <c:v>127.42223161860097</c:v>
                </c:pt>
                <c:pt idx="13">
                  <c:v>129.6066654494085</c:v>
                </c:pt>
                <c:pt idx="14">
                  <c:v>131.80051701438606</c:v>
                </c:pt>
                <c:pt idx="15">
                  <c:v>133.84195504473425</c:v>
                </c:pt>
                <c:pt idx="16">
                  <c:v>138.5828232060658</c:v>
                </c:pt>
                <c:pt idx="17">
                  <c:v>142.19615794885593</c:v>
                </c:pt>
                <c:pt idx="18">
                  <c:v>145.0432927473837</c:v>
                </c:pt>
                <c:pt idx="19">
                  <c:v>147.92550380072845</c:v>
                </c:pt>
              </c:numCache>
            </c:numRef>
          </c:val>
          <c:smooth val="0"/>
          <c:extLst>
            <c:ext xmlns:c16="http://schemas.microsoft.com/office/drawing/2014/chart" uri="{C3380CC4-5D6E-409C-BE32-E72D297353CC}">
              <c16:uniqueId val="{00000002-026C-48DA-B5D2-6702A24E87AA}"/>
            </c:ext>
          </c:extLst>
        </c:ser>
        <c:ser>
          <c:idx val="3"/>
          <c:order val="3"/>
          <c:tx>
            <c:strRef>
              <c:f>'National and regional'!$B$15</c:f>
              <c:strCache>
                <c:ptCount val="1"/>
                <c:pt idx="0">
                  <c:v>UK</c:v>
                </c:pt>
              </c:strCache>
            </c:strRef>
          </c:tx>
          <c:spPr>
            <a:ln w="28575" cap="rnd">
              <a:solidFill>
                <a:schemeClr val="accent5"/>
              </a:solidFill>
              <a:round/>
            </a:ln>
            <a:effectLst/>
          </c:spPr>
          <c:marker>
            <c:symbol val="none"/>
          </c:marker>
          <c:cat>
            <c:numRef>
              <c:f>'National and regional'!$E$2:$X$2</c:f>
              <c:numCache>
                <c:formatCode>0</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'National and regional'!$E$15:$X$15</c:f>
              <c:numCache>
                <c:formatCode>General</c:formatCode>
                <c:ptCount val="20"/>
                <c:pt idx="0">
                  <c:v>100</c:v>
                </c:pt>
                <c:pt idx="1">
                  <c:v>103.34117447296569</c:v>
                </c:pt>
                <c:pt idx="2">
                  <c:v>106.92639340415188</c:v>
                </c:pt>
                <c:pt idx="3">
                  <c:v>109.64732492192898</c:v>
                </c:pt>
                <c:pt idx="4">
                  <c:v>112.07511475375698</c:v>
                </c:pt>
                <c:pt idx="5">
                  <c:v>115.87266117386426</c:v>
                </c:pt>
                <c:pt idx="6">
                  <c:v>118.34129861766876</c:v>
                </c:pt>
                <c:pt idx="7">
                  <c:v>122.30247576575258</c:v>
                </c:pt>
                <c:pt idx="8">
                  <c:v>125.32239578452644</c:v>
                </c:pt>
                <c:pt idx="9">
                  <c:v>128.45468678291417</c:v>
                </c:pt>
                <c:pt idx="10">
                  <c:v>128.30066725775563</c:v>
                </c:pt>
                <c:pt idx="11">
                  <c:v>122.7284122373038</c:v>
                </c:pt>
                <c:pt idx="12">
                  <c:v>124.99032872716438</c:v>
                </c:pt>
                <c:pt idx="13">
                  <c:v>126.80980951396947</c:v>
                </c:pt>
                <c:pt idx="14">
                  <c:v>128.38893013696767</c:v>
                </c:pt>
                <c:pt idx="15">
                  <c:v>130.24445293434027</c:v>
                </c:pt>
                <c:pt idx="16">
                  <c:v>134.61290480183703</c:v>
                </c:pt>
                <c:pt idx="17">
                  <c:v>138.0427426207988</c:v>
                </c:pt>
                <c:pt idx="18">
                  <c:v>140.64753877119171</c:v>
                </c:pt>
                <c:pt idx="19">
                  <c:v>143.32081474166287</c:v>
                </c:pt>
              </c:numCache>
            </c:numRef>
          </c:val>
          <c:smooth val="0"/>
          <c:extLst>
            <c:ext xmlns:c16="http://schemas.microsoft.com/office/drawing/2014/chart" uri="{C3380CC4-5D6E-409C-BE32-E72D297353CC}">
              <c16:uniqueId val="{00000003-026C-48DA-B5D2-6702A24E87AA}"/>
            </c:ext>
          </c:extLst>
        </c:ser>
        <c:dLbls>
          <c:showLegendKey val="0"/>
          <c:showVal val="0"/>
          <c:showCatName val="0"/>
          <c:showSerName val="0"/>
          <c:showPercent val="0"/>
          <c:showBubbleSize val="0"/>
        </c:dLbls>
        <c:smooth val="0"/>
        <c:axId val="474407480"/>
        <c:axId val="474397312"/>
      </c:lineChart>
      <c:catAx>
        <c:axId val="47440748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397312"/>
        <c:crosses val="autoZero"/>
        <c:auto val="1"/>
        <c:lblAlgn val="ctr"/>
        <c:lblOffset val="100"/>
        <c:noMultiLvlLbl val="0"/>
      </c:catAx>
      <c:valAx>
        <c:axId val="474397312"/>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407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5984"/>
              </a:solidFill>
              <a:ln>
                <a:solidFill>
                  <a:srgbClr val="005984"/>
                </a:solidFill>
              </a:ln>
              <a:effectLst/>
            </c:spPr>
            <c:extLst>
              <c:ext xmlns:c16="http://schemas.microsoft.com/office/drawing/2014/chart" uri="{C3380CC4-5D6E-409C-BE32-E72D297353CC}">
                <c16:uniqueId val="{00000001-75B6-40B6-A54D-60EA51A92768}"/>
              </c:ext>
            </c:extLst>
          </c:dPt>
          <c:dPt>
            <c:idx val="1"/>
            <c:invertIfNegative val="0"/>
            <c:bubble3D val="0"/>
            <c:spPr>
              <a:solidFill>
                <a:srgbClr val="953B62"/>
              </a:solidFill>
              <a:ln>
                <a:solidFill>
                  <a:srgbClr val="953B62"/>
                </a:solidFill>
              </a:ln>
              <a:effectLst/>
            </c:spPr>
            <c:extLst>
              <c:ext xmlns:c16="http://schemas.microsoft.com/office/drawing/2014/chart" uri="{C3380CC4-5D6E-409C-BE32-E72D297353CC}">
                <c16:uniqueId val="{00000003-75B6-40B6-A54D-60EA51A92768}"/>
              </c:ext>
            </c:extLst>
          </c:dPt>
          <c:dPt>
            <c:idx val="2"/>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5-75B6-40B6-A54D-60EA51A92768}"/>
              </c:ext>
            </c:extLst>
          </c:dPt>
          <c:cat>
            <c:strRef>
              <c:f>'Business Per Capita'!$A$35:$A$37</c:f>
              <c:strCache>
                <c:ptCount val="3"/>
                <c:pt idx="0">
                  <c:v>England</c:v>
                </c:pt>
                <c:pt idx="1">
                  <c:v>West Midlands</c:v>
                </c:pt>
                <c:pt idx="2">
                  <c:v>Stoke-on-Trent and Staffordshire LEP</c:v>
                </c:pt>
              </c:strCache>
            </c:strRef>
          </c:cat>
          <c:val>
            <c:numRef>
              <c:f>'Business Per Capita'!$B$35:$B$37</c:f>
              <c:numCache>
                <c:formatCode>#,##0</c:formatCode>
                <c:ptCount val="3"/>
                <c:pt idx="0">
                  <c:v>481.66263971555975</c:v>
                </c:pt>
                <c:pt idx="1">
                  <c:v>425.00255093364171</c:v>
                </c:pt>
                <c:pt idx="2">
                  <c:v>410.06747159090912</c:v>
                </c:pt>
              </c:numCache>
            </c:numRef>
          </c:val>
          <c:extLst>
            <c:ext xmlns:c16="http://schemas.microsoft.com/office/drawing/2014/chart" uri="{C3380CC4-5D6E-409C-BE32-E72D297353CC}">
              <c16:uniqueId val="{00000006-75B6-40B6-A54D-60EA51A92768}"/>
            </c:ext>
          </c:extLst>
        </c:ser>
        <c:dLbls>
          <c:showLegendKey val="0"/>
          <c:showVal val="0"/>
          <c:showCatName val="0"/>
          <c:showSerName val="0"/>
          <c:showPercent val="0"/>
          <c:showBubbleSize val="0"/>
        </c:dLbls>
        <c:gapWidth val="219"/>
        <c:overlap val="-27"/>
        <c:axId val="865105240"/>
        <c:axId val="865105568"/>
      </c:barChart>
      <c:catAx>
        <c:axId val="865105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5105568"/>
        <c:crosses val="autoZero"/>
        <c:auto val="1"/>
        <c:lblAlgn val="ctr"/>
        <c:lblOffset val="100"/>
        <c:noMultiLvlLbl val="0"/>
      </c:catAx>
      <c:valAx>
        <c:axId val="865105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5105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'NVQ time series Stokes LEP'!$O$53</c:f>
              <c:strCache>
                <c:ptCount val="1"/>
                <c:pt idx="0">
                  <c:v>No qual &amp; NVQ1</c:v>
                </c:pt>
              </c:strCache>
            </c:strRef>
          </c:tx>
          <c:spPr>
            <a:ln w="28575" cap="rnd">
              <a:solidFill>
                <a:schemeClr val="accent1"/>
              </a:solidFill>
              <a:round/>
            </a:ln>
            <a:effectLst/>
          </c:spPr>
          <c:marker>
            <c:symbol val="none"/>
          </c:marker>
          <c:cat>
            <c:numRef>
              <c:f>'NVQ time series Stokes LEP'!$N$54:$N$68</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'NVQ time series Stokes LEP'!$O$54:$O$68</c:f>
              <c:numCache>
                <c:formatCode>0.0%</c:formatCode>
                <c:ptCount val="15"/>
                <c:pt idx="0">
                  <c:v>0.35420803421414387</c:v>
                </c:pt>
                <c:pt idx="1">
                  <c:v>0.34163755126841866</c:v>
                </c:pt>
                <c:pt idx="2">
                  <c:v>0.33836629926015399</c:v>
                </c:pt>
                <c:pt idx="3">
                  <c:v>0.33333333333333331</c:v>
                </c:pt>
                <c:pt idx="4">
                  <c:v>0.32508274571880846</c:v>
                </c:pt>
                <c:pt idx="5">
                  <c:v>0.29635499207606975</c:v>
                </c:pt>
                <c:pt idx="6">
                  <c:v>0.27719348797003313</c:v>
                </c:pt>
                <c:pt idx="7">
                  <c:v>0.27011242517155787</c:v>
                </c:pt>
                <c:pt idx="8">
                  <c:v>0.26997245179063362</c:v>
                </c:pt>
                <c:pt idx="9">
                  <c:v>0.24142940151074957</c:v>
                </c:pt>
                <c:pt idx="10">
                  <c:v>0.23822027716994895</c:v>
                </c:pt>
                <c:pt idx="11">
                  <c:v>0.23924495171202809</c:v>
                </c:pt>
                <c:pt idx="12">
                  <c:v>0.2155575014594279</c:v>
                </c:pt>
                <c:pt idx="13">
                  <c:v>0.19632706602536074</c:v>
                </c:pt>
                <c:pt idx="14">
                  <c:v>0.19060166886253843</c:v>
                </c:pt>
              </c:numCache>
            </c:numRef>
          </c:val>
          <c:smooth val="0"/>
          <c:extLst>
            <c:ext xmlns:c16="http://schemas.microsoft.com/office/drawing/2014/chart" uri="{C3380CC4-5D6E-409C-BE32-E72D297353CC}">
              <c16:uniqueId val="{00000000-F950-4B02-8C52-D95535D6753A}"/>
            </c:ext>
          </c:extLst>
        </c:ser>
        <c:ser>
          <c:idx val="1"/>
          <c:order val="1"/>
          <c:tx>
            <c:strRef>
              <c:f>'NVQ time series Stokes LEP'!$P$53</c:f>
              <c:strCache>
                <c:ptCount val="1"/>
                <c:pt idx="0">
                  <c:v>NVQ2</c:v>
                </c:pt>
              </c:strCache>
            </c:strRef>
          </c:tx>
          <c:spPr>
            <a:ln w="28575" cap="rnd">
              <a:solidFill>
                <a:schemeClr val="accent2"/>
              </a:solidFill>
              <a:round/>
            </a:ln>
            <a:effectLst/>
          </c:spPr>
          <c:marker>
            <c:symbol val="none"/>
          </c:marker>
          <c:cat>
            <c:numRef>
              <c:f>'NVQ time series Stokes LEP'!$N$54:$N$68</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'NVQ time series Stokes LEP'!$P$54:$P$68</c:f>
              <c:numCache>
                <c:formatCode>0.0%</c:formatCode>
                <c:ptCount val="15"/>
                <c:pt idx="0">
                  <c:v>0.15197800519321827</c:v>
                </c:pt>
                <c:pt idx="1">
                  <c:v>0.16071699832902933</c:v>
                </c:pt>
                <c:pt idx="2">
                  <c:v>0.17439226936433641</c:v>
                </c:pt>
                <c:pt idx="3">
                  <c:v>0.1746816479400749</c:v>
                </c:pt>
                <c:pt idx="4">
                  <c:v>0.17887465822420492</c:v>
                </c:pt>
                <c:pt idx="5">
                  <c:v>0.18585218268261058</c:v>
                </c:pt>
                <c:pt idx="6">
                  <c:v>0.17346203717043654</c:v>
                </c:pt>
                <c:pt idx="7">
                  <c:v>0.20659950357716456</c:v>
                </c:pt>
                <c:pt idx="8">
                  <c:v>0.19356241844280123</c:v>
                </c:pt>
                <c:pt idx="9">
                  <c:v>0.19741429401510749</c:v>
                </c:pt>
                <c:pt idx="10">
                  <c:v>0.1937272064186725</c:v>
                </c:pt>
                <c:pt idx="11">
                  <c:v>0.20793093356745684</c:v>
                </c:pt>
                <c:pt idx="12">
                  <c:v>0.19804436660828956</c:v>
                </c:pt>
                <c:pt idx="13">
                  <c:v>0.18335519603556333</c:v>
                </c:pt>
                <c:pt idx="14">
                  <c:v>0.18620992534036013</c:v>
                </c:pt>
              </c:numCache>
            </c:numRef>
          </c:val>
          <c:smooth val="0"/>
          <c:extLst>
            <c:ext xmlns:c16="http://schemas.microsoft.com/office/drawing/2014/chart" uri="{C3380CC4-5D6E-409C-BE32-E72D297353CC}">
              <c16:uniqueId val="{00000001-F950-4B02-8C52-D95535D6753A}"/>
            </c:ext>
          </c:extLst>
        </c:ser>
        <c:ser>
          <c:idx val="2"/>
          <c:order val="2"/>
          <c:tx>
            <c:strRef>
              <c:f>'NVQ time series Stokes LEP'!$Q$53</c:f>
              <c:strCache>
                <c:ptCount val="1"/>
                <c:pt idx="0">
                  <c:v>NVQ3</c:v>
                </c:pt>
              </c:strCache>
            </c:strRef>
          </c:tx>
          <c:spPr>
            <a:ln w="28575" cap="rnd">
              <a:solidFill>
                <a:schemeClr val="accent3"/>
              </a:solidFill>
              <a:round/>
            </a:ln>
            <a:effectLst/>
          </c:spPr>
          <c:marker>
            <c:symbol val="none"/>
          </c:marker>
          <c:cat>
            <c:numRef>
              <c:f>'NVQ time series Stokes LEP'!$N$54:$N$68</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'NVQ time series Stokes LEP'!$Q$54:$Q$68</c:f>
              <c:numCache>
                <c:formatCode>0.0%</c:formatCode>
                <c:ptCount val="15"/>
                <c:pt idx="0">
                  <c:v>0.13853673438215977</c:v>
                </c:pt>
                <c:pt idx="1">
                  <c:v>0.14962782925717757</c:v>
                </c:pt>
                <c:pt idx="2">
                  <c:v>0.15174392269364337</c:v>
                </c:pt>
                <c:pt idx="3">
                  <c:v>0.14576779026217229</c:v>
                </c:pt>
                <c:pt idx="4">
                  <c:v>0.16793783278169522</c:v>
                </c:pt>
                <c:pt idx="5">
                  <c:v>0.15963117706382365</c:v>
                </c:pt>
                <c:pt idx="6">
                  <c:v>0.16294482063103299</c:v>
                </c:pt>
                <c:pt idx="7">
                  <c:v>0.17155789166301649</c:v>
                </c:pt>
                <c:pt idx="8">
                  <c:v>0.17920835145715527</c:v>
                </c:pt>
                <c:pt idx="9">
                  <c:v>0.19654270772806509</c:v>
                </c:pt>
                <c:pt idx="10">
                  <c:v>0.19883296863603209</c:v>
                </c:pt>
                <c:pt idx="11">
                  <c:v>0.17237342698273339</c:v>
                </c:pt>
                <c:pt idx="12">
                  <c:v>0.18286631640396964</c:v>
                </c:pt>
                <c:pt idx="13">
                  <c:v>0.18816499052616237</c:v>
                </c:pt>
                <c:pt idx="14">
                  <c:v>0.17874396135265699</c:v>
                </c:pt>
              </c:numCache>
            </c:numRef>
          </c:val>
          <c:smooth val="0"/>
          <c:extLst>
            <c:ext xmlns:c16="http://schemas.microsoft.com/office/drawing/2014/chart" uri="{C3380CC4-5D6E-409C-BE32-E72D297353CC}">
              <c16:uniqueId val="{00000002-F950-4B02-8C52-D95535D6753A}"/>
            </c:ext>
          </c:extLst>
        </c:ser>
        <c:ser>
          <c:idx val="3"/>
          <c:order val="3"/>
          <c:tx>
            <c:strRef>
              <c:f>'NVQ time series Stokes LEP'!$R$53</c:f>
              <c:strCache>
                <c:ptCount val="1"/>
                <c:pt idx="0">
                  <c:v>NVQ+4</c:v>
                </c:pt>
              </c:strCache>
            </c:strRef>
          </c:tx>
          <c:spPr>
            <a:ln w="28575" cap="rnd">
              <a:solidFill>
                <a:schemeClr val="accent4"/>
              </a:solidFill>
              <a:round/>
            </a:ln>
            <a:effectLst/>
          </c:spPr>
          <c:marker>
            <c:symbol val="none"/>
          </c:marker>
          <c:cat>
            <c:numRef>
              <c:f>'NVQ time series Stokes LEP'!$N$54:$N$68</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'NVQ time series Stokes LEP'!$R$54:$R$68</c:f>
              <c:numCache>
                <c:formatCode>0.0%</c:formatCode>
                <c:ptCount val="15"/>
                <c:pt idx="0">
                  <c:v>0.20375744615854591</c:v>
                </c:pt>
                <c:pt idx="1">
                  <c:v>0.20704845814977973</c:v>
                </c:pt>
                <c:pt idx="2">
                  <c:v>0.23010720217424127</c:v>
                </c:pt>
                <c:pt idx="3">
                  <c:v>0.23745318352059924</c:v>
                </c:pt>
                <c:pt idx="4">
                  <c:v>0.2299611454885595</c:v>
                </c:pt>
                <c:pt idx="5">
                  <c:v>0.23699755078518944</c:v>
                </c:pt>
                <c:pt idx="6">
                  <c:v>0.26537962829563466</c:v>
                </c:pt>
                <c:pt idx="7">
                  <c:v>0.24908745802306906</c:v>
                </c:pt>
                <c:pt idx="8">
                  <c:v>0.25141365811222272</c:v>
                </c:pt>
                <c:pt idx="9">
                  <c:v>0.25653689715281813</c:v>
                </c:pt>
                <c:pt idx="10">
                  <c:v>0.26768781911013856</c:v>
                </c:pt>
                <c:pt idx="11">
                  <c:v>0.29645888206028681</c:v>
                </c:pt>
                <c:pt idx="12">
                  <c:v>0.30647985989492121</c:v>
                </c:pt>
                <c:pt idx="13">
                  <c:v>0.30578632852353882</c:v>
                </c:pt>
                <c:pt idx="14">
                  <c:v>0.33391889913629041</c:v>
                </c:pt>
              </c:numCache>
            </c:numRef>
          </c:val>
          <c:smooth val="0"/>
          <c:extLst>
            <c:ext xmlns:c16="http://schemas.microsoft.com/office/drawing/2014/chart" uri="{C3380CC4-5D6E-409C-BE32-E72D297353CC}">
              <c16:uniqueId val="{00000003-F950-4B02-8C52-D95535D6753A}"/>
            </c:ext>
          </c:extLst>
        </c:ser>
        <c:ser>
          <c:idx val="4"/>
          <c:order val="4"/>
          <c:tx>
            <c:strRef>
              <c:f>'NVQ time series Stokes LEP'!$S$53</c:f>
              <c:strCache>
                <c:ptCount val="1"/>
                <c:pt idx="0">
                  <c:v>Other Qualifications</c:v>
                </c:pt>
              </c:strCache>
            </c:strRef>
          </c:tx>
          <c:spPr>
            <a:ln w="28575" cap="rnd">
              <a:solidFill>
                <a:schemeClr val="accent5"/>
              </a:solidFill>
              <a:round/>
            </a:ln>
            <a:effectLst/>
          </c:spPr>
          <c:marker>
            <c:symbol val="none"/>
          </c:marker>
          <c:cat>
            <c:numRef>
              <c:f>'NVQ time series Stokes LEP'!$N$54:$N$68</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'NVQ time series Stokes LEP'!$S$54:$S$68</c:f>
              <c:numCache>
                <c:formatCode>0.0%</c:formatCode>
                <c:ptCount val="15"/>
                <c:pt idx="0">
                  <c:v>0.15151978005193217</c:v>
                </c:pt>
                <c:pt idx="1">
                  <c:v>0.14096916299559473</c:v>
                </c:pt>
                <c:pt idx="2">
                  <c:v>0.10539030650762495</c:v>
                </c:pt>
                <c:pt idx="3">
                  <c:v>0.10861423220973783</c:v>
                </c:pt>
                <c:pt idx="4">
                  <c:v>9.8143617786731904E-2</c:v>
                </c:pt>
                <c:pt idx="5">
                  <c:v>0.12116409739230659</c:v>
                </c:pt>
                <c:pt idx="6">
                  <c:v>0.12116409739230659</c:v>
                </c:pt>
                <c:pt idx="7">
                  <c:v>0.10278872828150094</c:v>
                </c:pt>
                <c:pt idx="8">
                  <c:v>0.1056981296215746</c:v>
                </c:pt>
                <c:pt idx="9">
                  <c:v>0.10807669959325973</c:v>
                </c:pt>
                <c:pt idx="10">
                  <c:v>0.10167760758570386</c:v>
                </c:pt>
                <c:pt idx="11">
                  <c:v>8.3991805677494882E-2</c:v>
                </c:pt>
                <c:pt idx="12">
                  <c:v>9.7051955633391709E-2</c:v>
                </c:pt>
                <c:pt idx="13">
                  <c:v>0.12636641888937472</c:v>
                </c:pt>
                <c:pt idx="14">
                  <c:v>0.11052554530815401</c:v>
                </c:pt>
              </c:numCache>
            </c:numRef>
          </c:val>
          <c:smooth val="0"/>
          <c:extLst>
            <c:ext xmlns:c16="http://schemas.microsoft.com/office/drawing/2014/chart" uri="{C3380CC4-5D6E-409C-BE32-E72D297353CC}">
              <c16:uniqueId val="{00000004-F950-4B02-8C52-D95535D6753A}"/>
            </c:ext>
          </c:extLst>
        </c:ser>
        <c:dLbls>
          <c:showLegendKey val="0"/>
          <c:showVal val="0"/>
          <c:showCatName val="0"/>
          <c:showSerName val="0"/>
          <c:showPercent val="0"/>
          <c:showBubbleSize val="0"/>
        </c:dLbls>
        <c:smooth val="0"/>
        <c:axId val="596297600"/>
        <c:axId val="596298256"/>
      </c:lineChart>
      <c:catAx>
        <c:axId val="59629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298256"/>
        <c:crosses val="autoZero"/>
        <c:auto val="1"/>
        <c:lblAlgn val="ctr"/>
        <c:lblOffset val="100"/>
        <c:noMultiLvlLbl val="0"/>
      </c:catAx>
      <c:valAx>
        <c:axId val="59629825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Share of working age population (%)</a:t>
                </a:r>
              </a:p>
            </c:rich>
          </c:tx>
          <c:layout>
            <c:manualLayout>
              <c:xMode val="edge"/>
              <c:yMode val="edge"/>
              <c:x val="7.2481909961107085E-3"/>
              <c:y val="0.2587190727909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297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'Graph 2'!$B$3</c:f>
              <c:strCache>
                <c:ptCount val="1"/>
                <c:pt idx="0">
                  <c:v>Business Enterprise R&amp;D Expenditure per FTE (£) (2013)</c:v>
                </c:pt>
              </c:strCache>
            </c:strRef>
          </c:tx>
          <c:spPr>
            <a:solidFill>
              <a:srgbClr val="005984"/>
            </a:solidFill>
            <a:ln>
              <a:noFill/>
            </a:ln>
            <a:effectLst/>
          </c:spPr>
          <c:invertIfNegative val="0"/>
          <c:dPt>
            <c:idx val="15"/>
            <c:invertIfNegative val="0"/>
            <c:bubble3D val="0"/>
            <c:spPr>
              <a:solidFill>
                <a:srgbClr val="3BB0C9"/>
              </a:solidFill>
              <a:ln>
                <a:noFill/>
              </a:ln>
              <a:effectLst/>
            </c:spPr>
            <c:extLst>
              <c:ext xmlns:c16="http://schemas.microsoft.com/office/drawing/2014/chart" uri="{C3380CC4-5D6E-409C-BE32-E72D297353CC}">
                <c16:uniqueId val="{00000001-2536-4E24-BD72-0C116C8BEE21}"/>
              </c:ext>
            </c:extLst>
          </c:dPt>
          <c:cat>
            <c:strRef>
              <c:f>'Graph 2'!$A$4:$A$41</c:f>
              <c:strCache>
                <c:ptCount val="38"/>
                <c:pt idx="0">
                  <c:v>Cornwall and IoS LEP</c:v>
                </c:pt>
                <c:pt idx="1">
                  <c:v>Greater Lincolnshire</c:v>
                </c:pt>
                <c:pt idx="2">
                  <c:v>Black Country</c:v>
                </c:pt>
                <c:pt idx="3">
                  <c:v>Sheffield City Region</c:v>
                </c:pt>
                <c:pt idx="4">
                  <c:v>Greater Manchester</c:v>
                </c:pt>
                <c:pt idx="5">
                  <c:v>The Marches</c:v>
                </c:pt>
                <c:pt idx="6">
                  <c:v>London</c:v>
                </c:pt>
                <c:pt idx="7">
                  <c:v>North East</c:v>
                </c:pt>
                <c:pt idx="8">
                  <c:v>Cumbria</c:v>
                </c:pt>
                <c:pt idx="9">
                  <c:v>Heart of the South West</c:v>
                </c:pt>
                <c:pt idx="10">
                  <c:v>Humber</c:v>
                </c:pt>
                <c:pt idx="11">
                  <c:v>GBSLEP</c:v>
                </c:pt>
                <c:pt idx="12">
                  <c:v>Lancashire</c:v>
                </c:pt>
                <c:pt idx="13">
                  <c:v>Dorset</c:v>
                </c:pt>
                <c:pt idx="14">
                  <c:v>Leeds City Region</c:v>
                </c:pt>
                <c:pt idx="15">
                  <c:v>SSLEP</c:v>
                </c:pt>
                <c:pt idx="16">
                  <c:v>Tees Valley</c:v>
                </c:pt>
                <c:pt idx="17">
                  <c:v>YNY&amp;R</c:v>
                </c:pt>
                <c:pt idx="18">
                  <c:v>Coast to Capital</c:v>
                </c:pt>
                <c:pt idx="19">
                  <c:v>Leicester and Leicestershire</c:v>
                </c:pt>
                <c:pt idx="20">
                  <c:v>Liverpool City Region</c:v>
                </c:pt>
                <c:pt idx="21">
                  <c:v>South East</c:v>
                </c:pt>
                <c:pt idx="22">
                  <c:v>Worcestershire</c:v>
                </c:pt>
                <c:pt idx="23">
                  <c:v>South East Midlands</c:v>
                </c:pt>
                <c:pt idx="24">
                  <c:v>West of England</c:v>
                </c:pt>
                <c:pt idx="25">
                  <c:v>Gloucestershire</c:v>
                </c:pt>
                <c:pt idx="26">
                  <c:v>New Anglia</c:v>
                </c:pt>
                <c:pt idx="27">
                  <c:v>D2N2</c:v>
                </c:pt>
                <c:pt idx="28">
                  <c:v>Solent</c:v>
                </c:pt>
                <c:pt idx="29">
                  <c:v>Oxfordshire</c:v>
                </c:pt>
                <c:pt idx="30">
                  <c:v>Swindon and Wiltshire</c:v>
                </c:pt>
                <c:pt idx="31">
                  <c:v>Enterprise M3</c:v>
                </c:pt>
                <c:pt idx="32">
                  <c:v>BTVLEP</c:v>
                </c:pt>
                <c:pt idx="33">
                  <c:v>GCGP</c:v>
                </c:pt>
                <c:pt idx="34">
                  <c:v>Thames Valley Berkshire</c:v>
                </c:pt>
                <c:pt idx="35">
                  <c:v>Cheshire and Warrington</c:v>
                </c:pt>
                <c:pt idx="36">
                  <c:v>Hertfordshire</c:v>
                </c:pt>
                <c:pt idx="37">
                  <c:v>Coventry and Warwickshire</c:v>
                </c:pt>
              </c:strCache>
            </c:strRef>
          </c:cat>
          <c:val>
            <c:numRef>
              <c:f>'Graph 2'!$B$4:$B$41</c:f>
              <c:numCache>
                <c:formatCode>#,##0</c:formatCode>
                <c:ptCount val="38"/>
                <c:pt idx="0">
                  <c:v>114</c:v>
                </c:pt>
                <c:pt idx="1">
                  <c:v>146</c:v>
                </c:pt>
                <c:pt idx="2">
                  <c:v>155</c:v>
                </c:pt>
                <c:pt idx="3">
                  <c:v>171</c:v>
                </c:pt>
                <c:pt idx="4">
                  <c:v>201</c:v>
                </c:pt>
                <c:pt idx="5">
                  <c:v>202</c:v>
                </c:pt>
                <c:pt idx="6">
                  <c:v>320</c:v>
                </c:pt>
                <c:pt idx="7">
                  <c:v>322</c:v>
                </c:pt>
                <c:pt idx="8">
                  <c:v>347</c:v>
                </c:pt>
                <c:pt idx="9">
                  <c:v>354</c:v>
                </c:pt>
                <c:pt idx="10">
                  <c:v>357</c:v>
                </c:pt>
                <c:pt idx="11">
                  <c:v>389</c:v>
                </c:pt>
                <c:pt idx="12">
                  <c:v>390</c:v>
                </c:pt>
                <c:pt idx="13">
                  <c:v>397</c:v>
                </c:pt>
                <c:pt idx="14">
                  <c:v>399</c:v>
                </c:pt>
                <c:pt idx="15">
                  <c:v>422</c:v>
                </c:pt>
                <c:pt idx="16">
                  <c:v>468</c:v>
                </c:pt>
                <c:pt idx="17">
                  <c:v>472</c:v>
                </c:pt>
                <c:pt idx="18">
                  <c:v>474</c:v>
                </c:pt>
                <c:pt idx="19">
                  <c:v>525</c:v>
                </c:pt>
                <c:pt idx="20">
                  <c:v>554</c:v>
                </c:pt>
                <c:pt idx="21">
                  <c:v>765</c:v>
                </c:pt>
                <c:pt idx="22">
                  <c:v>853</c:v>
                </c:pt>
                <c:pt idx="23">
                  <c:v>940</c:v>
                </c:pt>
                <c:pt idx="24">
                  <c:v>1022</c:v>
                </c:pt>
                <c:pt idx="25">
                  <c:v>1079</c:v>
                </c:pt>
                <c:pt idx="26">
                  <c:v>1187</c:v>
                </c:pt>
                <c:pt idx="27">
                  <c:v>1261</c:v>
                </c:pt>
                <c:pt idx="28">
                  <c:v>1262</c:v>
                </c:pt>
                <c:pt idx="29">
                  <c:v>1455</c:v>
                </c:pt>
                <c:pt idx="30">
                  <c:v>1682</c:v>
                </c:pt>
                <c:pt idx="31">
                  <c:v>1789</c:v>
                </c:pt>
                <c:pt idx="32">
                  <c:v>1908</c:v>
                </c:pt>
                <c:pt idx="33">
                  <c:v>2488</c:v>
                </c:pt>
                <c:pt idx="34">
                  <c:v>2506</c:v>
                </c:pt>
                <c:pt idx="35">
                  <c:v>2716</c:v>
                </c:pt>
                <c:pt idx="36">
                  <c:v>2875</c:v>
                </c:pt>
                <c:pt idx="37">
                  <c:v>3063</c:v>
                </c:pt>
              </c:numCache>
            </c:numRef>
          </c:val>
          <c:extLst>
            <c:ext xmlns:c16="http://schemas.microsoft.com/office/drawing/2014/chart" uri="{C3380CC4-5D6E-409C-BE32-E72D297353CC}">
              <c16:uniqueId val="{00000002-2536-4E24-BD72-0C116C8BEE21}"/>
            </c:ext>
          </c:extLst>
        </c:ser>
        <c:dLbls>
          <c:showLegendKey val="0"/>
          <c:showVal val="0"/>
          <c:showCatName val="0"/>
          <c:showSerName val="0"/>
          <c:showPercent val="0"/>
          <c:showBubbleSize val="0"/>
        </c:dLbls>
        <c:gapWidth val="219"/>
        <c:overlap val="-27"/>
        <c:axId val="441735568"/>
        <c:axId val="441741144"/>
      </c:barChart>
      <c:catAx>
        <c:axId val="44173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41741144"/>
        <c:crosses val="autoZero"/>
        <c:auto val="1"/>
        <c:lblAlgn val="ctr"/>
        <c:lblOffset val="100"/>
        <c:noMultiLvlLbl val="0"/>
      </c:catAx>
      <c:valAx>
        <c:axId val="441741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41735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528969F-3EDE-4D19-8909-CFDCE66F7070}" type="datetimeFigureOut">
              <a:rPr lang="en-GB" smtClean="0"/>
              <a:t>24/09/2019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1EED8CB-7F7D-4CCD-8C84-A4BE55302D18}" type="slidenum">
              <a:rPr lang="en-GB" smtClean="0"/>
              <a:t>‹#›</a:t>
            </a:fld>
            <a:endParaRPr lang="en-GB"/>
          </a:p>
        </p:txBody>
      </p:sp>
    </p:spTree>
    <p:extLst>
      <p:ext uri="{BB962C8B-B14F-4D97-AF65-F5344CB8AC3E}">
        <p14:creationId xmlns:p14="http://schemas.microsoft.com/office/powerpoint/2010/main" val="2843419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EED8CB-7F7D-4CCD-8C84-A4BE55302D18}" type="slidenum">
              <a:rPr lang="en-GB" smtClean="0"/>
              <a:t>1</a:t>
            </a:fld>
            <a:endParaRPr lang="en-GB"/>
          </a:p>
        </p:txBody>
      </p:sp>
    </p:spTree>
    <p:extLst>
      <p:ext uri="{BB962C8B-B14F-4D97-AF65-F5344CB8AC3E}">
        <p14:creationId xmlns:p14="http://schemas.microsoft.com/office/powerpoint/2010/main" val="247698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EED8CB-7F7D-4CCD-8C84-A4BE55302D18}" type="slidenum">
              <a:rPr lang="en-GB" smtClean="0"/>
              <a:t>2</a:t>
            </a:fld>
            <a:endParaRPr lang="en-GB"/>
          </a:p>
        </p:txBody>
      </p:sp>
    </p:spTree>
    <p:extLst>
      <p:ext uri="{BB962C8B-B14F-4D97-AF65-F5344CB8AC3E}">
        <p14:creationId xmlns:p14="http://schemas.microsoft.com/office/powerpoint/2010/main" val="337151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EED8CB-7F7D-4CCD-8C84-A4BE55302D18}" type="slidenum">
              <a:rPr lang="en-GB" smtClean="0"/>
              <a:t>3</a:t>
            </a:fld>
            <a:endParaRPr lang="en-GB"/>
          </a:p>
        </p:txBody>
      </p:sp>
    </p:spTree>
    <p:extLst>
      <p:ext uri="{BB962C8B-B14F-4D97-AF65-F5344CB8AC3E}">
        <p14:creationId xmlns:p14="http://schemas.microsoft.com/office/powerpoint/2010/main" val="184741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November 2017 Government published a National Industrial Strategy White Paper.  It set out national policy aims for tackling the UK’s long-standing productivity issues and also described four “Grand Challenges” that would both drive growth and require firms and society to adapt and adopt new approaches.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White Paper is the latest in a long history of varying national approaches to industrial policy in the UK.  In the light of the Brexit referendum and major technological, demographic and climate change it signals a switch towards a slightly more interventionist national approach, although it is not clear the extent to which all Whitehall Departments are bought in to the implications.</a:t>
            </a:r>
          </a:p>
          <a:p>
            <a:endParaRPr lang="en-GB" sz="1200" kern="1200" dirty="0">
              <a:solidFill>
                <a:schemeClr val="tx1"/>
              </a:solidFill>
              <a:effectLst/>
              <a:latin typeface="+mn-lt"/>
              <a:ea typeface="+mn-ea"/>
              <a:cs typeface="+mn-cs"/>
            </a:endParaRPr>
          </a:p>
          <a:p>
            <a:r>
              <a:rPr lang="en-US" dirty="0"/>
              <a:t>It sets out a broad framework rather than a specific set of policy changes.  </a:t>
            </a:r>
          </a:p>
          <a:p>
            <a:endParaRPr lang="en-GB" dirty="0"/>
          </a:p>
        </p:txBody>
      </p:sp>
      <p:sp>
        <p:nvSpPr>
          <p:cNvPr id="4" name="Slide Number Placeholder 3"/>
          <p:cNvSpPr>
            <a:spLocks noGrp="1"/>
          </p:cNvSpPr>
          <p:nvPr>
            <p:ph type="sldNum" sz="quarter" idx="5"/>
          </p:nvPr>
        </p:nvSpPr>
        <p:spPr/>
        <p:txBody>
          <a:bodyPr/>
          <a:lstStyle/>
          <a:p>
            <a:fld id="{DA48318B-4617-4406-9823-D02E253DDEB3}" type="slidenum">
              <a:rPr lang="en-GB" smtClean="0"/>
              <a:t>4</a:t>
            </a:fld>
            <a:endParaRPr lang="en-GB"/>
          </a:p>
        </p:txBody>
      </p:sp>
    </p:spTree>
    <p:extLst>
      <p:ext uri="{BB962C8B-B14F-4D97-AF65-F5344CB8AC3E}">
        <p14:creationId xmlns:p14="http://schemas.microsoft.com/office/powerpoint/2010/main" val="172265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This slide sets out the main aims and elements of the Government’s National Industrial Strategy</a:t>
            </a:r>
          </a:p>
          <a:p>
            <a:endParaRPr lang="en-US" dirty="0"/>
          </a:p>
          <a:p>
            <a:r>
              <a:rPr lang="en-US" dirty="0"/>
              <a:t>It looks at productivity through 5 Foundations, which are well established drivers of the national and local economy:</a:t>
            </a:r>
          </a:p>
          <a:p>
            <a:endParaRPr lang="en-US" dirty="0"/>
          </a:p>
          <a:p>
            <a:r>
              <a:rPr lang="en-US" dirty="0"/>
              <a:t>Ideas – innovation</a:t>
            </a:r>
          </a:p>
          <a:p>
            <a:r>
              <a:rPr lang="en-US" dirty="0"/>
              <a:t>People – Skills and earnings, the </a:t>
            </a:r>
            <a:r>
              <a:rPr lang="en-US" dirty="0" err="1"/>
              <a:t>labour</a:t>
            </a:r>
            <a:r>
              <a:rPr lang="en-US" dirty="0"/>
              <a:t> market</a:t>
            </a:r>
          </a:p>
          <a:p>
            <a:r>
              <a:rPr lang="en-US" dirty="0"/>
              <a:t>Infrastructure - including digital</a:t>
            </a:r>
          </a:p>
          <a:p>
            <a:r>
              <a:rPr lang="en-US" dirty="0"/>
              <a:t>Business Environment – business support and finance</a:t>
            </a:r>
          </a:p>
          <a:p>
            <a:r>
              <a:rPr lang="en-US" dirty="0"/>
              <a:t>Places</a:t>
            </a:r>
          </a:p>
          <a:p>
            <a:endParaRPr lang="en-US" dirty="0"/>
          </a:p>
          <a:p>
            <a:r>
              <a:rPr lang="en-US" dirty="0"/>
              <a:t>It also sets out 4 challenges which the UK and global economy faces, with a mission for the UK economy and firms to adapt and play a leading role in each:</a:t>
            </a:r>
          </a:p>
          <a:p>
            <a:endParaRPr lang="en-US" dirty="0"/>
          </a:p>
          <a:p>
            <a:r>
              <a:rPr lang="en-US" dirty="0"/>
              <a:t>AI and Data</a:t>
            </a:r>
          </a:p>
          <a:p>
            <a:r>
              <a:rPr lang="en-US" dirty="0"/>
              <a:t>Ageing Society</a:t>
            </a:r>
          </a:p>
          <a:p>
            <a:r>
              <a:rPr lang="en-US" dirty="0"/>
              <a:t>Clean Growth</a:t>
            </a:r>
          </a:p>
          <a:p>
            <a:r>
              <a:rPr lang="en-US" dirty="0"/>
              <a:t>Future of Mobility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he Government also asked each place, led by LEPs or Combined Authorities, to prepare a local industrial strategy by March 2020.  The primary purpose of the local industrial strategy is to set out how future growth and productivity gains can be achieved in ways that benefit the whole population and, crucially, to start to make the case for future growth funding, once the current round of UK and EU growth funding is complete.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It asks that these strategies are approved with Government and are specific about the distinctive contribution and strengths that each place can offer.  </a:t>
            </a:r>
          </a:p>
          <a:p>
            <a:endParaRPr lang="en-US" dirty="0"/>
          </a:p>
          <a:p>
            <a:r>
              <a:rPr lang="en-US" dirty="0"/>
              <a:t>It is not yet clear what funding for growth and infrastructure is gong to look like post March 2020.  But our industrial strategy is an important opportunity to show Government the future potential of the Norfolk and Suffolk economy and why it makes sense for private and public investment to come here. </a:t>
            </a:r>
          </a:p>
          <a:p>
            <a:endParaRPr lang="en-US" dirty="0"/>
          </a:p>
          <a:p>
            <a:r>
              <a:rPr lang="en-US" dirty="0"/>
              <a:t>Really importantly, the industrial strategy is not just a public sector strategy.  Taking the opportunities and meeting the challenges ahead, say on </a:t>
            </a:r>
            <a:r>
              <a:rPr lang="en-US" dirty="0" err="1"/>
              <a:t>labour</a:t>
            </a:r>
            <a:r>
              <a:rPr lang="en-US" dirty="0"/>
              <a:t> or automation, is going to mean business of many sectors are going to have to change, adapt and invest.  This strategy has to show how and how they can be helped to do so.</a:t>
            </a:r>
          </a:p>
        </p:txBody>
      </p:sp>
      <p:sp>
        <p:nvSpPr>
          <p:cNvPr id="4" name="Slide Number Placeholder 3"/>
          <p:cNvSpPr>
            <a:spLocks noGrp="1"/>
          </p:cNvSpPr>
          <p:nvPr>
            <p:ph type="sldNum" sz="quarter" idx="5"/>
          </p:nvPr>
        </p:nvSpPr>
        <p:spPr/>
        <p:txBody>
          <a:bodyPr/>
          <a:lstStyle/>
          <a:p>
            <a:fld id="{DA48318B-4617-4406-9823-D02E253DDEB3}" type="slidenum">
              <a:rPr lang="en-GB" smtClean="0"/>
              <a:t>5</a:t>
            </a:fld>
            <a:endParaRPr lang="en-GB"/>
          </a:p>
        </p:txBody>
      </p:sp>
    </p:spTree>
    <p:extLst>
      <p:ext uri="{BB962C8B-B14F-4D97-AF65-F5344CB8AC3E}">
        <p14:creationId xmlns:p14="http://schemas.microsoft.com/office/powerpoint/2010/main" val="2126203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05FFFE-D2A0-40DD-8C19-FA2305D5FED7}" type="slidenum">
              <a:rPr lang="en-GB" smtClean="0"/>
              <a:t>10</a:t>
            </a:fld>
            <a:endParaRPr lang="en-GB" dirty="0"/>
          </a:p>
        </p:txBody>
      </p:sp>
    </p:spTree>
    <p:extLst>
      <p:ext uri="{BB962C8B-B14F-4D97-AF65-F5344CB8AC3E}">
        <p14:creationId xmlns:p14="http://schemas.microsoft.com/office/powerpoint/2010/main" val="4123393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EED8CB-7F7D-4CCD-8C84-A4BE55302D18}" type="slidenum">
              <a:rPr lang="en-GB" smtClean="0"/>
              <a:t>11</a:t>
            </a:fld>
            <a:endParaRPr lang="en-GB"/>
          </a:p>
        </p:txBody>
      </p:sp>
    </p:spTree>
    <p:extLst>
      <p:ext uri="{BB962C8B-B14F-4D97-AF65-F5344CB8AC3E}">
        <p14:creationId xmlns:p14="http://schemas.microsoft.com/office/powerpoint/2010/main" val="311491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EED8CB-7F7D-4CCD-8C84-A4BE55302D18}" type="slidenum">
              <a:rPr lang="en-GB" smtClean="0"/>
              <a:t>15</a:t>
            </a:fld>
            <a:endParaRPr lang="en-GB"/>
          </a:p>
        </p:txBody>
      </p:sp>
    </p:spTree>
    <p:extLst>
      <p:ext uri="{BB962C8B-B14F-4D97-AF65-F5344CB8AC3E}">
        <p14:creationId xmlns:p14="http://schemas.microsoft.com/office/powerpoint/2010/main" val="280385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p:txBody>
      </p:sp>
      <p:sp>
        <p:nvSpPr>
          <p:cNvPr id="4" name="Slide Number Placeholder 3"/>
          <p:cNvSpPr>
            <a:spLocks noGrp="1"/>
          </p:cNvSpPr>
          <p:nvPr>
            <p:ph type="sldNum" sz="quarter" idx="10"/>
          </p:nvPr>
        </p:nvSpPr>
        <p:spPr/>
        <p:txBody>
          <a:bodyPr/>
          <a:lstStyle/>
          <a:p>
            <a:fld id="{C32737F3-7622-4DD3-88B0-F8B1553037D4}" type="slidenum">
              <a:rPr lang="en-GB" smtClean="0"/>
              <a:t>16</a:t>
            </a:fld>
            <a:endParaRPr lang="en-GB" dirty="0"/>
          </a:p>
        </p:txBody>
      </p:sp>
    </p:spTree>
    <p:extLst>
      <p:ext uri="{BB962C8B-B14F-4D97-AF65-F5344CB8AC3E}">
        <p14:creationId xmlns:p14="http://schemas.microsoft.com/office/powerpoint/2010/main" val="136177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0C286-2F0D-4AF2-90A5-849A3DE3E51D}" type="datetime1">
              <a:rPr lang="en-GB" smtClean="0"/>
              <a:t>24/09/2019</a:t>
            </a:fld>
            <a:endParaRPr lang="en-GB"/>
          </a:p>
        </p:txBody>
      </p:sp>
      <p:sp>
        <p:nvSpPr>
          <p:cNvPr id="5" name="Footer Placeholder 4"/>
          <p:cNvSpPr>
            <a:spLocks noGrp="1"/>
          </p:cNvSpPr>
          <p:nvPr>
            <p:ph type="ftr" sz="quarter" idx="11"/>
          </p:nvPr>
        </p:nvSpPr>
        <p:spPr/>
        <p:txBody>
          <a:bodyPr/>
          <a:lstStyle/>
          <a:p>
            <a:r>
              <a:rPr lang="en-GB"/>
              <a:t>DRAFT  - EMERGING EVIDENCE </a:t>
            </a:r>
          </a:p>
        </p:txBody>
      </p:sp>
      <p:sp>
        <p:nvSpPr>
          <p:cNvPr id="6" name="Slide Number Placeholder 5"/>
          <p:cNvSpPr>
            <a:spLocks noGrp="1"/>
          </p:cNvSpPr>
          <p:nvPr>
            <p:ph type="sldNum" sz="quarter" idx="12"/>
          </p:nvPr>
        </p:nvSpPr>
        <p:spPr/>
        <p:txBody>
          <a:bodyPr/>
          <a:lstStyle/>
          <a:p>
            <a:fld id="{61611A13-3120-46D3-AEFE-A33A0518A11E}" type="slidenum">
              <a:rPr lang="en-GB" smtClean="0"/>
              <a:t>‹#›</a:t>
            </a:fld>
            <a:endParaRPr lang="en-GB"/>
          </a:p>
        </p:txBody>
      </p:sp>
    </p:spTree>
    <p:extLst>
      <p:ext uri="{BB962C8B-B14F-4D97-AF65-F5344CB8AC3E}">
        <p14:creationId xmlns:p14="http://schemas.microsoft.com/office/powerpoint/2010/main" val="290495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9C665-9720-45D6-9433-3C30D4F7B91F}" type="datetime1">
              <a:rPr lang="en-GB" smtClean="0"/>
              <a:t>24/09/2019</a:t>
            </a:fld>
            <a:endParaRPr lang="en-GB"/>
          </a:p>
        </p:txBody>
      </p:sp>
      <p:sp>
        <p:nvSpPr>
          <p:cNvPr id="5" name="Footer Placeholder 4"/>
          <p:cNvSpPr>
            <a:spLocks noGrp="1"/>
          </p:cNvSpPr>
          <p:nvPr>
            <p:ph type="ftr" sz="quarter" idx="11"/>
          </p:nvPr>
        </p:nvSpPr>
        <p:spPr/>
        <p:txBody>
          <a:bodyPr/>
          <a:lstStyle/>
          <a:p>
            <a:r>
              <a:rPr lang="en-GB"/>
              <a:t>DRAFT  - EMERGING EVIDENCE </a:t>
            </a:r>
          </a:p>
        </p:txBody>
      </p:sp>
      <p:sp>
        <p:nvSpPr>
          <p:cNvPr id="6" name="Slide Number Placeholder 5"/>
          <p:cNvSpPr>
            <a:spLocks noGrp="1"/>
          </p:cNvSpPr>
          <p:nvPr>
            <p:ph type="sldNum" sz="quarter" idx="12"/>
          </p:nvPr>
        </p:nvSpPr>
        <p:spPr/>
        <p:txBody>
          <a:bodyPr/>
          <a:lstStyle/>
          <a:p>
            <a:fld id="{61611A13-3120-46D3-AEFE-A33A0518A11E}" type="slidenum">
              <a:rPr lang="en-GB" smtClean="0"/>
              <a:t>‹#›</a:t>
            </a:fld>
            <a:endParaRPr lang="en-GB"/>
          </a:p>
        </p:txBody>
      </p:sp>
    </p:spTree>
    <p:extLst>
      <p:ext uri="{BB962C8B-B14F-4D97-AF65-F5344CB8AC3E}">
        <p14:creationId xmlns:p14="http://schemas.microsoft.com/office/powerpoint/2010/main" val="81956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1215D5-578F-4C99-89B5-4E4DA301381D}" type="datetime1">
              <a:rPr lang="en-GB" smtClean="0"/>
              <a:t>24/09/2019</a:t>
            </a:fld>
            <a:endParaRPr lang="en-GB"/>
          </a:p>
        </p:txBody>
      </p:sp>
      <p:sp>
        <p:nvSpPr>
          <p:cNvPr id="5" name="Footer Placeholder 4"/>
          <p:cNvSpPr>
            <a:spLocks noGrp="1"/>
          </p:cNvSpPr>
          <p:nvPr>
            <p:ph type="ftr" sz="quarter" idx="11"/>
          </p:nvPr>
        </p:nvSpPr>
        <p:spPr/>
        <p:txBody>
          <a:bodyPr/>
          <a:lstStyle/>
          <a:p>
            <a:r>
              <a:rPr lang="en-GB"/>
              <a:t>DRAFT  - EMERGING EVIDENCE </a:t>
            </a:r>
          </a:p>
        </p:txBody>
      </p:sp>
      <p:sp>
        <p:nvSpPr>
          <p:cNvPr id="6" name="Slide Number Placeholder 5"/>
          <p:cNvSpPr>
            <a:spLocks noGrp="1"/>
          </p:cNvSpPr>
          <p:nvPr>
            <p:ph type="sldNum" sz="quarter" idx="12"/>
          </p:nvPr>
        </p:nvSpPr>
        <p:spPr/>
        <p:txBody>
          <a:bodyPr/>
          <a:lstStyle/>
          <a:p>
            <a:fld id="{61611A13-3120-46D3-AEFE-A33A0518A11E}" type="slidenum">
              <a:rPr lang="en-GB" smtClean="0"/>
              <a:t>‹#›</a:t>
            </a:fld>
            <a:endParaRPr lang="en-GB"/>
          </a:p>
        </p:txBody>
      </p:sp>
    </p:spTree>
    <p:extLst>
      <p:ext uri="{BB962C8B-B14F-4D97-AF65-F5344CB8AC3E}">
        <p14:creationId xmlns:p14="http://schemas.microsoft.com/office/powerpoint/2010/main" val="191031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A66A64-06C2-4A1D-B05B-743D62365D3B}" type="datetime1">
              <a:rPr lang="en-GB" smtClean="0"/>
              <a:t>24/09/2019</a:t>
            </a:fld>
            <a:endParaRPr lang="en-GB"/>
          </a:p>
        </p:txBody>
      </p:sp>
      <p:sp>
        <p:nvSpPr>
          <p:cNvPr id="5" name="Footer Placeholder 4"/>
          <p:cNvSpPr>
            <a:spLocks noGrp="1"/>
          </p:cNvSpPr>
          <p:nvPr>
            <p:ph type="ftr" sz="quarter" idx="11"/>
          </p:nvPr>
        </p:nvSpPr>
        <p:spPr/>
        <p:txBody>
          <a:bodyPr/>
          <a:lstStyle/>
          <a:p>
            <a:r>
              <a:rPr lang="en-GB"/>
              <a:t>DRAFT  - EMERGING EVIDENCE </a:t>
            </a:r>
          </a:p>
        </p:txBody>
      </p:sp>
      <p:sp>
        <p:nvSpPr>
          <p:cNvPr id="6" name="Slide Number Placeholder 5"/>
          <p:cNvSpPr>
            <a:spLocks noGrp="1"/>
          </p:cNvSpPr>
          <p:nvPr>
            <p:ph type="sldNum" sz="quarter" idx="12"/>
          </p:nvPr>
        </p:nvSpPr>
        <p:spPr/>
        <p:txBody>
          <a:bodyPr/>
          <a:lstStyle/>
          <a:p>
            <a:fld id="{61611A13-3120-46D3-AEFE-A33A0518A11E}" type="slidenum">
              <a:rPr lang="en-GB" smtClean="0"/>
              <a:t>‹#›</a:t>
            </a:fld>
            <a:endParaRPr lang="en-GB"/>
          </a:p>
        </p:txBody>
      </p:sp>
    </p:spTree>
    <p:extLst>
      <p:ext uri="{BB962C8B-B14F-4D97-AF65-F5344CB8AC3E}">
        <p14:creationId xmlns:p14="http://schemas.microsoft.com/office/powerpoint/2010/main" val="316836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D0AD17-1A17-444D-8962-5183FBF843A9}" type="datetime1">
              <a:rPr lang="en-GB" smtClean="0"/>
              <a:t>24/09/2019</a:t>
            </a:fld>
            <a:endParaRPr lang="en-GB"/>
          </a:p>
        </p:txBody>
      </p:sp>
      <p:sp>
        <p:nvSpPr>
          <p:cNvPr id="5" name="Footer Placeholder 4"/>
          <p:cNvSpPr>
            <a:spLocks noGrp="1"/>
          </p:cNvSpPr>
          <p:nvPr>
            <p:ph type="ftr" sz="quarter" idx="11"/>
          </p:nvPr>
        </p:nvSpPr>
        <p:spPr/>
        <p:txBody>
          <a:bodyPr/>
          <a:lstStyle/>
          <a:p>
            <a:r>
              <a:rPr lang="en-GB"/>
              <a:t>DRAFT  - EMERGING EVIDENCE </a:t>
            </a:r>
          </a:p>
        </p:txBody>
      </p:sp>
      <p:sp>
        <p:nvSpPr>
          <p:cNvPr id="6" name="Slide Number Placeholder 5"/>
          <p:cNvSpPr>
            <a:spLocks noGrp="1"/>
          </p:cNvSpPr>
          <p:nvPr>
            <p:ph type="sldNum" sz="quarter" idx="12"/>
          </p:nvPr>
        </p:nvSpPr>
        <p:spPr/>
        <p:txBody>
          <a:bodyPr/>
          <a:lstStyle/>
          <a:p>
            <a:fld id="{61611A13-3120-46D3-AEFE-A33A0518A11E}" type="slidenum">
              <a:rPr lang="en-GB" smtClean="0"/>
              <a:t>‹#›</a:t>
            </a:fld>
            <a:endParaRPr lang="en-GB"/>
          </a:p>
        </p:txBody>
      </p:sp>
    </p:spTree>
    <p:extLst>
      <p:ext uri="{BB962C8B-B14F-4D97-AF65-F5344CB8AC3E}">
        <p14:creationId xmlns:p14="http://schemas.microsoft.com/office/powerpoint/2010/main" val="281382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09DE5E-6597-42E9-AF0B-B7FA66C6B0AD}" type="datetime1">
              <a:rPr lang="en-GB" smtClean="0"/>
              <a:t>24/09/2019</a:t>
            </a:fld>
            <a:endParaRPr lang="en-GB"/>
          </a:p>
        </p:txBody>
      </p:sp>
      <p:sp>
        <p:nvSpPr>
          <p:cNvPr id="6" name="Footer Placeholder 5"/>
          <p:cNvSpPr>
            <a:spLocks noGrp="1"/>
          </p:cNvSpPr>
          <p:nvPr>
            <p:ph type="ftr" sz="quarter" idx="11"/>
          </p:nvPr>
        </p:nvSpPr>
        <p:spPr/>
        <p:txBody>
          <a:bodyPr/>
          <a:lstStyle/>
          <a:p>
            <a:r>
              <a:rPr lang="en-GB"/>
              <a:t>DRAFT  - EMERGING EVIDENCE </a:t>
            </a:r>
          </a:p>
        </p:txBody>
      </p:sp>
      <p:sp>
        <p:nvSpPr>
          <p:cNvPr id="7" name="Slide Number Placeholder 6"/>
          <p:cNvSpPr>
            <a:spLocks noGrp="1"/>
          </p:cNvSpPr>
          <p:nvPr>
            <p:ph type="sldNum" sz="quarter" idx="12"/>
          </p:nvPr>
        </p:nvSpPr>
        <p:spPr/>
        <p:txBody>
          <a:bodyPr/>
          <a:lstStyle/>
          <a:p>
            <a:fld id="{61611A13-3120-46D3-AEFE-A33A0518A11E}" type="slidenum">
              <a:rPr lang="en-GB" smtClean="0"/>
              <a:t>‹#›</a:t>
            </a:fld>
            <a:endParaRPr lang="en-GB"/>
          </a:p>
        </p:txBody>
      </p:sp>
    </p:spTree>
    <p:extLst>
      <p:ext uri="{BB962C8B-B14F-4D97-AF65-F5344CB8AC3E}">
        <p14:creationId xmlns:p14="http://schemas.microsoft.com/office/powerpoint/2010/main" val="68157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95CD8-E6B8-4D0C-825D-31AA6D477E43}" type="datetime1">
              <a:rPr lang="en-GB" smtClean="0"/>
              <a:t>24/09/2019</a:t>
            </a:fld>
            <a:endParaRPr lang="en-GB"/>
          </a:p>
        </p:txBody>
      </p:sp>
      <p:sp>
        <p:nvSpPr>
          <p:cNvPr id="8" name="Footer Placeholder 7"/>
          <p:cNvSpPr>
            <a:spLocks noGrp="1"/>
          </p:cNvSpPr>
          <p:nvPr>
            <p:ph type="ftr" sz="quarter" idx="11"/>
          </p:nvPr>
        </p:nvSpPr>
        <p:spPr/>
        <p:txBody>
          <a:bodyPr/>
          <a:lstStyle/>
          <a:p>
            <a:r>
              <a:rPr lang="en-GB"/>
              <a:t>DRAFT  - EMERGING EVIDENCE </a:t>
            </a:r>
          </a:p>
        </p:txBody>
      </p:sp>
      <p:sp>
        <p:nvSpPr>
          <p:cNvPr id="9" name="Slide Number Placeholder 8"/>
          <p:cNvSpPr>
            <a:spLocks noGrp="1"/>
          </p:cNvSpPr>
          <p:nvPr>
            <p:ph type="sldNum" sz="quarter" idx="12"/>
          </p:nvPr>
        </p:nvSpPr>
        <p:spPr/>
        <p:txBody>
          <a:bodyPr/>
          <a:lstStyle/>
          <a:p>
            <a:fld id="{61611A13-3120-46D3-AEFE-A33A0518A11E}" type="slidenum">
              <a:rPr lang="en-GB" smtClean="0"/>
              <a:t>‹#›</a:t>
            </a:fld>
            <a:endParaRPr lang="en-GB"/>
          </a:p>
        </p:txBody>
      </p:sp>
    </p:spTree>
    <p:extLst>
      <p:ext uri="{BB962C8B-B14F-4D97-AF65-F5344CB8AC3E}">
        <p14:creationId xmlns:p14="http://schemas.microsoft.com/office/powerpoint/2010/main" val="164634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019ED5-2805-4713-B230-F6D194D559AA}" type="datetime1">
              <a:rPr lang="en-GB" smtClean="0"/>
              <a:t>24/09/2019</a:t>
            </a:fld>
            <a:endParaRPr lang="en-GB"/>
          </a:p>
        </p:txBody>
      </p:sp>
      <p:sp>
        <p:nvSpPr>
          <p:cNvPr id="4" name="Footer Placeholder 3"/>
          <p:cNvSpPr>
            <a:spLocks noGrp="1"/>
          </p:cNvSpPr>
          <p:nvPr>
            <p:ph type="ftr" sz="quarter" idx="11"/>
          </p:nvPr>
        </p:nvSpPr>
        <p:spPr/>
        <p:txBody>
          <a:bodyPr/>
          <a:lstStyle/>
          <a:p>
            <a:r>
              <a:rPr lang="en-GB"/>
              <a:t>DRAFT  - EMERGING EVIDENCE </a:t>
            </a:r>
          </a:p>
        </p:txBody>
      </p:sp>
      <p:sp>
        <p:nvSpPr>
          <p:cNvPr id="5" name="Slide Number Placeholder 4"/>
          <p:cNvSpPr>
            <a:spLocks noGrp="1"/>
          </p:cNvSpPr>
          <p:nvPr>
            <p:ph type="sldNum" sz="quarter" idx="12"/>
          </p:nvPr>
        </p:nvSpPr>
        <p:spPr/>
        <p:txBody>
          <a:bodyPr/>
          <a:lstStyle/>
          <a:p>
            <a:fld id="{61611A13-3120-46D3-AEFE-A33A0518A11E}" type="slidenum">
              <a:rPr lang="en-GB" smtClean="0"/>
              <a:t>‹#›</a:t>
            </a:fld>
            <a:endParaRPr lang="en-GB"/>
          </a:p>
        </p:txBody>
      </p:sp>
    </p:spTree>
    <p:extLst>
      <p:ext uri="{BB962C8B-B14F-4D97-AF65-F5344CB8AC3E}">
        <p14:creationId xmlns:p14="http://schemas.microsoft.com/office/powerpoint/2010/main" val="358265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4FBD7-9354-498F-8E5E-64762198BC3D}" type="datetime1">
              <a:rPr lang="en-GB" smtClean="0"/>
              <a:t>24/09/2019</a:t>
            </a:fld>
            <a:endParaRPr lang="en-GB"/>
          </a:p>
        </p:txBody>
      </p:sp>
      <p:sp>
        <p:nvSpPr>
          <p:cNvPr id="3" name="Footer Placeholder 2"/>
          <p:cNvSpPr>
            <a:spLocks noGrp="1"/>
          </p:cNvSpPr>
          <p:nvPr>
            <p:ph type="ftr" sz="quarter" idx="11"/>
          </p:nvPr>
        </p:nvSpPr>
        <p:spPr/>
        <p:txBody>
          <a:bodyPr/>
          <a:lstStyle/>
          <a:p>
            <a:r>
              <a:rPr lang="en-GB"/>
              <a:t>DRAFT  - EMERGING EVIDENCE </a:t>
            </a:r>
          </a:p>
        </p:txBody>
      </p:sp>
      <p:sp>
        <p:nvSpPr>
          <p:cNvPr id="4" name="Slide Number Placeholder 3"/>
          <p:cNvSpPr>
            <a:spLocks noGrp="1"/>
          </p:cNvSpPr>
          <p:nvPr>
            <p:ph type="sldNum" sz="quarter" idx="12"/>
          </p:nvPr>
        </p:nvSpPr>
        <p:spPr/>
        <p:txBody>
          <a:bodyPr/>
          <a:lstStyle/>
          <a:p>
            <a:fld id="{61611A13-3120-46D3-AEFE-A33A0518A11E}" type="slidenum">
              <a:rPr lang="en-GB" smtClean="0"/>
              <a:t>‹#›</a:t>
            </a:fld>
            <a:endParaRPr lang="en-GB"/>
          </a:p>
        </p:txBody>
      </p:sp>
    </p:spTree>
    <p:extLst>
      <p:ext uri="{BB962C8B-B14F-4D97-AF65-F5344CB8AC3E}">
        <p14:creationId xmlns:p14="http://schemas.microsoft.com/office/powerpoint/2010/main" val="417444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215F4F-71BF-4DCA-BF62-D188A046B0D8}" type="datetime1">
              <a:rPr lang="en-GB" smtClean="0"/>
              <a:t>24/09/2019</a:t>
            </a:fld>
            <a:endParaRPr lang="en-GB"/>
          </a:p>
        </p:txBody>
      </p:sp>
      <p:sp>
        <p:nvSpPr>
          <p:cNvPr id="6" name="Footer Placeholder 5"/>
          <p:cNvSpPr>
            <a:spLocks noGrp="1"/>
          </p:cNvSpPr>
          <p:nvPr>
            <p:ph type="ftr" sz="quarter" idx="11"/>
          </p:nvPr>
        </p:nvSpPr>
        <p:spPr/>
        <p:txBody>
          <a:bodyPr/>
          <a:lstStyle/>
          <a:p>
            <a:r>
              <a:rPr lang="en-GB"/>
              <a:t>DRAFT  - EMERGING EVIDENCE </a:t>
            </a:r>
          </a:p>
        </p:txBody>
      </p:sp>
      <p:sp>
        <p:nvSpPr>
          <p:cNvPr id="7" name="Slide Number Placeholder 6"/>
          <p:cNvSpPr>
            <a:spLocks noGrp="1"/>
          </p:cNvSpPr>
          <p:nvPr>
            <p:ph type="sldNum" sz="quarter" idx="12"/>
          </p:nvPr>
        </p:nvSpPr>
        <p:spPr/>
        <p:txBody>
          <a:bodyPr/>
          <a:lstStyle/>
          <a:p>
            <a:fld id="{61611A13-3120-46D3-AEFE-A33A0518A11E}" type="slidenum">
              <a:rPr lang="en-GB" smtClean="0"/>
              <a:t>‹#›</a:t>
            </a:fld>
            <a:endParaRPr lang="en-GB"/>
          </a:p>
        </p:txBody>
      </p:sp>
    </p:spTree>
    <p:extLst>
      <p:ext uri="{BB962C8B-B14F-4D97-AF65-F5344CB8AC3E}">
        <p14:creationId xmlns:p14="http://schemas.microsoft.com/office/powerpoint/2010/main" val="90629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C0A2B4-F588-4ACE-A7C0-6D78F91099F6}" type="datetime1">
              <a:rPr lang="en-GB" smtClean="0"/>
              <a:t>24/09/2019</a:t>
            </a:fld>
            <a:endParaRPr lang="en-GB"/>
          </a:p>
        </p:txBody>
      </p:sp>
      <p:sp>
        <p:nvSpPr>
          <p:cNvPr id="6" name="Footer Placeholder 5"/>
          <p:cNvSpPr>
            <a:spLocks noGrp="1"/>
          </p:cNvSpPr>
          <p:nvPr>
            <p:ph type="ftr" sz="quarter" idx="11"/>
          </p:nvPr>
        </p:nvSpPr>
        <p:spPr/>
        <p:txBody>
          <a:bodyPr/>
          <a:lstStyle/>
          <a:p>
            <a:r>
              <a:rPr lang="en-GB"/>
              <a:t>DRAFT  - EMERGING EVIDENCE </a:t>
            </a:r>
          </a:p>
        </p:txBody>
      </p:sp>
      <p:sp>
        <p:nvSpPr>
          <p:cNvPr id="7" name="Slide Number Placeholder 6"/>
          <p:cNvSpPr>
            <a:spLocks noGrp="1"/>
          </p:cNvSpPr>
          <p:nvPr>
            <p:ph type="sldNum" sz="quarter" idx="12"/>
          </p:nvPr>
        </p:nvSpPr>
        <p:spPr/>
        <p:txBody>
          <a:bodyPr/>
          <a:lstStyle/>
          <a:p>
            <a:fld id="{61611A13-3120-46D3-AEFE-A33A0518A11E}" type="slidenum">
              <a:rPr lang="en-GB" smtClean="0"/>
              <a:t>‹#›</a:t>
            </a:fld>
            <a:endParaRPr lang="en-GB"/>
          </a:p>
        </p:txBody>
      </p:sp>
    </p:spTree>
    <p:extLst>
      <p:ext uri="{BB962C8B-B14F-4D97-AF65-F5344CB8AC3E}">
        <p14:creationId xmlns:p14="http://schemas.microsoft.com/office/powerpoint/2010/main" val="336924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BD925-C18D-4423-A368-3BCB0EFAACAF}" type="datetime1">
              <a:rPr lang="en-GB" smtClean="0"/>
              <a:t>24/09/2019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DRAFT  - EMERGING EVIDENCE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11A13-3120-46D3-AEFE-A33A0518A11E}" type="slidenum">
              <a:rPr lang="en-GB" smtClean="0"/>
              <a:t>‹#›</a:t>
            </a:fld>
            <a:endParaRPr lang="en-GB"/>
          </a:p>
        </p:txBody>
      </p:sp>
    </p:spTree>
    <p:extLst>
      <p:ext uri="{BB962C8B-B14F-4D97-AF65-F5344CB8AC3E}">
        <p14:creationId xmlns:p14="http://schemas.microsoft.com/office/powerpoint/2010/main" val="3811833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surveymonkey.co.uk/r/FT2CS3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4134" y="2427519"/>
            <a:ext cx="8292737" cy="2623930"/>
          </a:xfrm>
        </p:spPr>
        <p:txBody>
          <a:bodyPr>
            <a:normAutofit/>
          </a:bodyPr>
          <a:lstStyle/>
          <a:p>
            <a:r>
              <a:rPr lang="en-GB" sz="4000" b="1" dirty="0">
                <a:solidFill>
                  <a:srgbClr val="005984"/>
                </a:solidFill>
              </a:rPr>
              <a:t>Local Industrial Strategy: Insights Pack</a:t>
            </a:r>
            <a:br>
              <a:rPr lang="en-GB" sz="4000" b="1" dirty="0">
                <a:solidFill>
                  <a:srgbClr val="005984"/>
                </a:solidFill>
              </a:rPr>
            </a:br>
            <a:r>
              <a:rPr lang="en-GB" sz="3200" dirty="0">
                <a:solidFill>
                  <a:srgbClr val="005984"/>
                </a:solidFill>
              </a:rPr>
              <a:t>September 2019</a:t>
            </a:r>
            <a:br>
              <a:rPr lang="en-GB" sz="3200" b="1" dirty="0">
                <a:solidFill>
                  <a:srgbClr val="005984"/>
                </a:solidFill>
              </a:rPr>
            </a:br>
            <a:endParaRPr lang="en-GB" sz="4000" dirty="0">
              <a:solidFill>
                <a:srgbClr val="005984"/>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7281" y="476673"/>
            <a:ext cx="3917437" cy="1329879"/>
          </a:xfrm>
          <a:prstGeom prst="rect">
            <a:avLst/>
          </a:prstGeom>
        </p:spPr>
      </p:pic>
      <p:sp>
        <p:nvSpPr>
          <p:cNvPr id="5" name="Rectangle 4"/>
          <p:cNvSpPr>
            <a:spLocks noChangeArrowheads="1"/>
          </p:cNvSpPr>
          <p:nvPr/>
        </p:nvSpPr>
        <p:spPr bwMode="auto">
          <a:xfrm>
            <a:off x="0" y="5805986"/>
            <a:ext cx="12192000" cy="1038625"/>
          </a:xfrm>
          <a:prstGeom prst="rect">
            <a:avLst/>
          </a:prstGeom>
          <a:solidFill>
            <a:srgbClr val="005984"/>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6" name="Picture 2" descr="H:\HoPD\General\Stoke on Trent and Staffordshire Local Enterprise Partnership\Branding\131231 new LEP logo high res white on transp.png">
            <a:extLst>
              <a:ext uri="{FF2B5EF4-FFF2-40B4-BE49-F238E27FC236}">
                <a16:creationId xmlns:a16="http://schemas.microsoft.com/office/drawing/2014/main" id="{9325C0AD-2898-42B9-883E-28B6A6226C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2200" y="5922616"/>
            <a:ext cx="1911150" cy="64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969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a:extLst>
              <a:ext uri="{FF2B5EF4-FFF2-40B4-BE49-F238E27FC236}">
                <a16:creationId xmlns:a16="http://schemas.microsoft.com/office/drawing/2014/main" id="{37EAA200-0A90-4472-A4DD-F8423E17D739}"/>
              </a:ext>
            </a:extLst>
          </p:cNvPr>
          <p:cNvSpPr>
            <a:spLocks noGrp="1"/>
          </p:cNvSpPr>
          <p:nvPr>
            <p:ph type="sldNum" sz="quarter" idx="12"/>
          </p:nvPr>
        </p:nvSpPr>
        <p:spPr>
          <a:xfrm>
            <a:off x="8541065" y="6352921"/>
            <a:ext cx="2057400" cy="365125"/>
          </a:xfrm>
        </p:spPr>
        <p:txBody>
          <a:bodyPr/>
          <a:lstStyle/>
          <a:p>
            <a:fld id="{61611A13-3120-46D3-AEFE-A33A0518A11E}" type="slidenum">
              <a:rPr lang="en-GB" b="1" smtClean="0">
                <a:solidFill>
                  <a:srgbClr val="005984"/>
                </a:solidFill>
              </a:rPr>
              <a:t>10</a:t>
            </a:fld>
            <a:endParaRPr lang="en-GB" b="1" dirty="0">
              <a:solidFill>
                <a:srgbClr val="005984"/>
              </a:solidFill>
            </a:endParaRPr>
          </a:p>
        </p:txBody>
      </p:sp>
      <p:sp>
        <p:nvSpPr>
          <p:cNvPr id="17" name="Title 1">
            <a:extLst>
              <a:ext uri="{FF2B5EF4-FFF2-40B4-BE49-F238E27FC236}">
                <a16:creationId xmlns:a16="http://schemas.microsoft.com/office/drawing/2014/main" id="{FFA8D880-5CEB-443D-ACC0-91F1D98D2653}"/>
              </a:ext>
            </a:extLst>
          </p:cNvPr>
          <p:cNvSpPr>
            <a:spLocks noGrp="1"/>
          </p:cNvSpPr>
          <p:nvPr>
            <p:ph type="title"/>
          </p:nvPr>
        </p:nvSpPr>
        <p:spPr>
          <a:xfrm>
            <a:off x="1981200" y="274638"/>
            <a:ext cx="8229600" cy="1143000"/>
          </a:xfrm>
        </p:spPr>
        <p:txBody>
          <a:bodyPr anchor="t">
            <a:normAutofit/>
          </a:bodyPr>
          <a:lstStyle/>
          <a:p>
            <a:r>
              <a:rPr lang="en-GB" sz="4000" dirty="0">
                <a:solidFill>
                  <a:srgbClr val="005984"/>
                </a:solidFill>
              </a:rPr>
              <a:t>Which sectors are growing ? </a:t>
            </a:r>
          </a:p>
        </p:txBody>
      </p:sp>
      <p:sp>
        <p:nvSpPr>
          <p:cNvPr id="5" name="Rectangle: Rounded Corners 4">
            <a:extLst>
              <a:ext uri="{FF2B5EF4-FFF2-40B4-BE49-F238E27FC236}">
                <a16:creationId xmlns:a16="http://schemas.microsoft.com/office/drawing/2014/main" id="{1598E456-5F63-47A5-A8FE-97C96A4119DB}"/>
              </a:ext>
            </a:extLst>
          </p:cNvPr>
          <p:cNvSpPr/>
          <p:nvPr/>
        </p:nvSpPr>
        <p:spPr>
          <a:xfrm>
            <a:off x="6691423" y="1290049"/>
            <a:ext cx="3342595" cy="474957"/>
          </a:xfrm>
          <a:prstGeom prst="roundRect">
            <a:avLst>
              <a:gd name="adj" fmla="val 6304"/>
            </a:avLst>
          </a:prstGeom>
          <a:solidFill>
            <a:srgbClr val="0A9251"/>
          </a:solidFill>
          <a:ln>
            <a:solidFill>
              <a:srgbClr val="0A9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Growing sectors</a:t>
            </a:r>
            <a:endParaRPr lang="en-GB" b="1" dirty="0"/>
          </a:p>
        </p:txBody>
      </p:sp>
      <p:sp>
        <p:nvSpPr>
          <p:cNvPr id="8" name="Rectangle: Rounded Corners 7">
            <a:extLst>
              <a:ext uri="{FF2B5EF4-FFF2-40B4-BE49-F238E27FC236}">
                <a16:creationId xmlns:a16="http://schemas.microsoft.com/office/drawing/2014/main" id="{3F6ACF90-C82E-48A8-8EE0-1D8765BFFEC2}"/>
              </a:ext>
            </a:extLst>
          </p:cNvPr>
          <p:cNvSpPr/>
          <p:nvPr/>
        </p:nvSpPr>
        <p:spPr>
          <a:xfrm>
            <a:off x="3172047" y="1290049"/>
            <a:ext cx="3342595" cy="474957"/>
          </a:xfrm>
          <a:prstGeom prst="roundRect">
            <a:avLst>
              <a:gd name="adj" fmla="val 630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Declining sectors</a:t>
            </a:r>
            <a:endParaRPr lang="en-GB" b="1" dirty="0"/>
          </a:p>
        </p:txBody>
      </p:sp>
      <p:sp>
        <p:nvSpPr>
          <p:cNvPr id="9" name="Rectangle: Rounded Corners 8">
            <a:extLst>
              <a:ext uri="{FF2B5EF4-FFF2-40B4-BE49-F238E27FC236}">
                <a16:creationId xmlns:a16="http://schemas.microsoft.com/office/drawing/2014/main" id="{BC64FAAD-3D77-4D52-9573-A962BA7457B2}"/>
              </a:ext>
            </a:extLst>
          </p:cNvPr>
          <p:cNvSpPr/>
          <p:nvPr/>
        </p:nvSpPr>
        <p:spPr>
          <a:xfrm>
            <a:off x="1825257" y="1952811"/>
            <a:ext cx="1166038" cy="2006002"/>
          </a:xfrm>
          <a:prstGeom prst="roundRect">
            <a:avLst>
              <a:gd name="adj" fmla="val 6304"/>
            </a:avLst>
          </a:prstGeom>
          <a:solidFill>
            <a:srgbClr val="0A9251"/>
          </a:solidFill>
          <a:ln>
            <a:solidFill>
              <a:srgbClr val="0A925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More concentrated sectors (LQ&gt;1)</a:t>
            </a:r>
            <a:endParaRPr lang="en-GB" b="1" dirty="0"/>
          </a:p>
        </p:txBody>
      </p:sp>
      <p:pic>
        <p:nvPicPr>
          <p:cNvPr id="12" name="Picture 11">
            <a:extLst>
              <a:ext uri="{FF2B5EF4-FFF2-40B4-BE49-F238E27FC236}">
                <a16:creationId xmlns:a16="http://schemas.microsoft.com/office/drawing/2014/main" id="{90F7FEC4-CFDE-45D2-89E6-0FEEF42B4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398" y="6165305"/>
            <a:ext cx="1770403" cy="601011"/>
          </a:xfrm>
          <a:prstGeom prst="rect">
            <a:avLst/>
          </a:prstGeom>
        </p:spPr>
      </p:pic>
      <p:sp>
        <p:nvSpPr>
          <p:cNvPr id="13" name="Rectangle: Rounded Corners 12">
            <a:extLst>
              <a:ext uri="{FF2B5EF4-FFF2-40B4-BE49-F238E27FC236}">
                <a16:creationId xmlns:a16="http://schemas.microsoft.com/office/drawing/2014/main" id="{3172FCC9-0788-480B-A7D9-E5F9C4D14EBF}"/>
              </a:ext>
            </a:extLst>
          </p:cNvPr>
          <p:cNvSpPr/>
          <p:nvPr/>
        </p:nvSpPr>
        <p:spPr>
          <a:xfrm>
            <a:off x="1825257" y="4065494"/>
            <a:ext cx="1166038" cy="2006002"/>
          </a:xfrm>
          <a:prstGeom prst="roundRect">
            <a:avLst>
              <a:gd name="adj" fmla="val 6304"/>
            </a:avLst>
          </a:prstGeom>
          <a:solidFill>
            <a:srgbClr val="F0CA3E"/>
          </a:solidFill>
          <a:ln>
            <a:solidFill>
              <a:srgbClr val="F0CA3E"/>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Less concentrated sectors (LQ&lt;1)</a:t>
            </a:r>
            <a:endParaRPr lang="en-GB" b="1" dirty="0"/>
          </a:p>
        </p:txBody>
      </p:sp>
      <p:sp>
        <p:nvSpPr>
          <p:cNvPr id="15" name="Rectangle: Rounded Corners 14">
            <a:extLst>
              <a:ext uri="{FF2B5EF4-FFF2-40B4-BE49-F238E27FC236}">
                <a16:creationId xmlns:a16="http://schemas.microsoft.com/office/drawing/2014/main" id="{80053CA7-2E7B-461A-B9CA-E72C16F6CC2F}"/>
              </a:ext>
            </a:extLst>
          </p:cNvPr>
          <p:cNvSpPr/>
          <p:nvPr/>
        </p:nvSpPr>
        <p:spPr>
          <a:xfrm>
            <a:off x="6691423" y="1952811"/>
            <a:ext cx="3342595" cy="2006002"/>
          </a:xfrm>
          <a:prstGeom prst="roundRect">
            <a:avLst>
              <a:gd name="adj" fmla="val 3398"/>
            </a:avLst>
          </a:prstGeom>
          <a:solidFill>
            <a:schemeClr val="bg1"/>
          </a:solidFill>
          <a:ln w="28575">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en-GB" dirty="0">
                <a:solidFill>
                  <a:srgbClr val="005984"/>
                </a:solidFill>
              </a:rPr>
              <a:t>Logistics</a:t>
            </a:r>
          </a:p>
          <a:p>
            <a:pPr marL="285750" indent="-285750" algn="ctr">
              <a:buFontTx/>
              <a:buChar char="-"/>
            </a:pPr>
            <a:r>
              <a:rPr lang="en-GB" dirty="0">
                <a:solidFill>
                  <a:srgbClr val="005984"/>
                </a:solidFill>
              </a:rPr>
              <a:t>(B2B) Catering</a:t>
            </a:r>
          </a:p>
          <a:p>
            <a:pPr marL="285750" indent="-285750" algn="ctr">
              <a:buFontTx/>
              <a:buChar char="-"/>
            </a:pPr>
            <a:r>
              <a:rPr lang="en-GB" dirty="0">
                <a:solidFill>
                  <a:srgbClr val="005984"/>
                </a:solidFill>
              </a:rPr>
              <a:t>Local services/Sports/Leisure</a:t>
            </a:r>
          </a:p>
          <a:p>
            <a:pPr marL="285750" indent="-285750" algn="ctr">
              <a:buFontTx/>
              <a:buChar char="-"/>
            </a:pPr>
            <a:r>
              <a:rPr lang="en-GB" dirty="0">
                <a:solidFill>
                  <a:srgbClr val="005984"/>
                </a:solidFill>
              </a:rPr>
              <a:t>Health &amp; care</a:t>
            </a:r>
          </a:p>
          <a:p>
            <a:pPr marL="285750" indent="-285750" algn="ctr">
              <a:buFontTx/>
              <a:buChar char="-"/>
            </a:pPr>
            <a:r>
              <a:rPr lang="en-GB" dirty="0">
                <a:solidFill>
                  <a:srgbClr val="005984"/>
                </a:solidFill>
              </a:rPr>
              <a:t>Equipment / JCB</a:t>
            </a:r>
          </a:p>
          <a:p>
            <a:pPr marL="285750" indent="-285750" algn="ctr">
              <a:buFontTx/>
              <a:buChar char="-"/>
            </a:pPr>
            <a:r>
              <a:rPr lang="en-GB" dirty="0">
                <a:solidFill>
                  <a:srgbClr val="005984"/>
                </a:solidFill>
              </a:rPr>
              <a:t>Gambling</a:t>
            </a:r>
          </a:p>
        </p:txBody>
      </p:sp>
      <p:sp>
        <p:nvSpPr>
          <p:cNvPr id="18" name="Rectangle: Rounded Corners 17">
            <a:extLst>
              <a:ext uri="{FF2B5EF4-FFF2-40B4-BE49-F238E27FC236}">
                <a16:creationId xmlns:a16="http://schemas.microsoft.com/office/drawing/2014/main" id="{7C1680CE-5A95-4E10-9695-F66EDD93C4E6}"/>
              </a:ext>
            </a:extLst>
          </p:cNvPr>
          <p:cNvSpPr/>
          <p:nvPr/>
        </p:nvSpPr>
        <p:spPr>
          <a:xfrm>
            <a:off x="6691422" y="4065494"/>
            <a:ext cx="3342594" cy="2006002"/>
          </a:xfrm>
          <a:prstGeom prst="roundRect">
            <a:avLst>
              <a:gd name="adj" fmla="val 3398"/>
            </a:avLst>
          </a:prstGeom>
          <a:solidFill>
            <a:schemeClr val="bg1"/>
          </a:solidFill>
          <a:ln w="28575">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en-GB" dirty="0">
                <a:solidFill>
                  <a:srgbClr val="005984"/>
                </a:solidFill>
              </a:rPr>
              <a:t>Professional services</a:t>
            </a:r>
          </a:p>
          <a:p>
            <a:pPr marL="285750" indent="-285750" algn="ctr">
              <a:buFontTx/>
              <a:buChar char="-"/>
            </a:pPr>
            <a:r>
              <a:rPr lang="en-GB" dirty="0">
                <a:solidFill>
                  <a:srgbClr val="005984"/>
                </a:solidFill>
              </a:rPr>
              <a:t>Business services</a:t>
            </a:r>
          </a:p>
          <a:p>
            <a:pPr marL="285750" indent="-285750" algn="ctr">
              <a:buFontTx/>
              <a:buChar char="-"/>
            </a:pPr>
            <a:r>
              <a:rPr lang="en-GB" dirty="0">
                <a:solidFill>
                  <a:srgbClr val="005984"/>
                </a:solidFill>
              </a:rPr>
              <a:t>Automotive manufacturing</a:t>
            </a:r>
          </a:p>
          <a:p>
            <a:pPr marL="285750" indent="-285750" algn="ctr">
              <a:buFontTx/>
              <a:buChar char="-"/>
            </a:pPr>
            <a:r>
              <a:rPr lang="en-GB" dirty="0">
                <a:solidFill>
                  <a:srgbClr val="005984"/>
                </a:solidFill>
              </a:rPr>
              <a:t>Real estate</a:t>
            </a:r>
          </a:p>
          <a:p>
            <a:pPr marL="285750" indent="-285750" algn="ctr">
              <a:buFontTx/>
              <a:buChar char="-"/>
            </a:pPr>
            <a:r>
              <a:rPr lang="en-GB" dirty="0">
                <a:solidFill>
                  <a:srgbClr val="005984"/>
                </a:solidFill>
              </a:rPr>
              <a:t>Housebuilding</a:t>
            </a:r>
          </a:p>
          <a:p>
            <a:pPr marL="285750" indent="-285750" algn="ctr">
              <a:buFontTx/>
              <a:buChar char="-"/>
            </a:pPr>
            <a:r>
              <a:rPr lang="en-GB" dirty="0">
                <a:solidFill>
                  <a:srgbClr val="005984"/>
                </a:solidFill>
              </a:rPr>
              <a:t>IT</a:t>
            </a:r>
          </a:p>
          <a:p>
            <a:pPr marL="285750" indent="-285750" algn="ctr">
              <a:buFontTx/>
              <a:buChar char="-"/>
            </a:pPr>
            <a:r>
              <a:rPr lang="en-GB" dirty="0">
                <a:solidFill>
                  <a:srgbClr val="005984"/>
                </a:solidFill>
              </a:rPr>
              <a:t>Hotels</a:t>
            </a:r>
          </a:p>
        </p:txBody>
      </p:sp>
      <p:sp>
        <p:nvSpPr>
          <p:cNvPr id="19" name="Rectangle: Rounded Corners 18">
            <a:extLst>
              <a:ext uri="{FF2B5EF4-FFF2-40B4-BE49-F238E27FC236}">
                <a16:creationId xmlns:a16="http://schemas.microsoft.com/office/drawing/2014/main" id="{B08544E3-05C2-4117-BBFF-2DABBDA7AF23}"/>
              </a:ext>
            </a:extLst>
          </p:cNvPr>
          <p:cNvSpPr/>
          <p:nvPr/>
        </p:nvSpPr>
        <p:spPr>
          <a:xfrm>
            <a:off x="3172046" y="1952811"/>
            <a:ext cx="3342595" cy="2006002"/>
          </a:xfrm>
          <a:prstGeom prst="roundRect">
            <a:avLst>
              <a:gd name="adj" fmla="val 3398"/>
            </a:avLst>
          </a:prstGeom>
          <a:solidFill>
            <a:schemeClr val="bg1"/>
          </a:solidFill>
          <a:ln w="28575">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en-GB" dirty="0">
                <a:solidFill>
                  <a:srgbClr val="005984"/>
                </a:solidFill>
              </a:rPr>
              <a:t>Further education</a:t>
            </a:r>
          </a:p>
          <a:p>
            <a:pPr marL="285750" indent="-285750" algn="ctr">
              <a:buFontTx/>
              <a:buChar char="-"/>
            </a:pPr>
            <a:r>
              <a:rPr lang="en-GB" dirty="0">
                <a:solidFill>
                  <a:srgbClr val="005984"/>
                </a:solidFill>
              </a:rPr>
              <a:t>Unlicensed couriers</a:t>
            </a:r>
          </a:p>
          <a:p>
            <a:pPr marL="285750" indent="-285750" algn="ctr">
              <a:buFontTx/>
              <a:buChar char="-"/>
            </a:pPr>
            <a:r>
              <a:rPr lang="en-GB" dirty="0">
                <a:solidFill>
                  <a:srgbClr val="005984"/>
                </a:solidFill>
              </a:rPr>
              <a:t>Some manufacturing sub-sectors</a:t>
            </a:r>
          </a:p>
          <a:p>
            <a:pPr marL="285750" indent="-285750" algn="ctr">
              <a:buFontTx/>
              <a:buChar char="-"/>
            </a:pPr>
            <a:r>
              <a:rPr lang="en-GB" dirty="0">
                <a:solidFill>
                  <a:srgbClr val="005984"/>
                </a:solidFill>
              </a:rPr>
              <a:t>Brewing</a:t>
            </a:r>
          </a:p>
          <a:p>
            <a:pPr marL="285750" indent="-285750" algn="ctr">
              <a:buFontTx/>
              <a:buChar char="-"/>
            </a:pPr>
            <a:r>
              <a:rPr lang="en-GB" dirty="0">
                <a:solidFill>
                  <a:srgbClr val="005984"/>
                </a:solidFill>
              </a:rPr>
              <a:t>Some retail sub-sectors</a:t>
            </a:r>
          </a:p>
        </p:txBody>
      </p:sp>
      <p:sp>
        <p:nvSpPr>
          <p:cNvPr id="20" name="Rectangle: Rounded Corners 19">
            <a:extLst>
              <a:ext uri="{FF2B5EF4-FFF2-40B4-BE49-F238E27FC236}">
                <a16:creationId xmlns:a16="http://schemas.microsoft.com/office/drawing/2014/main" id="{949E3EA4-F021-4221-909F-2E513556210D}"/>
              </a:ext>
            </a:extLst>
          </p:cNvPr>
          <p:cNvSpPr/>
          <p:nvPr/>
        </p:nvSpPr>
        <p:spPr>
          <a:xfrm>
            <a:off x="3172046" y="4065494"/>
            <a:ext cx="3342594" cy="2006002"/>
          </a:xfrm>
          <a:prstGeom prst="roundRect">
            <a:avLst>
              <a:gd name="adj" fmla="val 3398"/>
            </a:avLst>
          </a:prstGeom>
          <a:solidFill>
            <a:schemeClr val="bg1"/>
          </a:solidFill>
          <a:ln w="28575">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en-GB" dirty="0">
                <a:solidFill>
                  <a:srgbClr val="005984"/>
                </a:solidFill>
              </a:rPr>
              <a:t>Education</a:t>
            </a:r>
          </a:p>
          <a:p>
            <a:pPr marL="285750" indent="-285750" algn="ctr">
              <a:buFontTx/>
              <a:buChar char="-"/>
            </a:pPr>
            <a:r>
              <a:rPr lang="en-GB" dirty="0">
                <a:solidFill>
                  <a:srgbClr val="005984"/>
                </a:solidFill>
              </a:rPr>
              <a:t>Social care</a:t>
            </a:r>
          </a:p>
          <a:p>
            <a:pPr marL="285750" indent="-285750" algn="ctr">
              <a:buFontTx/>
              <a:buChar char="-"/>
            </a:pPr>
            <a:r>
              <a:rPr lang="en-GB" dirty="0">
                <a:solidFill>
                  <a:srgbClr val="005984"/>
                </a:solidFill>
              </a:rPr>
              <a:t>Policing</a:t>
            </a:r>
          </a:p>
          <a:p>
            <a:pPr marL="285750" indent="-285750" algn="ctr">
              <a:buFontTx/>
              <a:buChar char="-"/>
            </a:pPr>
            <a:r>
              <a:rPr lang="en-GB" dirty="0">
                <a:solidFill>
                  <a:srgbClr val="005984"/>
                </a:solidFill>
              </a:rPr>
              <a:t>High street banks</a:t>
            </a:r>
          </a:p>
        </p:txBody>
      </p:sp>
      <p:sp>
        <p:nvSpPr>
          <p:cNvPr id="21" name="TextBox 20">
            <a:extLst>
              <a:ext uri="{FF2B5EF4-FFF2-40B4-BE49-F238E27FC236}">
                <a16:creationId xmlns:a16="http://schemas.microsoft.com/office/drawing/2014/main" id="{8E615E65-721E-4174-ADAA-883D1A392EA3}"/>
              </a:ext>
            </a:extLst>
          </p:cNvPr>
          <p:cNvSpPr txBox="1"/>
          <p:nvPr/>
        </p:nvSpPr>
        <p:spPr>
          <a:xfrm>
            <a:off x="1981200" y="6535483"/>
            <a:ext cx="6275040" cy="230832"/>
          </a:xfrm>
          <a:prstGeom prst="rect">
            <a:avLst/>
          </a:prstGeom>
          <a:noFill/>
        </p:spPr>
        <p:txBody>
          <a:bodyPr wrap="square" rtlCol="0">
            <a:spAutoFit/>
          </a:bodyPr>
          <a:lstStyle/>
          <a:p>
            <a:r>
              <a:rPr lang="en-GB" sz="900" dirty="0"/>
              <a:t>Source: BRES employment data, 2009-2017. Analysis by Metro Dynamics.</a:t>
            </a:r>
          </a:p>
        </p:txBody>
      </p:sp>
    </p:spTree>
    <p:extLst>
      <p:ext uri="{BB962C8B-B14F-4D97-AF65-F5344CB8AC3E}">
        <p14:creationId xmlns:p14="http://schemas.microsoft.com/office/powerpoint/2010/main" val="202031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066FD-E4CD-47D2-84F3-821716AF43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9594" y="5892909"/>
            <a:ext cx="1770403" cy="601011"/>
          </a:xfrm>
          <a:prstGeom prst="rect">
            <a:avLst/>
          </a:prstGeom>
        </p:spPr>
      </p:pic>
      <p:sp>
        <p:nvSpPr>
          <p:cNvPr id="2" name="Title 1"/>
          <p:cNvSpPr>
            <a:spLocks noGrp="1"/>
          </p:cNvSpPr>
          <p:nvPr>
            <p:ph type="title"/>
          </p:nvPr>
        </p:nvSpPr>
        <p:spPr>
          <a:xfrm>
            <a:off x="531845" y="156088"/>
            <a:ext cx="11168743" cy="854968"/>
          </a:xfrm>
        </p:spPr>
        <p:txBody>
          <a:bodyPr>
            <a:normAutofit/>
          </a:bodyPr>
          <a:lstStyle/>
          <a:p>
            <a:pPr algn="l"/>
            <a:r>
              <a:rPr lang="en-GB" b="1" dirty="0">
                <a:solidFill>
                  <a:srgbClr val="005984"/>
                </a:solidFill>
              </a:rPr>
              <a:t>We can further improve growth and productivity</a:t>
            </a:r>
          </a:p>
        </p:txBody>
      </p:sp>
      <p:sp>
        <p:nvSpPr>
          <p:cNvPr id="5" name="Slide Number Placeholder 4">
            <a:extLst>
              <a:ext uri="{FF2B5EF4-FFF2-40B4-BE49-F238E27FC236}">
                <a16:creationId xmlns:a16="http://schemas.microsoft.com/office/drawing/2014/main" id="{7CFF384D-4DA2-40B6-88B7-29E2D3B3E2B7}"/>
              </a:ext>
            </a:extLst>
          </p:cNvPr>
          <p:cNvSpPr>
            <a:spLocks noGrp="1"/>
          </p:cNvSpPr>
          <p:nvPr>
            <p:ph type="sldNum" sz="quarter" idx="12"/>
          </p:nvPr>
        </p:nvSpPr>
        <p:spPr/>
        <p:txBody>
          <a:bodyPr/>
          <a:lstStyle/>
          <a:p>
            <a:fld id="{61611A13-3120-46D3-AEFE-A33A0518A11E}" type="slidenum">
              <a:rPr lang="en-GB" smtClean="0"/>
              <a:t>11</a:t>
            </a:fld>
            <a:endParaRPr lang="en-GB" dirty="0"/>
          </a:p>
        </p:txBody>
      </p:sp>
      <p:graphicFrame>
        <p:nvGraphicFramePr>
          <p:cNvPr id="11" name="Chart 10">
            <a:extLst>
              <a:ext uri="{FF2B5EF4-FFF2-40B4-BE49-F238E27FC236}">
                <a16:creationId xmlns:a16="http://schemas.microsoft.com/office/drawing/2014/main" id="{8517CEDC-0E23-4311-8328-B980852322BF}"/>
              </a:ext>
            </a:extLst>
          </p:cNvPr>
          <p:cNvGraphicFramePr>
            <a:graphicFrameLocks/>
          </p:cNvGraphicFramePr>
          <p:nvPr>
            <p:extLst>
              <p:ext uri="{D42A27DB-BD31-4B8C-83A1-F6EECF244321}">
                <p14:modId xmlns:p14="http://schemas.microsoft.com/office/powerpoint/2010/main" val="2534453255"/>
              </p:ext>
            </p:extLst>
          </p:nvPr>
        </p:nvGraphicFramePr>
        <p:xfrm>
          <a:off x="531844" y="1602182"/>
          <a:ext cx="5564155" cy="41111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33E9F105-2931-4A1E-AF96-A77643419572}"/>
              </a:ext>
            </a:extLst>
          </p:cNvPr>
          <p:cNvSpPr/>
          <p:nvPr/>
        </p:nvSpPr>
        <p:spPr>
          <a:xfrm>
            <a:off x="531844" y="1349489"/>
            <a:ext cx="4575291" cy="230832"/>
          </a:xfrm>
          <a:prstGeom prst="rect">
            <a:avLst/>
          </a:prstGeom>
        </p:spPr>
        <p:txBody>
          <a:bodyPr wrap="none">
            <a:spAutoFit/>
          </a:bodyPr>
          <a:lstStyle/>
          <a:p>
            <a:r>
              <a:rPr lang="en-GB" sz="900" dirty="0"/>
              <a:t>Indexed Economic Output (measured in Gross Value Added / GVA), 1998 to 2017 (1998 = 100)</a:t>
            </a:r>
          </a:p>
        </p:txBody>
      </p:sp>
      <p:sp>
        <p:nvSpPr>
          <p:cNvPr id="13" name="Rectangle 12">
            <a:extLst>
              <a:ext uri="{FF2B5EF4-FFF2-40B4-BE49-F238E27FC236}">
                <a16:creationId xmlns:a16="http://schemas.microsoft.com/office/drawing/2014/main" id="{162A183B-70A7-43AF-844D-295F29B62DD7}"/>
              </a:ext>
            </a:extLst>
          </p:cNvPr>
          <p:cNvSpPr/>
          <p:nvPr/>
        </p:nvSpPr>
        <p:spPr>
          <a:xfrm>
            <a:off x="206576" y="6442303"/>
            <a:ext cx="6922012" cy="230832"/>
          </a:xfrm>
          <a:prstGeom prst="rect">
            <a:avLst/>
          </a:prstGeom>
        </p:spPr>
        <p:txBody>
          <a:bodyPr wrap="squar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Source: ONS Regional gross value added (balanced) local authority by NUTS 1 region. Note: all economic output figures cited here refer to GVA.</a:t>
            </a:r>
          </a:p>
        </p:txBody>
      </p:sp>
      <p:sp>
        <p:nvSpPr>
          <p:cNvPr id="16" name="TextBox 15">
            <a:extLst>
              <a:ext uri="{FF2B5EF4-FFF2-40B4-BE49-F238E27FC236}">
                <a16:creationId xmlns:a16="http://schemas.microsoft.com/office/drawing/2014/main" id="{66325F22-245A-4072-BB6C-93FA6165BD82}"/>
              </a:ext>
            </a:extLst>
          </p:cNvPr>
          <p:cNvSpPr txBox="1"/>
          <p:nvPr/>
        </p:nvSpPr>
        <p:spPr>
          <a:xfrm>
            <a:off x="6494106" y="1464905"/>
            <a:ext cx="5019870" cy="4428003"/>
          </a:xfrm>
          <a:prstGeom prst="rect">
            <a:avLst/>
          </a:prstGeom>
          <a:noFill/>
        </p:spPr>
        <p:txBody>
          <a:bodyPr wrap="square" rtlCol="0">
            <a:normAutofit fontScale="92500" lnSpcReduction="20000"/>
          </a:bodyPr>
          <a:lstStyle/>
          <a:p>
            <a:pPr marL="0" lvl="1">
              <a:lnSpc>
                <a:spcPct val="170000"/>
              </a:lnSpc>
            </a:pPr>
            <a:r>
              <a:rPr lang="en-GB" sz="1200" dirty="0">
                <a:latin typeface="Helvetica Neue"/>
                <a:cs typeface="Arial" panose="020B0604020202020204" pitchFamily="34" charset="0"/>
              </a:rPr>
              <a:t>According to the most recent figures, the economic output of Stoke-on-Trent and Staffordshire LEP is £21.5bn. This is 16.5% of the economic output for West Midlands region, and 1.2% of UK output. </a:t>
            </a:r>
          </a:p>
          <a:p>
            <a:pPr marL="0" lvl="1">
              <a:lnSpc>
                <a:spcPct val="170000"/>
              </a:lnSpc>
            </a:pPr>
            <a:endParaRPr lang="en-GB" sz="1200" dirty="0">
              <a:latin typeface="Helvetica Neue"/>
              <a:cs typeface="Arial" panose="020B0604020202020204" pitchFamily="34" charset="0"/>
            </a:endParaRPr>
          </a:p>
          <a:p>
            <a:pPr marL="0" lvl="1">
              <a:lnSpc>
                <a:spcPct val="170000"/>
              </a:lnSpc>
            </a:pPr>
            <a:r>
              <a:rPr lang="en-GB" sz="1200" dirty="0">
                <a:latin typeface="Helvetica Neue"/>
                <a:cs typeface="Arial" panose="020B0604020202020204" pitchFamily="34" charset="0"/>
              </a:rPr>
              <a:t>Since the 2009 recession, growth in SSLEP has been slower than the national and regional averages.</a:t>
            </a:r>
          </a:p>
          <a:p>
            <a:pPr marL="0" lvl="1">
              <a:lnSpc>
                <a:spcPct val="170000"/>
              </a:lnSpc>
            </a:pPr>
            <a:endParaRPr lang="en-GB" sz="1200" dirty="0">
              <a:latin typeface="Helvetica Neue"/>
              <a:cs typeface="Arial" panose="020B0604020202020204" pitchFamily="34" charset="0"/>
            </a:endParaRPr>
          </a:p>
          <a:p>
            <a:pPr marL="0" lvl="1">
              <a:lnSpc>
                <a:spcPct val="170000"/>
              </a:lnSpc>
            </a:pPr>
            <a:r>
              <a:rPr lang="en-GB" sz="1200" dirty="0">
                <a:latin typeface="Helvetica Neue"/>
                <a:cs typeface="Arial" panose="020B0604020202020204" pitchFamily="34" charset="0"/>
              </a:rPr>
              <a:t>After initially keeping pace with the national economy, productivity is now slowing down. </a:t>
            </a:r>
          </a:p>
          <a:p>
            <a:pPr marL="0" lvl="1">
              <a:lnSpc>
                <a:spcPct val="170000"/>
              </a:lnSpc>
            </a:pPr>
            <a:endParaRPr lang="en-GB" sz="1200" dirty="0">
              <a:latin typeface="Helvetica Neue"/>
              <a:cs typeface="Arial" panose="020B0604020202020204" pitchFamily="34" charset="0"/>
            </a:endParaRPr>
          </a:p>
          <a:p>
            <a:pPr marL="0" lvl="1">
              <a:lnSpc>
                <a:spcPct val="170000"/>
              </a:lnSpc>
            </a:pPr>
            <a:r>
              <a:rPr lang="en-GB" sz="1200" dirty="0">
                <a:latin typeface="Helvetica Neue"/>
                <a:cs typeface="Arial" panose="020B0604020202020204" pitchFamily="34" charset="0"/>
              </a:rPr>
              <a:t>In 2017, economic output per hour worked was £25.90 in SSLEP. This is 22% lower than the national average. More worryingly, the productivity gap in SSLEP has widened over recent years. </a:t>
            </a:r>
          </a:p>
          <a:p>
            <a:pPr marL="0" lvl="1">
              <a:lnSpc>
                <a:spcPct val="170000"/>
              </a:lnSpc>
            </a:pPr>
            <a:endParaRPr lang="en-GB" sz="1200" dirty="0">
              <a:latin typeface="Helvetica Neue"/>
              <a:cs typeface="Arial" panose="020B0604020202020204" pitchFamily="34" charset="0"/>
            </a:endParaRPr>
          </a:p>
          <a:p>
            <a:pPr marL="0" lvl="1">
              <a:lnSpc>
                <a:spcPct val="170000"/>
              </a:lnSpc>
            </a:pPr>
            <a:r>
              <a:rPr lang="en-GB" sz="1200" dirty="0">
                <a:latin typeface="Helvetica Neue"/>
                <a:cs typeface="Arial" panose="020B0604020202020204" pitchFamily="34" charset="0"/>
              </a:rPr>
              <a:t>For the LEP area as a whole, there are no sectors which have higher productivity (as measured by GVA per job) than the national average. This means that raising productivity is an economy-wide challenge. </a:t>
            </a:r>
            <a:endParaRPr lang="en-GB" dirty="0"/>
          </a:p>
        </p:txBody>
      </p:sp>
    </p:spTree>
    <p:extLst>
      <p:ext uri="{BB962C8B-B14F-4D97-AF65-F5344CB8AC3E}">
        <p14:creationId xmlns:p14="http://schemas.microsoft.com/office/powerpoint/2010/main" val="3733465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CCACF5-A3BF-4908-BB24-632B84FCD2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9594" y="5892909"/>
            <a:ext cx="1770403" cy="601011"/>
          </a:xfrm>
          <a:prstGeom prst="rect">
            <a:avLst/>
          </a:prstGeom>
        </p:spPr>
      </p:pic>
      <p:sp>
        <p:nvSpPr>
          <p:cNvPr id="4" name="Slide Number Placeholder 3">
            <a:extLst>
              <a:ext uri="{FF2B5EF4-FFF2-40B4-BE49-F238E27FC236}">
                <a16:creationId xmlns:a16="http://schemas.microsoft.com/office/drawing/2014/main" id="{BE1CF4D1-E118-47F4-8734-AD12B7F0B507}"/>
              </a:ext>
            </a:extLst>
          </p:cNvPr>
          <p:cNvSpPr>
            <a:spLocks noGrp="1"/>
          </p:cNvSpPr>
          <p:nvPr>
            <p:ph type="sldNum" sz="quarter" idx="12"/>
          </p:nvPr>
        </p:nvSpPr>
        <p:spPr/>
        <p:txBody>
          <a:bodyPr/>
          <a:lstStyle/>
          <a:p>
            <a:fld id="{61611A13-3120-46D3-AEFE-A33A0518A11E}" type="slidenum">
              <a:rPr lang="en-GB" smtClean="0"/>
              <a:t>12</a:t>
            </a:fld>
            <a:endParaRPr lang="en-GB" dirty="0"/>
          </a:p>
        </p:txBody>
      </p:sp>
      <p:sp>
        <p:nvSpPr>
          <p:cNvPr id="10" name="Rectangle 9">
            <a:extLst>
              <a:ext uri="{FF2B5EF4-FFF2-40B4-BE49-F238E27FC236}">
                <a16:creationId xmlns:a16="http://schemas.microsoft.com/office/drawing/2014/main" id="{A504F80D-D782-4A5F-8B3C-7668AB0CC691}"/>
              </a:ext>
            </a:extLst>
          </p:cNvPr>
          <p:cNvSpPr/>
          <p:nvPr/>
        </p:nvSpPr>
        <p:spPr>
          <a:xfrm>
            <a:off x="491412" y="1187624"/>
            <a:ext cx="1854995" cy="230832"/>
          </a:xfrm>
          <a:prstGeom prst="rect">
            <a:avLst/>
          </a:prstGeom>
        </p:spPr>
        <p:txBody>
          <a:bodyPr wrap="none">
            <a:spAutoFit/>
          </a:bodyPr>
          <a:lstStyle/>
          <a:p>
            <a:r>
              <a:rPr lang="en-GB" sz="900" dirty="0"/>
              <a:t>Businesses per 10,000 people, 2018</a:t>
            </a:r>
          </a:p>
        </p:txBody>
      </p:sp>
      <p:sp>
        <p:nvSpPr>
          <p:cNvPr id="11" name="TextBox 10">
            <a:extLst>
              <a:ext uri="{FF2B5EF4-FFF2-40B4-BE49-F238E27FC236}">
                <a16:creationId xmlns:a16="http://schemas.microsoft.com/office/drawing/2014/main" id="{C958C83D-DAA0-444E-8035-DF1274FE787F}"/>
              </a:ext>
            </a:extLst>
          </p:cNvPr>
          <p:cNvSpPr txBox="1"/>
          <p:nvPr/>
        </p:nvSpPr>
        <p:spPr>
          <a:xfrm>
            <a:off x="475448" y="5892909"/>
            <a:ext cx="6071534" cy="230832"/>
          </a:xfrm>
          <a:prstGeom prst="rect">
            <a:avLst/>
          </a:prstGeom>
          <a:noFill/>
        </p:spPr>
        <p:txBody>
          <a:bodyPr wrap="square" rtlCol="0">
            <a:spAutoFit/>
          </a:bodyPr>
          <a:lstStyle/>
          <a:p>
            <a:r>
              <a:rPr lang="en-GB" sz="900" dirty="0"/>
              <a:t>Source: </a:t>
            </a:r>
            <a:r>
              <a:rPr lang="en-US" sz="900" dirty="0">
                <a:solidFill>
                  <a:prstClr val="black"/>
                </a:solidFill>
              </a:rPr>
              <a:t>Source: Business Demography 2017: Count of Births of New Enterprises; ONS Population Estimates</a:t>
            </a:r>
            <a:r>
              <a:rPr lang="en-GB" sz="900" dirty="0">
                <a:solidFill>
                  <a:prstClr val="black"/>
                </a:solidFill>
                <a:latin typeface="Cambria" panose="02040503050406030204"/>
              </a:rPr>
              <a:t>.</a:t>
            </a:r>
            <a:endParaRPr lang="en-GB" sz="900" dirty="0"/>
          </a:p>
        </p:txBody>
      </p:sp>
      <p:sp>
        <p:nvSpPr>
          <p:cNvPr id="13" name="Content Placeholder 2">
            <a:extLst>
              <a:ext uri="{FF2B5EF4-FFF2-40B4-BE49-F238E27FC236}">
                <a16:creationId xmlns:a16="http://schemas.microsoft.com/office/drawing/2014/main" id="{F4DB594E-D5A8-45BE-9216-830A3EDD2413}"/>
              </a:ext>
            </a:extLst>
          </p:cNvPr>
          <p:cNvSpPr txBox="1">
            <a:spLocks/>
          </p:cNvSpPr>
          <p:nvPr/>
        </p:nvSpPr>
        <p:spPr>
          <a:xfrm>
            <a:off x="6096000" y="1187624"/>
            <a:ext cx="5604588" cy="470528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GB" sz="2200" dirty="0"/>
              <a:t>The LEP area is home to 38,790 businesses, including 145 large businesses employing over 250 employees.</a:t>
            </a:r>
          </a:p>
          <a:p>
            <a:pPr marL="0" indent="0">
              <a:lnSpc>
                <a:spcPct val="170000"/>
              </a:lnSpc>
              <a:buNone/>
            </a:pPr>
            <a:r>
              <a:rPr lang="en-GB" sz="2200" dirty="0"/>
              <a:t>There are fewer businesses here than there could be. There are 410 businesses per 10,000 residents in the SSLEP area, which is below the West Midlands (425) and England (482).</a:t>
            </a:r>
          </a:p>
          <a:p>
            <a:pPr marL="0" indent="0">
              <a:lnSpc>
                <a:spcPct val="170000"/>
              </a:lnSpc>
              <a:buNone/>
            </a:pPr>
            <a:endParaRPr lang="en-GB" sz="2200" dirty="0"/>
          </a:p>
          <a:p>
            <a:pPr marL="0" indent="0">
              <a:lnSpc>
                <a:spcPct val="170000"/>
              </a:lnSpc>
              <a:buNone/>
            </a:pPr>
            <a:r>
              <a:rPr lang="en-GB" sz="2200" dirty="0"/>
              <a:t>SSLEP has a slightly better survival rate for new businesses than England and the West Midlands, from one year after establishment through to five years. This suggests that the LEP area is a good place to start a business and a supportive environment to maintain it.</a:t>
            </a:r>
          </a:p>
          <a:p>
            <a:pPr marL="0" indent="0">
              <a:lnSpc>
                <a:spcPct val="134000"/>
              </a:lnSpc>
              <a:buNone/>
            </a:pPr>
            <a:endParaRPr lang="en-GB" sz="2200" dirty="0"/>
          </a:p>
          <a:p>
            <a:pPr>
              <a:lnSpc>
                <a:spcPct val="124000"/>
              </a:lnSpc>
            </a:pPr>
            <a:endParaRPr lang="en-GB" sz="2400" dirty="0"/>
          </a:p>
        </p:txBody>
      </p:sp>
      <p:sp>
        <p:nvSpPr>
          <p:cNvPr id="14" name="Title 1">
            <a:extLst>
              <a:ext uri="{FF2B5EF4-FFF2-40B4-BE49-F238E27FC236}">
                <a16:creationId xmlns:a16="http://schemas.microsoft.com/office/drawing/2014/main" id="{5531A632-DBC4-4A5D-9BD7-1129FFF13D72}"/>
              </a:ext>
            </a:extLst>
          </p:cNvPr>
          <p:cNvSpPr txBox="1">
            <a:spLocks/>
          </p:cNvSpPr>
          <p:nvPr/>
        </p:nvSpPr>
        <p:spPr>
          <a:xfrm>
            <a:off x="531845" y="156088"/>
            <a:ext cx="11168743" cy="854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5984"/>
              </a:solidFill>
            </a:endParaRPr>
          </a:p>
        </p:txBody>
      </p:sp>
      <p:sp>
        <p:nvSpPr>
          <p:cNvPr id="15" name="Title 1">
            <a:extLst>
              <a:ext uri="{FF2B5EF4-FFF2-40B4-BE49-F238E27FC236}">
                <a16:creationId xmlns:a16="http://schemas.microsoft.com/office/drawing/2014/main" id="{717016DB-9A9B-4D7B-B28D-FE70FB6F8753}"/>
              </a:ext>
            </a:extLst>
          </p:cNvPr>
          <p:cNvSpPr txBox="1">
            <a:spLocks/>
          </p:cNvSpPr>
          <p:nvPr/>
        </p:nvSpPr>
        <p:spPr>
          <a:xfrm>
            <a:off x="368983" y="332656"/>
            <a:ext cx="11321143" cy="8549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5984"/>
                </a:solidFill>
              </a:rPr>
              <a:t>We are a good place to start a business, but we have fewer businesses than we would like. </a:t>
            </a:r>
          </a:p>
        </p:txBody>
      </p:sp>
      <p:graphicFrame>
        <p:nvGraphicFramePr>
          <p:cNvPr id="16" name="Chart 1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067732373"/>
              </p:ext>
            </p:extLst>
          </p:nvPr>
        </p:nvGraphicFramePr>
        <p:xfrm>
          <a:off x="491412" y="1473638"/>
          <a:ext cx="5153608" cy="4436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2630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E8C84A-0255-45FD-BE83-FA06BCA9AC89}"/>
              </a:ext>
            </a:extLst>
          </p:cNvPr>
          <p:cNvSpPr>
            <a:spLocks noGrp="1"/>
          </p:cNvSpPr>
          <p:nvPr>
            <p:ph idx="1"/>
          </p:nvPr>
        </p:nvSpPr>
        <p:spPr>
          <a:xfrm>
            <a:off x="6096000" y="1310011"/>
            <a:ext cx="5257800" cy="4866952"/>
          </a:xfrm>
        </p:spPr>
        <p:txBody>
          <a:bodyPr>
            <a:normAutofit fontScale="55000" lnSpcReduction="20000"/>
          </a:bodyPr>
          <a:lstStyle/>
          <a:p>
            <a:pPr marL="0" indent="0">
              <a:lnSpc>
                <a:spcPct val="170000"/>
              </a:lnSpc>
              <a:buNone/>
            </a:pPr>
            <a:r>
              <a:rPr lang="en-GB" dirty="0"/>
              <a:t>Skills levels across the population are rising. Between 2004 and 2018 the proportion of the population with degree level or higher (NVQ4+) skills rose from 20.4% to 33.4%. However, the area still has a lower proportion of the population with NVQ4+ skills than the UK (39.2%).</a:t>
            </a:r>
          </a:p>
          <a:p>
            <a:pPr marL="0" indent="0">
              <a:lnSpc>
                <a:spcPct val="170000"/>
              </a:lnSpc>
              <a:buNone/>
            </a:pPr>
            <a:endParaRPr lang="en-GB" dirty="0"/>
          </a:p>
          <a:p>
            <a:pPr marL="0" indent="0">
              <a:lnSpc>
                <a:spcPct val="170000"/>
              </a:lnSpc>
              <a:buNone/>
            </a:pPr>
            <a:r>
              <a:rPr lang="en-GB" dirty="0"/>
              <a:t>Residents in our area earn more than people who work in our area do. This suggests that some of our higher-skilled residents commute outside the area to work- finding higher paying jobs in neighbouring economies.</a:t>
            </a:r>
          </a:p>
          <a:p>
            <a:pPr marL="0" indent="0">
              <a:lnSpc>
                <a:spcPct val="170000"/>
              </a:lnSpc>
              <a:buNone/>
            </a:pPr>
            <a:endParaRPr lang="en-GB" dirty="0"/>
          </a:p>
          <a:p>
            <a:endParaRPr lang="en-GB" dirty="0"/>
          </a:p>
        </p:txBody>
      </p:sp>
      <p:sp>
        <p:nvSpPr>
          <p:cNvPr id="4" name="Slide Number Placeholder 3">
            <a:extLst>
              <a:ext uri="{FF2B5EF4-FFF2-40B4-BE49-F238E27FC236}">
                <a16:creationId xmlns:a16="http://schemas.microsoft.com/office/drawing/2014/main" id="{828691A5-C891-4595-AA0B-31C835D0FAD6}"/>
              </a:ext>
            </a:extLst>
          </p:cNvPr>
          <p:cNvSpPr>
            <a:spLocks noGrp="1"/>
          </p:cNvSpPr>
          <p:nvPr>
            <p:ph type="sldNum" sz="quarter" idx="12"/>
          </p:nvPr>
        </p:nvSpPr>
        <p:spPr/>
        <p:txBody>
          <a:bodyPr/>
          <a:lstStyle/>
          <a:p>
            <a:fld id="{61611A13-3120-46D3-AEFE-A33A0518A11E}" type="slidenum">
              <a:rPr lang="en-GB" smtClean="0"/>
              <a:t>13</a:t>
            </a:fld>
            <a:endParaRPr lang="en-GB"/>
          </a:p>
        </p:txBody>
      </p:sp>
      <p:graphicFrame>
        <p:nvGraphicFramePr>
          <p:cNvPr id="5" name="Chart 4">
            <a:extLst>
              <a:ext uri="{FF2B5EF4-FFF2-40B4-BE49-F238E27FC236}">
                <a16:creationId xmlns:a16="http://schemas.microsoft.com/office/drawing/2014/main" id="{34EEE31F-83FF-4241-ADD0-FA2094224DAA}"/>
              </a:ext>
            </a:extLst>
          </p:cNvPr>
          <p:cNvGraphicFramePr>
            <a:graphicFrameLocks/>
          </p:cNvGraphicFramePr>
          <p:nvPr>
            <p:extLst>
              <p:ext uri="{D42A27DB-BD31-4B8C-83A1-F6EECF244321}">
                <p14:modId xmlns:p14="http://schemas.microsoft.com/office/powerpoint/2010/main" val="3530457323"/>
              </p:ext>
            </p:extLst>
          </p:nvPr>
        </p:nvGraphicFramePr>
        <p:xfrm>
          <a:off x="531845" y="1268987"/>
          <a:ext cx="5256484" cy="490797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2EAE11E8-F99F-4DF0-8108-B0DA22D1E065}"/>
              </a:ext>
            </a:extLst>
          </p:cNvPr>
          <p:cNvSpPr/>
          <p:nvPr/>
        </p:nvSpPr>
        <p:spPr>
          <a:xfrm>
            <a:off x="531845" y="1011056"/>
            <a:ext cx="2653290" cy="230832"/>
          </a:xfrm>
          <a:prstGeom prst="rect">
            <a:avLst/>
          </a:prstGeom>
        </p:spPr>
        <p:txBody>
          <a:bodyPr wrap="none">
            <a:spAutoFit/>
          </a:bodyPr>
          <a:lstStyle/>
          <a:p>
            <a:r>
              <a:rPr lang="en-GB" sz="900" dirty="0"/>
              <a:t>Qualifications level change in SSLEP area (2004-18)</a:t>
            </a:r>
          </a:p>
        </p:txBody>
      </p:sp>
      <p:sp>
        <p:nvSpPr>
          <p:cNvPr id="7" name="Title 1">
            <a:extLst>
              <a:ext uri="{FF2B5EF4-FFF2-40B4-BE49-F238E27FC236}">
                <a16:creationId xmlns:a16="http://schemas.microsoft.com/office/drawing/2014/main" id="{91D23F29-5879-4FFA-9FD4-9CD81B34933B}"/>
              </a:ext>
            </a:extLst>
          </p:cNvPr>
          <p:cNvSpPr txBox="1">
            <a:spLocks/>
          </p:cNvSpPr>
          <p:nvPr/>
        </p:nvSpPr>
        <p:spPr>
          <a:xfrm>
            <a:off x="531845" y="156088"/>
            <a:ext cx="11168743" cy="854968"/>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4000"/>
              </a:lnSpc>
            </a:pPr>
            <a:r>
              <a:rPr lang="en-GB" b="1" dirty="0">
                <a:solidFill>
                  <a:srgbClr val="005984"/>
                </a:solidFill>
              </a:rPr>
              <a:t>Skills levels have been rising, but we have fewer people with high skill levels compared to other areas</a:t>
            </a:r>
          </a:p>
        </p:txBody>
      </p:sp>
      <p:sp>
        <p:nvSpPr>
          <p:cNvPr id="10" name="TextBox 9">
            <a:extLst>
              <a:ext uri="{FF2B5EF4-FFF2-40B4-BE49-F238E27FC236}">
                <a16:creationId xmlns:a16="http://schemas.microsoft.com/office/drawing/2014/main" id="{29295218-0054-4C36-9AA7-86EF32E5F1AA}"/>
              </a:ext>
            </a:extLst>
          </p:cNvPr>
          <p:cNvSpPr txBox="1"/>
          <p:nvPr/>
        </p:nvSpPr>
        <p:spPr>
          <a:xfrm>
            <a:off x="409574" y="6248400"/>
            <a:ext cx="4676776" cy="230832"/>
          </a:xfrm>
          <a:prstGeom prst="rect">
            <a:avLst/>
          </a:prstGeom>
          <a:noFill/>
        </p:spPr>
        <p:txBody>
          <a:bodyPr wrap="square" rtlCol="0">
            <a:spAutoFit/>
          </a:bodyPr>
          <a:lstStyle/>
          <a:p>
            <a:r>
              <a:rPr lang="en-GB" sz="900" dirty="0"/>
              <a:t>Source: Annual population survey:</a:t>
            </a:r>
          </a:p>
        </p:txBody>
      </p:sp>
      <p:pic>
        <p:nvPicPr>
          <p:cNvPr id="12" name="Picture 11">
            <a:extLst>
              <a:ext uri="{FF2B5EF4-FFF2-40B4-BE49-F238E27FC236}">
                <a16:creationId xmlns:a16="http://schemas.microsoft.com/office/drawing/2014/main" id="{310EF4E8-8867-48A1-8E22-986B741DB7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9594" y="5892909"/>
            <a:ext cx="1770403" cy="601011"/>
          </a:xfrm>
          <a:prstGeom prst="rect">
            <a:avLst/>
          </a:prstGeom>
        </p:spPr>
      </p:pic>
    </p:spTree>
    <p:extLst>
      <p:ext uri="{BB962C8B-B14F-4D97-AF65-F5344CB8AC3E}">
        <p14:creationId xmlns:p14="http://schemas.microsoft.com/office/powerpoint/2010/main" val="302110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5FA2C-2A41-43E3-9269-973252300E6E}"/>
              </a:ext>
            </a:extLst>
          </p:cNvPr>
          <p:cNvSpPr>
            <a:spLocks noGrp="1"/>
          </p:cNvSpPr>
          <p:nvPr>
            <p:ph idx="1"/>
          </p:nvPr>
        </p:nvSpPr>
        <p:spPr>
          <a:xfrm>
            <a:off x="6096000" y="1471613"/>
            <a:ext cx="5257800" cy="4705350"/>
          </a:xfrm>
        </p:spPr>
        <p:txBody>
          <a:bodyPr>
            <a:normAutofit fontScale="47500" lnSpcReduction="20000"/>
          </a:bodyPr>
          <a:lstStyle/>
          <a:p>
            <a:pPr marL="0" indent="0">
              <a:lnSpc>
                <a:spcPct val="170000"/>
              </a:lnSpc>
              <a:buNone/>
            </a:pPr>
            <a:r>
              <a:rPr lang="en-GB" dirty="0"/>
              <a:t>Stoke-on-Trent and Staffordshire has strong universities which are active in the local area. Both universities support important spin out activities. </a:t>
            </a:r>
            <a:r>
              <a:rPr lang="en-GB" dirty="0" err="1"/>
              <a:t>Keele</a:t>
            </a:r>
            <a:r>
              <a:rPr lang="en-GB" dirty="0"/>
              <a:t> has generated strong IP revenues, whilst Staffordshire University has an impressive record of supporting Graduate start ups.</a:t>
            </a:r>
          </a:p>
          <a:p>
            <a:pPr marL="0" indent="0">
              <a:lnSpc>
                <a:spcPct val="170000"/>
              </a:lnSpc>
              <a:buNone/>
            </a:pPr>
            <a:r>
              <a:rPr lang="en-GB" dirty="0"/>
              <a:t>There are also many highly innovative firms dotted all over the patch.</a:t>
            </a:r>
          </a:p>
          <a:p>
            <a:pPr marL="0" indent="0">
              <a:lnSpc>
                <a:spcPct val="170000"/>
              </a:lnSpc>
              <a:buNone/>
            </a:pPr>
            <a:r>
              <a:rPr lang="en-GB" dirty="0"/>
              <a:t>But average rates of R&amp;D investment are low, and the wider business base could be encouraged to invest. Whilst SSLEP area had R&amp;D expenditure of £422 per full time equivalent (FTE) employee, neighbouring Cheshire &amp; Warrington LEP (a relatively strong performer in business R&amp;D terms) recorded expenditure of £2,716 per FTE - or more than six times as much. </a:t>
            </a:r>
          </a:p>
          <a:p>
            <a:pPr marL="0" indent="0">
              <a:lnSpc>
                <a:spcPct val="170000"/>
              </a:lnSpc>
              <a:buNone/>
            </a:pPr>
            <a:r>
              <a:rPr lang="en-GB" dirty="0"/>
              <a:t>R&amp;D tax credits, in the last two years for which we had data, cited expenditure totalling £170m or just 3.4% of the total West Midlands amount (approx. £5bn).</a:t>
            </a:r>
          </a:p>
          <a:p>
            <a:endParaRPr lang="en-GB" dirty="0"/>
          </a:p>
        </p:txBody>
      </p:sp>
      <p:sp>
        <p:nvSpPr>
          <p:cNvPr id="4" name="Slide Number Placeholder 3">
            <a:extLst>
              <a:ext uri="{FF2B5EF4-FFF2-40B4-BE49-F238E27FC236}">
                <a16:creationId xmlns:a16="http://schemas.microsoft.com/office/drawing/2014/main" id="{C11845DD-BF9E-4F3C-9DF6-7175C560879A}"/>
              </a:ext>
            </a:extLst>
          </p:cNvPr>
          <p:cNvSpPr>
            <a:spLocks noGrp="1"/>
          </p:cNvSpPr>
          <p:nvPr>
            <p:ph type="sldNum" sz="quarter" idx="12"/>
          </p:nvPr>
        </p:nvSpPr>
        <p:spPr/>
        <p:txBody>
          <a:bodyPr/>
          <a:lstStyle/>
          <a:p>
            <a:fld id="{61611A13-3120-46D3-AEFE-A33A0518A11E}" type="slidenum">
              <a:rPr lang="en-GB" smtClean="0"/>
              <a:t>14</a:t>
            </a:fld>
            <a:endParaRPr lang="en-GB"/>
          </a:p>
        </p:txBody>
      </p:sp>
      <p:sp>
        <p:nvSpPr>
          <p:cNvPr id="5" name="Title 1">
            <a:extLst>
              <a:ext uri="{FF2B5EF4-FFF2-40B4-BE49-F238E27FC236}">
                <a16:creationId xmlns:a16="http://schemas.microsoft.com/office/drawing/2014/main" id="{C14C953B-72E8-4F02-A215-48BBB00049BD}"/>
              </a:ext>
            </a:extLst>
          </p:cNvPr>
          <p:cNvSpPr txBox="1">
            <a:spLocks/>
          </p:cNvSpPr>
          <p:nvPr/>
        </p:nvSpPr>
        <p:spPr>
          <a:xfrm>
            <a:off x="531845" y="156088"/>
            <a:ext cx="11168743" cy="854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5984"/>
                </a:solidFill>
              </a:rPr>
              <a:t>Average levels of R&amp;D investment are low</a:t>
            </a:r>
          </a:p>
        </p:txBody>
      </p:sp>
      <p:graphicFrame>
        <p:nvGraphicFramePr>
          <p:cNvPr id="6" name="Chart 5">
            <a:extLst>
              <a:ext uri="{FF2B5EF4-FFF2-40B4-BE49-F238E27FC236}">
                <a16:creationId xmlns:a16="http://schemas.microsoft.com/office/drawing/2014/main" id="{1C809D11-3C0B-4202-8B64-C7D645CE39A9}"/>
              </a:ext>
            </a:extLst>
          </p:cNvPr>
          <p:cNvGraphicFramePr>
            <a:graphicFrameLocks/>
          </p:cNvGraphicFramePr>
          <p:nvPr>
            <p:extLst>
              <p:ext uri="{D42A27DB-BD31-4B8C-83A1-F6EECF244321}">
                <p14:modId xmlns:p14="http://schemas.microsoft.com/office/powerpoint/2010/main" val="2897568480"/>
              </p:ext>
            </p:extLst>
          </p:nvPr>
        </p:nvGraphicFramePr>
        <p:xfrm>
          <a:off x="457200" y="1459954"/>
          <a:ext cx="5638800" cy="470535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E6D2A01A-B65E-4B2D-9C09-12351E97BB73}"/>
              </a:ext>
            </a:extLst>
          </p:cNvPr>
          <p:cNvSpPr txBox="1">
            <a:spLocks/>
          </p:cNvSpPr>
          <p:nvPr/>
        </p:nvSpPr>
        <p:spPr>
          <a:xfrm>
            <a:off x="457200" y="1093184"/>
            <a:ext cx="8229600" cy="3674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000" dirty="0">
                <a:latin typeface="+mn-lt"/>
              </a:rPr>
              <a:t>Business Enterprise R&amp;D Expenditure per FTE by LEP area (£) (2013)</a:t>
            </a:r>
          </a:p>
        </p:txBody>
      </p:sp>
      <p:sp>
        <p:nvSpPr>
          <p:cNvPr id="9" name="Rectangle 8">
            <a:extLst>
              <a:ext uri="{FF2B5EF4-FFF2-40B4-BE49-F238E27FC236}">
                <a16:creationId xmlns:a16="http://schemas.microsoft.com/office/drawing/2014/main" id="{A1EEB3E9-0249-48EA-B4C5-9ABCD116A1C0}"/>
              </a:ext>
            </a:extLst>
          </p:cNvPr>
          <p:cNvSpPr/>
          <p:nvPr/>
        </p:nvSpPr>
        <p:spPr>
          <a:xfrm>
            <a:off x="457200" y="6125518"/>
            <a:ext cx="6709821"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Source: BIS (2015) Mapping Local Comparative Advantages in Innovation</a:t>
            </a:r>
          </a:p>
        </p:txBody>
      </p:sp>
      <p:pic>
        <p:nvPicPr>
          <p:cNvPr id="10" name="Picture 9">
            <a:extLst>
              <a:ext uri="{FF2B5EF4-FFF2-40B4-BE49-F238E27FC236}">
                <a16:creationId xmlns:a16="http://schemas.microsoft.com/office/drawing/2014/main" id="{E376F560-CE49-46EE-9B34-600830839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9594" y="5892909"/>
            <a:ext cx="1770403" cy="601011"/>
          </a:xfrm>
          <a:prstGeom prst="rect">
            <a:avLst/>
          </a:prstGeom>
        </p:spPr>
      </p:pic>
    </p:spTree>
    <p:extLst>
      <p:ext uri="{BB962C8B-B14F-4D97-AF65-F5344CB8AC3E}">
        <p14:creationId xmlns:p14="http://schemas.microsoft.com/office/powerpoint/2010/main" val="205699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45" y="332656"/>
            <a:ext cx="11150082" cy="854968"/>
          </a:xfrm>
        </p:spPr>
        <p:txBody>
          <a:bodyPr>
            <a:normAutofit fontScale="90000"/>
          </a:bodyPr>
          <a:lstStyle/>
          <a:p>
            <a:pPr algn="l"/>
            <a:r>
              <a:rPr lang="en-GB" b="1" dirty="0">
                <a:solidFill>
                  <a:srgbClr val="005984"/>
                </a:solidFill>
              </a:rPr>
              <a:t>We have major assets and opportunities to drive future growth</a:t>
            </a:r>
          </a:p>
        </p:txBody>
      </p:sp>
      <p:sp>
        <p:nvSpPr>
          <p:cNvPr id="3" name="Content Placeholder 2"/>
          <p:cNvSpPr>
            <a:spLocks noGrp="1"/>
          </p:cNvSpPr>
          <p:nvPr>
            <p:ph idx="1"/>
          </p:nvPr>
        </p:nvSpPr>
        <p:spPr>
          <a:xfrm>
            <a:off x="531845" y="914276"/>
            <a:ext cx="11150082" cy="5438644"/>
          </a:xfrm>
        </p:spPr>
        <p:txBody>
          <a:bodyPr>
            <a:normAutofit fontScale="25000" lnSpcReduction="20000"/>
          </a:bodyPr>
          <a:lstStyle/>
          <a:p>
            <a:pPr>
              <a:lnSpc>
                <a:spcPct val="134000"/>
              </a:lnSpc>
            </a:pPr>
            <a:endParaRPr lang="en-GB" sz="3400" dirty="0"/>
          </a:p>
          <a:p>
            <a:pPr>
              <a:lnSpc>
                <a:spcPct val="134000"/>
              </a:lnSpc>
            </a:pPr>
            <a:endParaRPr lang="en-GB" sz="6000" dirty="0"/>
          </a:p>
          <a:p>
            <a:pPr>
              <a:lnSpc>
                <a:spcPct val="134000"/>
              </a:lnSpc>
            </a:pPr>
            <a:r>
              <a:rPr lang="en-GB" sz="6000" dirty="0"/>
              <a:t>Stoke-on-Trent and Staffordshire has </a:t>
            </a:r>
            <a:r>
              <a:rPr lang="en-GB" sz="6000" b="1" dirty="0"/>
              <a:t>room to grow</a:t>
            </a:r>
            <a:r>
              <a:rPr lang="en-GB" sz="6000" dirty="0"/>
              <a:t>, in terms of the potential of our people and businesses, the availability and affordability of commercial land and premises, housing and its strong connectivity.</a:t>
            </a:r>
          </a:p>
          <a:p>
            <a:pPr>
              <a:lnSpc>
                <a:spcPct val="134000"/>
              </a:lnSpc>
            </a:pPr>
            <a:r>
              <a:rPr lang="en-GB" sz="6000" dirty="0"/>
              <a:t>We are extremely well connected by rail, road and air.  Close to major national centres of growth and global markets. </a:t>
            </a:r>
          </a:p>
          <a:p>
            <a:pPr>
              <a:lnSpc>
                <a:spcPct val="134000"/>
              </a:lnSpc>
            </a:pPr>
            <a:r>
              <a:rPr lang="en-GB" sz="6000" dirty="0"/>
              <a:t>We are a </a:t>
            </a:r>
            <a:r>
              <a:rPr lang="en-GB" sz="6000" b="1" dirty="0"/>
              <a:t>location of choice for nationally and internationally significant businesses</a:t>
            </a:r>
            <a:r>
              <a:rPr lang="en-GB" sz="6000" dirty="0"/>
              <a:t>: Jaguar Land Rover, JCB, Bet 365, Amazon, Michelin, General Electric, Pirelli, Fed Ex, and many others.</a:t>
            </a:r>
          </a:p>
          <a:p>
            <a:pPr>
              <a:lnSpc>
                <a:spcPct val="134000"/>
              </a:lnSpc>
            </a:pPr>
            <a:r>
              <a:rPr lang="en-GB" sz="6000" dirty="0"/>
              <a:t>We are home to </a:t>
            </a:r>
            <a:r>
              <a:rPr lang="en-GB" sz="6000" b="1" dirty="0"/>
              <a:t>three important universities</a:t>
            </a:r>
            <a:r>
              <a:rPr lang="en-GB" sz="6000" dirty="0"/>
              <a:t>: </a:t>
            </a:r>
            <a:r>
              <a:rPr lang="en-GB" sz="6000" dirty="0" err="1"/>
              <a:t>Keele</a:t>
            </a:r>
            <a:r>
              <a:rPr lang="en-GB" sz="6000" dirty="0"/>
              <a:t> University, Staffordshire University and Wolverhampton University’s campus at Burton. These universities help drive innovation and spin-outs.</a:t>
            </a:r>
          </a:p>
          <a:p>
            <a:pPr>
              <a:lnSpc>
                <a:spcPct val="134000"/>
              </a:lnSpc>
            </a:pPr>
            <a:r>
              <a:rPr lang="en-GB" sz="6000" dirty="0"/>
              <a:t>SSLEP’s places are </a:t>
            </a:r>
            <a:r>
              <a:rPr lang="en-GB" sz="6000" b="1" dirty="0"/>
              <a:t>well connected </a:t>
            </a:r>
            <a:r>
              <a:rPr lang="en-GB" sz="6000" dirty="0"/>
              <a:t>to London, the West Midlands, East Midlands and North West. We have strategic connections to the road and rail networks which support our businesses and are set to benefit from HS2.</a:t>
            </a:r>
          </a:p>
          <a:p>
            <a:pPr>
              <a:lnSpc>
                <a:spcPct val="134000"/>
              </a:lnSpc>
            </a:pPr>
            <a:r>
              <a:rPr lang="en-GB" sz="6000" dirty="0"/>
              <a:t>We are a </a:t>
            </a:r>
            <a:r>
              <a:rPr lang="en-GB" sz="6000" b="1" dirty="0"/>
              <a:t>diverse place </a:t>
            </a:r>
            <a:r>
              <a:rPr lang="en-GB" sz="6000" dirty="0"/>
              <a:t>with a growing city, attractive towns, and extensive natural assets. </a:t>
            </a:r>
          </a:p>
        </p:txBody>
      </p:sp>
      <p:pic>
        <p:nvPicPr>
          <p:cNvPr id="4" name="Picture 3">
            <a:extLst>
              <a:ext uri="{FF2B5EF4-FFF2-40B4-BE49-F238E27FC236}">
                <a16:creationId xmlns:a16="http://schemas.microsoft.com/office/drawing/2014/main" id="{5EF5D9FD-42DF-443D-9DFA-9A5C3E5E99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9594" y="5882970"/>
            <a:ext cx="1770403" cy="601011"/>
          </a:xfrm>
          <a:prstGeom prst="rect">
            <a:avLst/>
          </a:prstGeom>
        </p:spPr>
      </p:pic>
      <p:sp>
        <p:nvSpPr>
          <p:cNvPr id="5" name="Slide Number Placeholder 4">
            <a:extLst>
              <a:ext uri="{FF2B5EF4-FFF2-40B4-BE49-F238E27FC236}">
                <a16:creationId xmlns:a16="http://schemas.microsoft.com/office/drawing/2014/main" id="{286B5AAE-C5BC-4C5D-8425-CD9A7A0B0237}"/>
              </a:ext>
            </a:extLst>
          </p:cNvPr>
          <p:cNvSpPr>
            <a:spLocks noGrp="1"/>
          </p:cNvSpPr>
          <p:nvPr>
            <p:ph type="sldNum" sz="quarter" idx="12"/>
          </p:nvPr>
        </p:nvSpPr>
        <p:spPr/>
        <p:txBody>
          <a:bodyPr/>
          <a:lstStyle/>
          <a:p>
            <a:fld id="{61611A13-3120-46D3-AEFE-A33A0518A11E}" type="slidenum">
              <a:rPr lang="en-GB" smtClean="0"/>
              <a:t>15</a:t>
            </a:fld>
            <a:endParaRPr lang="en-GB"/>
          </a:p>
        </p:txBody>
      </p:sp>
    </p:spTree>
    <p:extLst>
      <p:ext uri="{BB962C8B-B14F-4D97-AF65-F5344CB8AC3E}">
        <p14:creationId xmlns:p14="http://schemas.microsoft.com/office/powerpoint/2010/main" val="3300082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43C8-0A6C-4CAF-A17A-90679622829C}"/>
              </a:ext>
            </a:extLst>
          </p:cNvPr>
          <p:cNvSpPr>
            <a:spLocks noGrp="1"/>
          </p:cNvSpPr>
          <p:nvPr>
            <p:ph type="title"/>
          </p:nvPr>
        </p:nvSpPr>
        <p:spPr>
          <a:xfrm>
            <a:off x="225330" y="534459"/>
            <a:ext cx="11167786" cy="759629"/>
          </a:xfrm>
        </p:spPr>
        <p:txBody>
          <a:bodyPr>
            <a:normAutofit fontScale="90000"/>
          </a:bodyPr>
          <a:lstStyle/>
          <a:p>
            <a:r>
              <a:rPr lang="en-GB" b="1" dirty="0">
                <a:solidFill>
                  <a:srgbClr val="005984"/>
                </a:solidFill>
              </a:rPr>
              <a:t>Putting this together:  Emerging vision and priorities</a:t>
            </a:r>
          </a:p>
        </p:txBody>
      </p:sp>
      <p:grpSp>
        <p:nvGrpSpPr>
          <p:cNvPr id="12" name="Group 11">
            <a:extLst>
              <a:ext uri="{FF2B5EF4-FFF2-40B4-BE49-F238E27FC236}">
                <a16:creationId xmlns:a16="http://schemas.microsoft.com/office/drawing/2014/main" id="{00FBD9B4-176E-4FFE-8700-15F5CD58B03E}"/>
              </a:ext>
            </a:extLst>
          </p:cNvPr>
          <p:cNvGrpSpPr/>
          <p:nvPr/>
        </p:nvGrpSpPr>
        <p:grpSpPr>
          <a:xfrm>
            <a:off x="1429378" y="1430189"/>
            <a:ext cx="8779281" cy="5148954"/>
            <a:chOff x="235972" y="873576"/>
            <a:chExt cx="9282152" cy="5578034"/>
          </a:xfrm>
        </p:grpSpPr>
        <p:grpSp>
          <p:nvGrpSpPr>
            <p:cNvPr id="35" name="Group 34">
              <a:extLst>
                <a:ext uri="{FF2B5EF4-FFF2-40B4-BE49-F238E27FC236}">
                  <a16:creationId xmlns:a16="http://schemas.microsoft.com/office/drawing/2014/main" id="{34B048B6-0BD0-4A5D-95BC-C2031A101E20}"/>
                </a:ext>
              </a:extLst>
            </p:cNvPr>
            <p:cNvGrpSpPr/>
            <p:nvPr/>
          </p:nvGrpSpPr>
          <p:grpSpPr>
            <a:xfrm>
              <a:off x="235972" y="873576"/>
              <a:ext cx="9281654" cy="1102780"/>
              <a:chOff x="235972" y="814003"/>
              <a:chExt cx="9281654" cy="1246036"/>
            </a:xfrm>
          </p:grpSpPr>
          <p:sp>
            <p:nvSpPr>
              <p:cNvPr id="6" name="Rectangle 5">
                <a:extLst>
                  <a:ext uri="{FF2B5EF4-FFF2-40B4-BE49-F238E27FC236}">
                    <a16:creationId xmlns:a16="http://schemas.microsoft.com/office/drawing/2014/main" id="{7380BCB1-AE15-4484-8117-138A47878C89}"/>
                  </a:ext>
                </a:extLst>
              </p:cNvPr>
              <p:cNvSpPr/>
              <p:nvPr/>
            </p:nvSpPr>
            <p:spPr>
              <a:xfrm>
                <a:off x="235973" y="814003"/>
                <a:ext cx="9281653" cy="105537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4000"/>
                  </a:lnSpc>
                </a:pPr>
                <a:endParaRPr lang="en-GB" sz="1108" b="1" dirty="0">
                  <a:solidFill>
                    <a:srgbClr val="309B48"/>
                  </a:solidFill>
                </a:endParaRPr>
              </a:p>
            </p:txBody>
          </p:sp>
          <p:sp>
            <p:nvSpPr>
              <p:cNvPr id="57" name="Arrow: Pentagon 56">
                <a:extLst>
                  <a:ext uri="{FF2B5EF4-FFF2-40B4-BE49-F238E27FC236}">
                    <a16:creationId xmlns:a16="http://schemas.microsoft.com/office/drawing/2014/main" id="{5094B99F-722C-4189-B254-F9146708F3B9}"/>
                  </a:ext>
                </a:extLst>
              </p:cNvPr>
              <p:cNvSpPr/>
              <p:nvPr/>
            </p:nvSpPr>
            <p:spPr>
              <a:xfrm rot="5400000">
                <a:off x="4779032" y="-2678555"/>
                <a:ext cx="195534" cy="9281654"/>
              </a:xfrm>
              <a:prstGeom prst="homePlate">
                <a:avLst>
                  <a:gd name="adj" fmla="val 77699"/>
                </a:avLst>
              </a:prstGeom>
              <a:solidFill>
                <a:srgbClr val="005984"/>
              </a:solidFill>
              <a:ln w="19050">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ct val="150000"/>
                  </a:lnSpc>
                </a:pPr>
                <a:endParaRPr lang="en-GB" sz="1292" b="1" dirty="0"/>
              </a:p>
            </p:txBody>
          </p:sp>
        </p:grpSp>
        <p:grpSp>
          <p:nvGrpSpPr>
            <p:cNvPr id="4" name="Group 3">
              <a:extLst>
                <a:ext uri="{FF2B5EF4-FFF2-40B4-BE49-F238E27FC236}">
                  <a16:creationId xmlns:a16="http://schemas.microsoft.com/office/drawing/2014/main" id="{E78A85A3-F08C-4767-B0CF-0B49406E7D2A}"/>
                </a:ext>
              </a:extLst>
            </p:cNvPr>
            <p:cNvGrpSpPr/>
            <p:nvPr/>
          </p:nvGrpSpPr>
          <p:grpSpPr>
            <a:xfrm>
              <a:off x="235972" y="2029205"/>
              <a:ext cx="9273320" cy="2281505"/>
              <a:chOff x="235972" y="2029205"/>
              <a:chExt cx="9273320" cy="2281505"/>
            </a:xfrm>
          </p:grpSpPr>
          <p:grpSp>
            <p:nvGrpSpPr>
              <p:cNvPr id="103" name="Group 102">
                <a:extLst>
                  <a:ext uri="{FF2B5EF4-FFF2-40B4-BE49-F238E27FC236}">
                    <a16:creationId xmlns:a16="http://schemas.microsoft.com/office/drawing/2014/main" id="{FB888DDC-4C74-4C9B-A5EA-D6FA56A2F1B6}"/>
                  </a:ext>
                </a:extLst>
              </p:cNvPr>
              <p:cNvGrpSpPr/>
              <p:nvPr/>
            </p:nvGrpSpPr>
            <p:grpSpPr>
              <a:xfrm>
                <a:off x="235972" y="2037553"/>
                <a:ext cx="1658623" cy="2273155"/>
                <a:chOff x="400994" y="2343233"/>
                <a:chExt cx="1658623" cy="2273155"/>
              </a:xfrm>
            </p:grpSpPr>
            <p:sp>
              <p:nvSpPr>
                <p:cNvPr id="3" name="Arrow: Pentagon 2">
                  <a:extLst>
                    <a:ext uri="{FF2B5EF4-FFF2-40B4-BE49-F238E27FC236}">
                      <a16:creationId xmlns:a16="http://schemas.microsoft.com/office/drawing/2014/main" id="{48198954-29FB-4841-B4A0-6843CA397449}"/>
                    </a:ext>
                  </a:extLst>
                </p:cNvPr>
                <p:cNvSpPr/>
                <p:nvPr/>
              </p:nvSpPr>
              <p:spPr>
                <a:xfrm rot="5400000">
                  <a:off x="93728" y="2650499"/>
                  <a:ext cx="2273155" cy="1658623"/>
                </a:xfrm>
                <a:prstGeom prst="homePlate">
                  <a:avLst/>
                </a:prstGeom>
                <a:noFill/>
                <a:ln w="19050">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pic>
              <p:nvPicPr>
                <p:cNvPr id="7" name="Picture 6" descr="A close up of a sign&#10;&#10;Description automatically generated">
                  <a:extLst>
                    <a:ext uri="{FF2B5EF4-FFF2-40B4-BE49-F238E27FC236}">
                      <a16:creationId xmlns:a16="http://schemas.microsoft.com/office/drawing/2014/main" id="{37634758-3B50-49DB-AD50-FA1056AEFB5A}"/>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21273" y="3890234"/>
                  <a:ext cx="419353" cy="419353"/>
                </a:xfrm>
                <a:prstGeom prst="rect">
                  <a:avLst/>
                </a:prstGeom>
              </p:spPr>
            </p:pic>
            <p:sp>
              <p:nvSpPr>
                <p:cNvPr id="18" name="TextBox 17">
                  <a:extLst>
                    <a:ext uri="{FF2B5EF4-FFF2-40B4-BE49-F238E27FC236}">
                      <a16:creationId xmlns:a16="http://schemas.microsoft.com/office/drawing/2014/main" id="{72C3EBDF-46D3-4A66-93B4-9E50DC4AA963}"/>
                    </a:ext>
                  </a:extLst>
                </p:cNvPr>
                <p:cNvSpPr txBox="1"/>
                <p:nvPr/>
              </p:nvSpPr>
              <p:spPr>
                <a:xfrm>
                  <a:off x="960092" y="2366650"/>
                  <a:ext cx="540428" cy="284731"/>
                </a:xfrm>
                <a:prstGeom prst="rect">
                  <a:avLst/>
                </a:prstGeom>
                <a:noFill/>
              </p:spPr>
              <p:txBody>
                <a:bodyPr wrap="none" rtlCol="0">
                  <a:spAutoFit/>
                </a:bodyPr>
                <a:lstStyle/>
                <a:p>
                  <a:pPr algn="ctr"/>
                  <a:r>
                    <a:rPr lang="en-GB" sz="1108" b="1" dirty="0"/>
                    <a:t>Ideas</a:t>
                  </a:r>
                </a:p>
              </p:txBody>
            </p:sp>
            <p:sp>
              <p:nvSpPr>
                <p:cNvPr id="54" name="TextBox 53">
                  <a:extLst>
                    <a:ext uri="{FF2B5EF4-FFF2-40B4-BE49-F238E27FC236}">
                      <a16:creationId xmlns:a16="http://schemas.microsoft.com/office/drawing/2014/main" id="{50A713D9-F9A4-40BA-B829-0249F7360837}"/>
                    </a:ext>
                  </a:extLst>
                </p:cNvPr>
                <p:cNvSpPr txBox="1"/>
                <p:nvPr/>
              </p:nvSpPr>
              <p:spPr>
                <a:xfrm>
                  <a:off x="409828" y="2510756"/>
                  <a:ext cx="1627291" cy="1334533"/>
                </a:xfrm>
                <a:prstGeom prst="rect">
                  <a:avLst/>
                </a:prstGeom>
                <a:noFill/>
              </p:spPr>
              <p:txBody>
                <a:bodyPr wrap="square" rtlCol="0">
                  <a:spAutoFit/>
                </a:bodyPr>
                <a:lstStyle/>
                <a:p>
                  <a:pPr algn="ctr"/>
                  <a:endParaRPr lang="en-GB" sz="300" dirty="0"/>
                </a:p>
                <a:p>
                  <a:pPr algn="ctr"/>
                  <a:r>
                    <a:rPr lang="en-GB" sz="1015" dirty="0"/>
                    <a:t>Increased business capacity to absorb and adopt. Growing existing centres of excellence – as leaders in logistics, energy use and manufacturing</a:t>
                  </a:r>
                </a:p>
              </p:txBody>
            </p:sp>
          </p:grpSp>
          <p:grpSp>
            <p:nvGrpSpPr>
              <p:cNvPr id="102" name="Group 101">
                <a:extLst>
                  <a:ext uri="{FF2B5EF4-FFF2-40B4-BE49-F238E27FC236}">
                    <a16:creationId xmlns:a16="http://schemas.microsoft.com/office/drawing/2014/main" id="{A416E812-72BD-49F2-9B3A-D64E716F5877}"/>
                  </a:ext>
                </a:extLst>
              </p:cNvPr>
              <p:cNvGrpSpPr/>
              <p:nvPr/>
            </p:nvGrpSpPr>
            <p:grpSpPr>
              <a:xfrm>
                <a:off x="2139646" y="2037554"/>
                <a:ext cx="1658623" cy="2273154"/>
                <a:chOff x="2170389" y="2343233"/>
                <a:chExt cx="1658623" cy="2273154"/>
              </a:xfrm>
            </p:grpSpPr>
            <p:pic>
              <p:nvPicPr>
                <p:cNvPr id="9" name="Picture 8" descr="A close up of a sign&#10;&#10;Description automatically generated">
                  <a:extLst>
                    <a:ext uri="{FF2B5EF4-FFF2-40B4-BE49-F238E27FC236}">
                      <a16:creationId xmlns:a16="http://schemas.microsoft.com/office/drawing/2014/main" id="{1447CC6E-A509-40D6-B89C-EA176DBD632B}"/>
                    </a:ext>
                  </a:extLst>
                </p:cNvPr>
                <p:cNvPicPr>
                  <a:picLocks noChangeAspect="1"/>
                </p:cNvPicPr>
                <p:nvPr/>
              </p:nvPicPr>
              <p:blipFill>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758562" y="3792893"/>
                  <a:ext cx="482276" cy="482276"/>
                </a:xfrm>
                <a:prstGeom prst="rect">
                  <a:avLst/>
                </a:prstGeom>
              </p:spPr>
            </p:pic>
            <p:sp>
              <p:nvSpPr>
                <p:cNvPr id="19" name="TextBox 18">
                  <a:extLst>
                    <a:ext uri="{FF2B5EF4-FFF2-40B4-BE49-F238E27FC236}">
                      <a16:creationId xmlns:a16="http://schemas.microsoft.com/office/drawing/2014/main" id="{DA75E65D-7470-470F-9AD9-E83899C8D49A}"/>
                    </a:ext>
                  </a:extLst>
                </p:cNvPr>
                <p:cNvSpPr txBox="1"/>
                <p:nvPr/>
              </p:nvSpPr>
              <p:spPr>
                <a:xfrm>
                  <a:off x="2678256" y="2366650"/>
                  <a:ext cx="642885" cy="284731"/>
                </a:xfrm>
                <a:prstGeom prst="rect">
                  <a:avLst/>
                </a:prstGeom>
                <a:noFill/>
              </p:spPr>
              <p:txBody>
                <a:bodyPr wrap="none" rtlCol="0">
                  <a:spAutoFit/>
                </a:bodyPr>
                <a:lstStyle/>
                <a:p>
                  <a:pPr algn="ctr"/>
                  <a:r>
                    <a:rPr lang="en-GB" sz="1108" b="1" dirty="0"/>
                    <a:t>People</a:t>
                  </a:r>
                </a:p>
              </p:txBody>
            </p:sp>
            <p:sp>
              <p:nvSpPr>
                <p:cNvPr id="58" name="Arrow: Pentagon 57">
                  <a:extLst>
                    <a:ext uri="{FF2B5EF4-FFF2-40B4-BE49-F238E27FC236}">
                      <a16:creationId xmlns:a16="http://schemas.microsoft.com/office/drawing/2014/main" id="{E4ECE0BA-15A2-4932-AF29-965D44BB5E2C}"/>
                    </a:ext>
                  </a:extLst>
                </p:cNvPr>
                <p:cNvSpPr/>
                <p:nvPr/>
              </p:nvSpPr>
              <p:spPr>
                <a:xfrm rot="5400000">
                  <a:off x="1863124" y="2650498"/>
                  <a:ext cx="2273154" cy="1658623"/>
                </a:xfrm>
                <a:prstGeom prst="homePlate">
                  <a:avLst/>
                </a:prstGeom>
                <a:noFill/>
                <a:ln w="19050">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3" name="TextBox 62">
                  <a:extLst>
                    <a:ext uri="{FF2B5EF4-FFF2-40B4-BE49-F238E27FC236}">
                      <a16:creationId xmlns:a16="http://schemas.microsoft.com/office/drawing/2014/main" id="{F060722E-B1E8-487F-81D2-0B52C3C57FFD}"/>
                    </a:ext>
                  </a:extLst>
                </p:cNvPr>
                <p:cNvSpPr txBox="1"/>
                <p:nvPr/>
              </p:nvSpPr>
              <p:spPr>
                <a:xfrm>
                  <a:off x="2193449" y="2498869"/>
                  <a:ext cx="1552478" cy="1334533"/>
                </a:xfrm>
                <a:prstGeom prst="rect">
                  <a:avLst/>
                </a:prstGeom>
                <a:noFill/>
              </p:spPr>
              <p:txBody>
                <a:bodyPr wrap="square" rtlCol="0">
                  <a:spAutoFit/>
                </a:bodyPr>
                <a:lstStyle/>
                <a:p>
                  <a:pPr algn="ctr"/>
                  <a:endParaRPr lang="en-GB" sz="300" dirty="0"/>
                </a:p>
                <a:p>
                  <a:pPr algn="ctr"/>
                  <a:r>
                    <a:rPr lang="en-GB" sz="1015" dirty="0"/>
                    <a:t>Raising wages, skills and ambition  - a place where providers and industry collaborate &amp; people and firms get the retraining and technical / digital skills needed.  </a:t>
                  </a:r>
                </a:p>
              </p:txBody>
            </p:sp>
          </p:grpSp>
          <p:grpSp>
            <p:nvGrpSpPr>
              <p:cNvPr id="101" name="Group 100">
                <a:extLst>
                  <a:ext uri="{FF2B5EF4-FFF2-40B4-BE49-F238E27FC236}">
                    <a16:creationId xmlns:a16="http://schemas.microsoft.com/office/drawing/2014/main" id="{6515191C-8A56-4FC2-A433-EDCD79E91818}"/>
                  </a:ext>
                </a:extLst>
              </p:cNvPr>
              <p:cNvGrpSpPr/>
              <p:nvPr/>
            </p:nvGrpSpPr>
            <p:grpSpPr>
              <a:xfrm>
                <a:off x="4043320" y="2037556"/>
                <a:ext cx="1658623" cy="2273154"/>
                <a:chOff x="4099028" y="2343235"/>
                <a:chExt cx="1658623" cy="2273154"/>
              </a:xfrm>
            </p:grpSpPr>
            <p:pic>
              <p:nvPicPr>
                <p:cNvPr id="10" name="Picture 9" descr="A close up of a sign&#10;&#10;Description automatically generated">
                  <a:extLst>
                    <a:ext uri="{FF2B5EF4-FFF2-40B4-BE49-F238E27FC236}">
                      <a16:creationId xmlns:a16="http://schemas.microsoft.com/office/drawing/2014/main" id="{0B2DD0A7-BCB7-4AF1-9F35-6297D1B870DE}"/>
                    </a:ext>
                  </a:extLst>
                </p:cNvPr>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671072" y="3776763"/>
                  <a:ext cx="514536" cy="514536"/>
                </a:xfrm>
                <a:prstGeom prst="rect">
                  <a:avLst/>
                </a:prstGeom>
              </p:spPr>
            </p:pic>
            <p:sp>
              <p:nvSpPr>
                <p:cNvPr id="20" name="TextBox 19">
                  <a:extLst>
                    <a:ext uri="{FF2B5EF4-FFF2-40B4-BE49-F238E27FC236}">
                      <a16:creationId xmlns:a16="http://schemas.microsoft.com/office/drawing/2014/main" id="{C20473A4-BC1D-4322-B3E5-0BBB01A137C3}"/>
                    </a:ext>
                  </a:extLst>
                </p:cNvPr>
                <p:cNvSpPr txBox="1"/>
                <p:nvPr/>
              </p:nvSpPr>
              <p:spPr>
                <a:xfrm>
                  <a:off x="4381141" y="2366650"/>
                  <a:ext cx="1094398" cy="284731"/>
                </a:xfrm>
                <a:prstGeom prst="rect">
                  <a:avLst/>
                </a:prstGeom>
                <a:noFill/>
              </p:spPr>
              <p:txBody>
                <a:bodyPr wrap="none" rtlCol="0">
                  <a:spAutoFit/>
                </a:bodyPr>
                <a:lstStyle/>
                <a:p>
                  <a:pPr algn="ctr"/>
                  <a:r>
                    <a:rPr lang="en-GB" sz="1108" b="1" dirty="0"/>
                    <a:t>Infrastructure</a:t>
                  </a:r>
                </a:p>
              </p:txBody>
            </p:sp>
            <p:sp>
              <p:nvSpPr>
                <p:cNvPr id="66" name="Arrow: Pentagon 65">
                  <a:extLst>
                    <a:ext uri="{FF2B5EF4-FFF2-40B4-BE49-F238E27FC236}">
                      <a16:creationId xmlns:a16="http://schemas.microsoft.com/office/drawing/2014/main" id="{3564915D-5684-497D-8491-195263F1B1C8}"/>
                    </a:ext>
                  </a:extLst>
                </p:cNvPr>
                <p:cNvSpPr/>
                <p:nvPr/>
              </p:nvSpPr>
              <p:spPr>
                <a:xfrm rot="5400000">
                  <a:off x="3791763" y="2650500"/>
                  <a:ext cx="2273154" cy="1658623"/>
                </a:xfrm>
                <a:prstGeom prst="homePlate">
                  <a:avLst/>
                </a:prstGeom>
                <a:noFill/>
                <a:ln w="19050">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7" name="TextBox 66">
                  <a:extLst>
                    <a:ext uri="{FF2B5EF4-FFF2-40B4-BE49-F238E27FC236}">
                      <a16:creationId xmlns:a16="http://schemas.microsoft.com/office/drawing/2014/main" id="{8F5336A1-DC00-40AE-A1DF-AEE9FED88957}"/>
                    </a:ext>
                  </a:extLst>
                </p:cNvPr>
                <p:cNvSpPr txBox="1"/>
                <p:nvPr/>
              </p:nvSpPr>
              <p:spPr>
                <a:xfrm>
                  <a:off x="4152101" y="2675415"/>
                  <a:ext cx="1552478" cy="946093"/>
                </a:xfrm>
                <a:prstGeom prst="rect">
                  <a:avLst/>
                </a:prstGeom>
                <a:noFill/>
              </p:spPr>
              <p:txBody>
                <a:bodyPr wrap="square" rtlCol="0">
                  <a:spAutoFit/>
                </a:bodyPr>
                <a:lstStyle/>
                <a:p>
                  <a:pPr algn="ctr"/>
                  <a:r>
                    <a:rPr lang="en-GB" sz="1015" dirty="0"/>
                    <a:t>Maximising  the impact of local energy networks, digital connectivity, and  future logistics innovation</a:t>
                  </a:r>
                </a:p>
              </p:txBody>
            </p:sp>
          </p:grpSp>
          <p:grpSp>
            <p:nvGrpSpPr>
              <p:cNvPr id="100" name="Group 99">
                <a:extLst>
                  <a:ext uri="{FF2B5EF4-FFF2-40B4-BE49-F238E27FC236}">
                    <a16:creationId xmlns:a16="http://schemas.microsoft.com/office/drawing/2014/main" id="{EA8A4D6B-2590-48A3-B48C-B915BA208650}"/>
                  </a:ext>
                </a:extLst>
              </p:cNvPr>
              <p:cNvGrpSpPr/>
              <p:nvPr/>
            </p:nvGrpSpPr>
            <p:grpSpPr>
              <a:xfrm>
                <a:off x="5946994" y="2029206"/>
                <a:ext cx="1658623" cy="2273154"/>
                <a:chOff x="6081854" y="2334885"/>
                <a:chExt cx="1658623" cy="2273154"/>
              </a:xfrm>
            </p:grpSpPr>
            <p:pic>
              <p:nvPicPr>
                <p:cNvPr id="8" name="Picture 7" descr="A close up of a sign&#10;&#10;Description automatically generated">
                  <a:extLst>
                    <a:ext uri="{FF2B5EF4-FFF2-40B4-BE49-F238E27FC236}">
                      <a16:creationId xmlns:a16="http://schemas.microsoft.com/office/drawing/2014/main" id="{D266F042-6635-4BE5-A76B-169727DC520A}"/>
                    </a:ext>
                  </a:extLst>
                </p:cNvPr>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674609" y="3876704"/>
                  <a:ext cx="418505" cy="418506"/>
                </a:xfrm>
                <a:prstGeom prst="rect">
                  <a:avLst/>
                </a:prstGeom>
              </p:spPr>
            </p:pic>
            <p:sp>
              <p:nvSpPr>
                <p:cNvPr id="21" name="TextBox 20">
                  <a:extLst>
                    <a:ext uri="{FF2B5EF4-FFF2-40B4-BE49-F238E27FC236}">
                      <a16:creationId xmlns:a16="http://schemas.microsoft.com/office/drawing/2014/main" id="{A057E53E-7E62-4B5A-8DA1-02A582E4A6DF}"/>
                    </a:ext>
                  </a:extLst>
                </p:cNvPr>
                <p:cNvSpPr txBox="1"/>
                <p:nvPr/>
              </p:nvSpPr>
              <p:spPr>
                <a:xfrm>
                  <a:off x="6101560" y="2374344"/>
                  <a:ext cx="1622320" cy="284731"/>
                </a:xfrm>
                <a:prstGeom prst="rect">
                  <a:avLst/>
                </a:prstGeom>
                <a:noFill/>
              </p:spPr>
              <p:txBody>
                <a:bodyPr wrap="none" rtlCol="0">
                  <a:spAutoFit/>
                </a:bodyPr>
                <a:lstStyle/>
                <a:p>
                  <a:pPr algn="ctr"/>
                  <a:r>
                    <a:rPr lang="en-GB" sz="1108" b="1" dirty="0"/>
                    <a:t>Business environment</a:t>
                  </a:r>
                </a:p>
              </p:txBody>
            </p:sp>
            <p:sp>
              <p:nvSpPr>
                <p:cNvPr id="68" name="Arrow: Pentagon 67">
                  <a:extLst>
                    <a:ext uri="{FF2B5EF4-FFF2-40B4-BE49-F238E27FC236}">
                      <a16:creationId xmlns:a16="http://schemas.microsoft.com/office/drawing/2014/main" id="{7D8A09DE-F95C-47F7-B505-71187473E6DE}"/>
                    </a:ext>
                  </a:extLst>
                </p:cNvPr>
                <p:cNvSpPr/>
                <p:nvPr/>
              </p:nvSpPr>
              <p:spPr>
                <a:xfrm rot="5400000">
                  <a:off x="5774589" y="2642150"/>
                  <a:ext cx="2273154" cy="1658623"/>
                </a:xfrm>
                <a:prstGeom prst="homePlate">
                  <a:avLst/>
                </a:prstGeom>
                <a:noFill/>
                <a:ln w="19050">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69" name="TextBox 68">
                  <a:extLst>
                    <a:ext uri="{FF2B5EF4-FFF2-40B4-BE49-F238E27FC236}">
                      <a16:creationId xmlns:a16="http://schemas.microsoft.com/office/drawing/2014/main" id="{D11E1458-0033-4705-8115-DC2D0E7570A7}"/>
                    </a:ext>
                  </a:extLst>
                </p:cNvPr>
                <p:cNvSpPr txBox="1"/>
                <p:nvPr/>
              </p:nvSpPr>
              <p:spPr>
                <a:xfrm>
                  <a:off x="6118915" y="2608482"/>
                  <a:ext cx="1552478" cy="1115306"/>
                </a:xfrm>
                <a:prstGeom prst="rect">
                  <a:avLst/>
                </a:prstGeom>
                <a:noFill/>
              </p:spPr>
              <p:txBody>
                <a:bodyPr wrap="square" rtlCol="0">
                  <a:spAutoFit/>
                </a:bodyPr>
                <a:lstStyle/>
                <a:p>
                  <a:pPr algn="ctr"/>
                  <a:r>
                    <a:rPr lang="en-GB" sz="1015" dirty="0"/>
                    <a:t>A business start up and growth hot spot – with increasing productivity and enterprise levels, and sustainable energy and resource use</a:t>
                  </a:r>
                </a:p>
              </p:txBody>
            </p:sp>
          </p:grpSp>
          <p:grpSp>
            <p:nvGrpSpPr>
              <p:cNvPr id="49" name="Group 48">
                <a:extLst>
                  <a:ext uri="{FF2B5EF4-FFF2-40B4-BE49-F238E27FC236}">
                    <a16:creationId xmlns:a16="http://schemas.microsoft.com/office/drawing/2014/main" id="{DA7D7A61-9DC8-4600-8143-BFA7B109680F}"/>
                  </a:ext>
                </a:extLst>
              </p:cNvPr>
              <p:cNvGrpSpPr/>
              <p:nvPr/>
            </p:nvGrpSpPr>
            <p:grpSpPr>
              <a:xfrm>
                <a:off x="7850669" y="2029205"/>
                <a:ext cx="1658623" cy="2273154"/>
                <a:chOff x="7859002" y="2334886"/>
                <a:chExt cx="1658623" cy="2273154"/>
              </a:xfrm>
            </p:grpSpPr>
            <p:pic>
              <p:nvPicPr>
                <p:cNvPr id="11" name="Picture 10">
                  <a:extLst>
                    <a:ext uri="{FF2B5EF4-FFF2-40B4-BE49-F238E27FC236}">
                      <a16:creationId xmlns:a16="http://schemas.microsoft.com/office/drawing/2014/main" id="{811D4005-0CDB-479E-993A-32AF0DF03492}"/>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428106" y="3773823"/>
                  <a:ext cx="520416" cy="520416"/>
                </a:xfrm>
                <a:prstGeom prst="rect">
                  <a:avLst/>
                </a:prstGeom>
              </p:spPr>
            </p:pic>
            <p:sp>
              <p:nvSpPr>
                <p:cNvPr id="22" name="TextBox 21">
                  <a:extLst>
                    <a:ext uri="{FF2B5EF4-FFF2-40B4-BE49-F238E27FC236}">
                      <a16:creationId xmlns:a16="http://schemas.microsoft.com/office/drawing/2014/main" id="{C1AEA2C6-81BF-41BB-9F6E-9E99AD283C13}"/>
                    </a:ext>
                  </a:extLst>
                </p:cNvPr>
                <p:cNvSpPr txBox="1"/>
                <p:nvPr/>
              </p:nvSpPr>
              <p:spPr>
                <a:xfrm>
                  <a:off x="8436229" y="2366650"/>
                  <a:ext cx="538690" cy="284731"/>
                </a:xfrm>
                <a:prstGeom prst="rect">
                  <a:avLst/>
                </a:prstGeom>
                <a:noFill/>
              </p:spPr>
              <p:txBody>
                <a:bodyPr wrap="none" rtlCol="0">
                  <a:spAutoFit/>
                </a:bodyPr>
                <a:lstStyle/>
                <a:p>
                  <a:pPr algn="ctr"/>
                  <a:r>
                    <a:rPr lang="en-GB" sz="1108" b="1" dirty="0"/>
                    <a:t>Place</a:t>
                  </a:r>
                </a:p>
              </p:txBody>
            </p:sp>
            <p:sp>
              <p:nvSpPr>
                <p:cNvPr id="70" name="Arrow: Pentagon 69">
                  <a:extLst>
                    <a:ext uri="{FF2B5EF4-FFF2-40B4-BE49-F238E27FC236}">
                      <a16:creationId xmlns:a16="http://schemas.microsoft.com/office/drawing/2014/main" id="{0181CAD3-33B5-48C7-9277-2CC49F1EBCC0}"/>
                    </a:ext>
                  </a:extLst>
                </p:cNvPr>
                <p:cNvSpPr/>
                <p:nvPr/>
              </p:nvSpPr>
              <p:spPr>
                <a:xfrm rot="5400000">
                  <a:off x="7551737" y="2642151"/>
                  <a:ext cx="2273154" cy="1658623"/>
                </a:xfrm>
                <a:prstGeom prst="homePlate">
                  <a:avLst/>
                </a:prstGeom>
                <a:noFill/>
                <a:ln w="19050">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1" name="TextBox 70">
                  <a:extLst>
                    <a:ext uri="{FF2B5EF4-FFF2-40B4-BE49-F238E27FC236}">
                      <a16:creationId xmlns:a16="http://schemas.microsoft.com/office/drawing/2014/main" id="{A92843BA-53BB-4EE0-ACC3-41F24D8AD662}"/>
                    </a:ext>
                  </a:extLst>
                </p:cNvPr>
                <p:cNvSpPr txBox="1"/>
                <p:nvPr/>
              </p:nvSpPr>
              <p:spPr>
                <a:xfrm>
                  <a:off x="7929334" y="2572402"/>
                  <a:ext cx="1552478" cy="946093"/>
                </a:xfrm>
                <a:prstGeom prst="rect">
                  <a:avLst/>
                </a:prstGeom>
                <a:noFill/>
              </p:spPr>
              <p:txBody>
                <a:bodyPr wrap="square" rtlCol="0">
                  <a:spAutoFit/>
                </a:bodyPr>
                <a:lstStyle/>
                <a:p>
                  <a:pPr algn="ctr"/>
                  <a:r>
                    <a:rPr lang="en-GB" sz="1015" dirty="0"/>
                    <a:t>Repurposing / revitalising our town centres and city – commercial offer and excellent quality of life</a:t>
                  </a:r>
                </a:p>
              </p:txBody>
            </p:sp>
          </p:grpSp>
        </p:grpSp>
        <p:grpSp>
          <p:nvGrpSpPr>
            <p:cNvPr id="42" name="Group 41">
              <a:extLst>
                <a:ext uri="{FF2B5EF4-FFF2-40B4-BE49-F238E27FC236}">
                  <a16:creationId xmlns:a16="http://schemas.microsoft.com/office/drawing/2014/main" id="{47D9277F-3FE8-4908-B3E1-A8328BA08AB4}"/>
                </a:ext>
              </a:extLst>
            </p:cNvPr>
            <p:cNvGrpSpPr/>
            <p:nvPr/>
          </p:nvGrpSpPr>
          <p:grpSpPr>
            <a:xfrm>
              <a:off x="235972" y="4365246"/>
              <a:ext cx="9273320" cy="1424111"/>
              <a:chOff x="235970" y="4914990"/>
              <a:chExt cx="9273320" cy="1424111"/>
            </a:xfrm>
          </p:grpSpPr>
          <p:sp>
            <p:nvSpPr>
              <p:cNvPr id="46" name="Rectangle 45">
                <a:extLst>
                  <a:ext uri="{FF2B5EF4-FFF2-40B4-BE49-F238E27FC236}">
                    <a16:creationId xmlns:a16="http://schemas.microsoft.com/office/drawing/2014/main" id="{945B5F77-FCBF-43EA-8171-ECD67830F01C}"/>
                  </a:ext>
                </a:extLst>
              </p:cNvPr>
              <p:cNvSpPr/>
              <p:nvPr/>
            </p:nvSpPr>
            <p:spPr>
              <a:xfrm>
                <a:off x="235970" y="4914990"/>
                <a:ext cx="9273320" cy="1400797"/>
              </a:xfrm>
              <a:prstGeom prst="rect">
                <a:avLst/>
              </a:prstGeom>
              <a:noFill/>
              <a:ln w="19050">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92" dirty="0">
                  <a:solidFill>
                    <a:schemeClr val="tx1"/>
                  </a:solidFill>
                </a:endParaRPr>
              </a:p>
            </p:txBody>
          </p:sp>
          <p:sp>
            <p:nvSpPr>
              <p:cNvPr id="50" name="TextBox 49">
                <a:extLst>
                  <a:ext uri="{FF2B5EF4-FFF2-40B4-BE49-F238E27FC236}">
                    <a16:creationId xmlns:a16="http://schemas.microsoft.com/office/drawing/2014/main" id="{9C24CD81-6B35-4F22-9140-379D3F62F20B}"/>
                  </a:ext>
                </a:extLst>
              </p:cNvPr>
              <p:cNvSpPr txBox="1"/>
              <p:nvPr/>
            </p:nvSpPr>
            <p:spPr>
              <a:xfrm>
                <a:off x="911970" y="6054369"/>
                <a:ext cx="7909439" cy="284732"/>
              </a:xfrm>
              <a:prstGeom prst="rect">
                <a:avLst/>
              </a:prstGeom>
              <a:noFill/>
            </p:spPr>
            <p:txBody>
              <a:bodyPr wrap="square" rtlCol="0">
                <a:spAutoFit/>
              </a:bodyPr>
              <a:lstStyle/>
              <a:p>
                <a:pPr algn="ctr"/>
                <a:endParaRPr lang="en-GB" sz="1108" b="1" dirty="0"/>
              </a:p>
            </p:txBody>
          </p:sp>
        </p:grpSp>
        <p:sp>
          <p:nvSpPr>
            <p:cNvPr id="106" name="Rectangle 105">
              <a:extLst>
                <a:ext uri="{FF2B5EF4-FFF2-40B4-BE49-F238E27FC236}">
                  <a16:creationId xmlns:a16="http://schemas.microsoft.com/office/drawing/2014/main" id="{22D39B2A-6A49-4E3D-B2AD-8F9789BC3923}"/>
                </a:ext>
              </a:extLst>
            </p:cNvPr>
            <p:cNvSpPr/>
            <p:nvPr/>
          </p:nvSpPr>
          <p:spPr>
            <a:xfrm>
              <a:off x="244804" y="5852028"/>
              <a:ext cx="9273320" cy="599582"/>
            </a:xfrm>
            <a:prstGeom prst="rect">
              <a:avLst/>
            </a:prstGeom>
            <a:noFill/>
            <a:ln w="19050">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Addressing national Grand Challenges using local expertise: Clean Growth  and Future Mobility</a:t>
              </a:r>
            </a:p>
            <a:p>
              <a:pPr algn="ctr"/>
              <a:r>
                <a:rPr lang="en-GB" sz="1400" dirty="0">
                  <a:solidFill>
                    <a:schemeClr val="tx1"/>
                  </a:solidFill>
                </a:rPr>
                <a:t>– a centre of energy and logistics innovation based on AI/Digital skills and technology</a:t>
              </a:r>
              <a:endParaRPr lang="en-GB" sz="1400" b="1" dirty="0">
                <a:solidFill>
                  <a:schemeClr val="tx1"/>
                </a:solidFill>
              </a:endParaRPr>
            </a:p>
          </p:txBody>
        </p:sp>
      </p:grpSp>
      <p:sp>
        <p:nvSpPr>
          <p:cNvPr id="14" name="TextBox 13">
            <a:extLst>
              <a:ext uri="{FF2B5EF4-FFF2-40B4-BE49-F238E27FC236}">
                <a16:creationId xmlns:a16="http://schemas.microsoft.com/office/drawing/2014/main" id="{1C2448F3-AA5E-F84D-B913-E2B1B2D70BBE}"/>
              </a:ext>
            </a:extLst>
          </p:cNvPr>
          <p:cNvSpPr txBox="1"/>
          <p:nvPr/>
        </p:nvSpPr>
        <p:spPr>
          <a:xfrm>
            <a:off x="1065023" y="1377286"/>
            <a:ext cx="9462299" cy="923330"/>
          </a:xfrm>
          <a:prstGeom prst="rect">
            <a:avLst/>
          </a:prstGeom>
          <a:noFill/>
        </p:spPr>
        <p:txBody>
          <a:bodyPr wrap="square" rtlCol="0">
            <a:spAutoFit/>
          </a:bodyPr>
          <a:lstStyle/>
          <a:p>
            <a:pPr algn="ctr"/>
            <a:r>
              <a:rPr lang="en-US" b="1" i="1" dirty="0">
                <a:solidFill>
                  <a:srgbClr val="005984"/>
                </a:solidFill>
              </a:rPr>
              <a:t>The UK’s most highly connected, inclusive economy.  A </a:t>
            </a:r>
            <a:r>
              <a:rPr lang="en-US" b="1" i="1" dirty="0" err="1">
                <a:solidFill>
                  <a:srgbClr val="005984"/>
                </a:solidFill>
              </a:rPr>
              <a:t>centre</a:t>
            </a:r>
            <a:r>
              <a:rPr lang="en-US" b="1" i="1" dirty="0">
                <a:solidFill>
                  <a:srgbClr val="005984"/>
                </a:solidFill>
              </a:rPr>
              <a:t> for new businesses and entrepreneurs, using digital, transport and energy networks to drive growth and ambition through innovation, scale up businesses, inward investment and raising enterprise. </a:t>
            </a:r>
            <a:endParaRPr lang="en-US" dirty="0">
              <a:solidFill>
                <a:srgbClr val="005984"/>
              </a:solidFill>
            </a:endParaRPr>
          </a:p>
        </p:txBody>
      </p:sp>
      <p:sp>
        <p:nvSpPr>
          <p:cNvPr id="55" name="Rectangle 54">
            <a:extLst>
              <a:ext uri="{FF2B5EF4-FFF2-40B4-BE49-F238E27FC236}">
                <a16:creationId xmlns:a16="http://schemas.microsoft.com/office/drawing/2014/main" id="{8905995E-E595-4DC6-B083-295494D08533}"/>
              </a:ext>
            </a:extLst>
          </p:cNvPr>
          <p:cNvSpPr/>
          <p:nvPr/>
        </p:nvSpPr>
        <p:spPr>
          <a:xfrm>
            <a:off x="3129542" y="4864395"/>
            <a:ext cx="877509" cy="932571"/>
          </a:xfrm>
          <a:prstGeom prst="rect">
            <a:avLst/>
          </a:prstGeom>
          <a:solidFill>
            <a:schemeClr val="bg1"/>
          </a:solidFill>
          <a:ln w="28575">
            <a:solidFill>
              <a:srgbClr val="00598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00" dirty="0">
                <a:solidFill>
                  <a:schemeClr val="tx1"/>
                </a:solidFill>
                <a:latin typeface="Arial" panose="020B0604020202020204" pitchFamily="34" charset="0"/>
                <a:ea typeface="Tahoma" panose="020B0604030504040204" pitchFamily="34" charset="0"/>
                <a:cs typeface="Arial" panose="020B0604020202020204" pitchFamily="34" charset="0"/>
              </a:rPr>
              <a:t>Med Tech</a:t>
            </a:r>
          </a:p>
        </p:txBody>
      </p:sp>
      <p:sp>
        <p:nvSpPr>
          <p:cNvPr id="61" name="Rectangle 60">
            <a:extLst>
              <a:ext uri="{FF2B5EF4-FFF2-40B4-BE49-F238E27FC236}">
                <a16:creationId xmlns:a16="http://schemas.microsoft.com/office/drawing/2014/main" id="{08251DB4-D653-435C-9F1D-AB86EA50059F}"/>
              </a:ext>
            </a:extLst>
          </p:cNvPr>
          <p:cNvSpPr/>
          <p:nvPr/>
        </p:nvSpPr>
        <p:spPr>
          <a:xfrm>
            <a:off x="4144339" y="4861288"/>
            <a:ext cx="877508" cy="936318"/>
          </a:xfrm>
          <a:prstGeom prst="rect">
            <a:avLst/>
          </a:prstGeom>
          <a:solidFill>
            <a:schemeClr val="bg1"/>
          </a:solidFill>
          <a:ln w="28575">
            <a:solidFill>
              <a:srgbClr val="00598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00" dirty="0">
                <a:solidFill>
                  <a:schemeClr val="tx1"/>
                </a:solidFill>
                <a:latin typeface="Arial" panose="020B0604020202020204" pitchFamily="34" charset="0"/>
                <a:ea typeface="Tahoma" panose="020B0604030504040204" pitchFamily="34" charset="0"/>
                <a:cs typeface="Arial" panose="020B0604020202020204" pitchFamily="34" charset="0"/>
              </a:rPr>
              <a:t>Business services</a:t>
            </a:r>
          </a:p>
        </p:txBody>
      </p:sp>
      <p:sp>
        <p:nvSpPr>
          <p:cNvPr id="62" name="Rectangle 61">
            <a:extLst>
              <a:ext uri="{FF2B5EF4-FFF2-40B4-BE49-F238E27FC236}">
                <a16:creationId xmlns:a16="http://schemas.microsoft.com/office/drawing/2014/main" id="{5B85CA2E-E170-41DE-9E19-62FE1508501E}"/>
              </a:ext>
            </a:extLst>
          </p:cNvPr>
          <p:cNvSpPr/>
          <p:nvPr/>
        </p:nvSpPr>
        <p:spPr>
          <a:xfrm>
            <a:off x="1065023" y="4853697"/>
            <a:ext cx="918213" cy="932573"/>
          </a:xfrm>
          <a:prstGeom prst="rect">
            <a:avLst/>
          </a:prstGeom>
          <a:solidFill>
            <a:schemeClr val="bg1"/>
          </a:solidFill>
          <a:ln w="28575">
            <a:solidFill>
              <a:srgbClr val="00598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00" dirty="0">
                <a:solidFill>
                  <a:schemeClr val="tx1"/>
                </a:solidFill>
                <a:latin typeface="Arial" panose="020B0604020202020204" pitchFamily="34" charset="0"/>
                <a:ea typeface="Tahoma" panose="020B0604030504040204" pitchFamily="34" charset="0"/>
                <a:cs typeface="Arial" panose="020B0604020202020204" pitchFamily="34" charset="0"/>
              </a:rPr>
              <a:t>Advanced Man</a:t>
            </a:r>
          </a:p>
          <a:p>
            <a:pPr algn="ctr"/>
            <a:endParaRPr lang="en-GB" sz="100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lgn="ctr"/>
            <a:r>
              <a:rPr lang="en-GB" sz="1000" dirty="0">
                <a:solidFill>
                  <a:schemeClr val="tx1"/>
                </a:solidFill>
                <a:latin typeface="Arial" panose="020B0604020202020204" pitchFamily="34" charset="0"/>
                <a:ea typeface="Tahoma" panose="020B0604030504040204" pitchFamily="34" charset="0"/>
                <a:cs typeface="Arial" panose="020B0604020202020204" pitchFamily="34" charset="0"/>
              </a:rPr>
              <a:t>Auto, Aero, Rail</a:t>
            </a:r>
          </a:p>
        </p:txBody>
      </p:sp>
      <p:sp>
        <p:nvSpPr>
          <p:cNvPr id="64" name="Rectangle 63">
            <a:extLst>
              <a:ext uri="{FF2B5EF4-FFF2-40B4-BE49-F238E27FC236}">
                <a16:creationId xmlns:a16="http://schemas.microsoft.com/office/drawing/2014/main" id="{93131478-1228-4B0A-8969-A438BD04AC01}"/>
              </a:ext>
            </a:extLst>
          </p:cNvPr>
          <p:cNvSpPr/>
          <p:nvPr/>
        </p:nvSpPr>
        <p:spPr>
          <a:xfrm>
            <a:off x="2100634" y="4864394"/>
            <a:ext cx="914689" cy="932572"/>
          </a:xfrm>
          <a:prstGeom prst="rect">
            <a:avLst/>
          </a:prstGeom>
          <a:solidFill>
            <a:schemeClr val="bg1"/>
          </a:solidFill>
          <a:ln w="28575">
            <a:solidFill>
              <a:srgbClr val="00598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defRPr/>
            </a:pPr>
            <a:r>
              <a:rPr lang="en-GB" sz="1000" dirty="0">
                <a:solidFill>
                  <a:schemeClr val="tx1"/>
                </a:solidFill>
                <a:latin typeface="Arial" panose="020B0604020202020204" pitchFamily="34" charset="0"/>
                <a:ea typeface="Tahoma" panose="020B0604030504040204" pitchFamily="34" charset="0"/>
                <a:cs typeface="Arial" panose="020B0604020202020204" pitchFamily="34" charset="0"/>
              </a:rPr>
              <a:t>Advanced materials</a:t>
            </a:r>
          </a:p>
        </p:txBody>
      </p:sp>
      <p:sp>
        <p:nvSpPr>
          <p:cNvPr id="65" name="Rectangle 64">
            <a:extLst>
              <a:ext uri="{FF2B5EF4-FFF2-40B4-BE49-F238E27FC236}">
                <a16:creationId xmlns:a16="http://schemas.microsoft.com/office/drawing/2014/main" id="{1CF07D6E-C766-437E-8563-67EA220E1B04}"/>
              </a:ext>
            </a:extLst>
          </p:cNvPr>
          <p:cNvSpPr/>
          <p:nvPr/>
        </p:nvSpPr>
        <p:spPr>
          <a:xfrm>
            <a:off x="8148452" y="4851825"/>
            <a:ext cx="877507" cy="936315"/>
          </a:xfrm>
          <a:prstGeom prst="rect">
            <a:avLst/>
          </a:prstGeom>
          <a:solidFill>
            <a:schemeClr val="bg1"/>
          </a:solidFill>
          <a:ln w="28575">
            <a:solidFill>
              <a:srgbClr val="00598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00" dirty="0">
                <a:solidFill>
                  <a:schemeClr val="tx1"/>
                </a:solidFill>
                <a:latin typeface="Arial" panose="020B0604020202020204" pitchFamily="34" charset="0"/>
                <a:ea typeface="Tahoma" panose="020B0604030504040204" pitchFamily="34" charset="0"/>
                <a:cs typeface="Arial" panose="020B0604020202020204" pitchFamily="34" charset="0"/>
              </a:rPr>
              <a:t>Logistics Future mobility</a:t>
            </a:r>
          </a:p>
        </p:txBody>
      </p:sp>
      <p:sp>
        <p:nvSpPr>
          <p:cNvPr id="72" name="Rectangle 71">
            <a:extLst>
              <a:ext uri="{FF2B5EF4-FFF2-40B4-BE49-F238E27FC236}">
                <a16:creationId xmlns:a16="http://schemas.microsoft.com/office/drawing/2014/main" id="{ED6B1B07-589A-4312-AECA-FC72D6B7D509}"/>
              </a:ext>
            </a:extLst>
          </p:cNvPr>
          <p:cNvSpPr/>
          <p:nvPr/>
        </p:nvSpPr>
        <p:spPr>
          <a:xfrm>
            <a:off x="5136067" y="4862464"/>
            <a:ext cx="877507" cy="923806"/>
          </a:xfrm>
          <a:prstGeom prst="rect">
            <a:avLst/>
          </a:prstGeom>
          <a:solidFill>
            <a:schemeClr val="bg1"/>
          </a:solidFill>
          <a:ln w="28575">
            <a:solidFill>
              <a:srgbClr val="00598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00" dirty="0">
                <a:solidFill>
                  <a:schemeClr val="tx1"/>
                </a:solidFill>
                <a:latin typeface="Arial" panose="020B0604020202020204" pitchFamily="34" charset="0"/>
                <a:ea typeface="Tahoma" panose="020B0604030504040204" pitchFamily="34" charset="0"/>
                <a:cs typeface="Arial" panose="020B0604020202020204" pitchFamily="34" charset="0"/>
              </a:rPr>
              <a:t>Energy</a:t>
            </a:r>
          </a:p>
        </p:txBody>
      </p:sp>
      <p:sp>
        <p:nvSpPr>
          <p:cNvPr id="73" name="Rectangle 72">
            <a:extLst>
              <a:ext uri="{FF2B5EF4-FFF2-40B4-BE49-F238E27FC236}">
                <a16:creationId xmlns:a16="http://schemas.microsoft.com/office/drawing/2014/main" id="{1984DFF3-9044-4CA0-AA4F-58F05CAD9CE9}"/>
              </a:ext>
            </a:extLst>
          </p:cNvPr>
          <p:cNvSpPr/>
          <p:nvPr/>
        </p:nvSpPr>
        <p:spPr>
          <a:xfrm>
            <a:off x="9177495" y="4851825"/>
            <a:ext cx="1207235" cy="918159"/>
          </a:xfrm>
          <a:prstGeom prst="rect">
            <a:avLst/>
          </a:prstGeom>
          <a:solidFill>
            <a:schemeClr val="bg1"/>
          </a:solidFill>
          <a:ln w="28575">
            <a:solidFill>
              <a:srgbClr val="00598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1000" dirty="0">
                <a:solidFill>
                  <a:schemeClr val="tx1"/>
                </a:solidFill>
                <a:latin typeface="Arial" panose="020B0604020202020204" pitchFamily="34" charset="0"/>
                <a:ea typeface="Tahoma" panose="020B0604030504040204" pitchFamily="34" charset="0"/>
                <a:cs typeface="Arial" panose="020B0604020202020204" pitchFamily="34" charset="0"/>
              </a:rPr>
              <a:t>Creative, Games, Designer-Makers</a:t>
            </a:r>
          </a:p>
        </p:txBody>
      </p:sp>
      <p:sp>
        <p:nvSpPr>
          <p:cNvPr id="74" name="Rectangle 73">
            <a:extLst>
              <a:ext uri="{FF2B5EF4-FFF2-40B4-BE49-F238E27FC236}">
                <a16:creationId xmlns:a16="http://schemas.microsoft.com/office/drawing/2014/main" id="{6C181592-D484-40C3-A79C-E1890FB4FA69}"/>
              </a:ext>
            </a:extLst>
          </p:cNvPr>
          <p:cNvSpPr/>
          <p:nvPr/>
        </p:nvSpPr>
        <p:spPr>
          <a:xfrm>
            <a:off x="6126398" y="4861288"/>
            <a:ext cx="877507" cy="926415"/>
          </a:xfrm>
          <a:prstGeom prst="rect">
            <a:avLst/>
          </a:prstGeom>
          <a:solidFill>
            <a:schemeClr val="bg1"/>
          </a:solidFill>
          <a:ln w="28575">
            <a:solidFill>
              <a:srgbClr val="00598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defRPr/>
            </a:pPr>
            <a:r>
              <a:rPr lang="en-GB" sz="1000" dirty="0">
                <a:solidFill>
                  <a:schemeClr val="tx1"/>
                </a:solidFill>
                <a:latin typeface="Arial" panose="020B0604020202020204" pitchFamily="34" charset="0"/>
                <a:ea typeface="Tahoma" panose="020B0604030504040204" pitchFamily="34" charset="0"/>
                <a:cs typeface="Arial" panose="020B0604020202020204" pitchFamily="34" charset="0"/>
              </a:rPr>
              <a:t>Agri  / Food</a:t>
            </a:r>
          </a:p>
        </p:txBody>
      </p:sp>
      <p:sp>
        <p:nvSpPr>
          <p:cNvPr id="75" name="Rectangle 74">
            <a:extLst>
              <a:ext uri="{FF2B5EF4-FFF2-40B4-BE49-F238E27FC236}">
                <a16:creationId xmlns:a16="http://schemas.microsoft.com/office/drawing/2014/main" id="{5E1A8EEC-2AE8-45FF-A7CC-ACCD0A8C179B}"/>
              </a:ext>
            </a:extLst>
          </p:cNvPr>
          <p:cNvSpPr/>
          <p:nvPr/>
        </p:nvSpPr>
        <p:spPr>
          <a:xfrm>
            <a:off x="7139483" y="4851825"/>
            <a:ext cx="877507" cy="936315"/>
          </a:xfrm>
          <a:prstGeom prst="rect">
            <a:avLst/>
          </a:prstGeom>
          <a:solidFill>
            <a:schemeClr val="bg1"/>
          </a:solidFill>
          <a:ln w="28575">
            <a:solidFill>
              <a:srgbClr val="00598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00" dirty="0">
                <a:solidFill>
                  <a:schemeClr val="tx1"/>
                </a:solidFill>
                <a:latin typeface="Arial" panose="020B0604020202020204" pitchFamily="34" charset="0"/>
                <a:ea typeface="Tahoma" panose="020B0604030504040204" pitchFamily="34" charset="0"/>
                <a:cs typeface="Arial" panose="020B0604020202020204" pitchFamily="34" charset="0"/>
              </a:rPr>
              <a:t>Business &amp; leisure tourism</a:t>
            </a:r>
          </a:p>
        </p:txBody>
      </p:sp>
      <p:sp>
        <p:nvSpPr>
          <p:cNvPr id="5" name="Slide Number Placeholder 4">
            <a:extLst>
              <a:ext uri="{FF2B5EF4-FFF2-40B4-BE49-F238E27FC236}">
                <a16:creationId xmlns:a16="http://schemas.microsoft.com/office/drawing/2014/main" id="{AFC6A0BA-910B-436F-B932-57279D6C04CC}"/>
              </a:ext>
            </a:extLst>
          </p:cNvPr>
          <p:cNvSpPr>
            <a:spLocks noGrp="1"/>
          </p:cNvSpPr>
          <p:nvPr>
            <p:ph type="sldNum" sz="quarter" idx="12"/>
          </p:nvPr>
        </p:nvSpPr>
        <p:spPr/>
        <p:txBody>
          <a:bodyPr/>
          <a:lstStyle/>
          <a:p>
            <a:fld id="{61611A13-3120-46D3-AEFE-A33A0518A11E}" type="slidenum">
              <a:rPr lang="en-GB" smtClean="0"/>
              <a:t>16</a:t>
            </a:fld>
            <a:endParaRPr lang="en-GB"/>
          </a:p>
        </p:txBody>
      </p:sp>
    </p:spTree>
    <p:extLst>
      <p:ext uri="{BB962C8B-B14F-4D97-AF65-F5344CB8AC3E}">
        <p14:creationId xmlns:p14="http://schemas.microsoft.com/office/powerpoint/2010/main" val="228967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66675-33B5-4EA8-ADD7-8EE59DF0CDDC}"/>
              </a:ext>
            </a:extLst>
          </p:cNvPr>
          <p:cNvSpPr>
            <a:spLocks noGrp="1"/>
          </p:cNvSpPr>
          <p:nvPr>
            <p:ph type="title"/>
          </p:nvPr>
        </p:nvSpPr>
        <p:spPr/>
        <p:txBody>
          <a:bodyPr/>
          <a:lstStyle/>
          <a:p>
            <a:r>
              <a:rPr lang="en-GB" b="1" dirty="0">
                <a:solidFill>
                  <a:srgbClr val="005984"/>
                </a:solidFill>
              </a:rPr>
              <a:t>Questions</a:t>
            </a:r>
          </a:p>
        </p:txBody>
      </p:sp>
      <p:sp>
        <p:nvSpPr>
          <p:cNvPr id="4" name="Slide Number Placeholder 3">
            <a:extLst>
              <a:ext uri="{FF2B5EF4-FFF2-40B4-BE49-F238E27FC236}">
                <a16:creationId xmlns:a16="http://schemas.microsoft.com/office/drawing/2014/main" id="{B9A4C7F9-207C-494D-8FC0-5A959C99F4FD}"/>
              </a:ext>
            </a:extLst>
          </p:cNvPr>
          <p:cNvSpPr>
            <a:spLocks noGrp="1"/>
          </p:cNvSpPr>
          <p:nvPr>
            <p:ph type="sldNum" sz="quarter" idx="12"/>
          </p:nvPr>
        </p:nvSpPr>
        <p:spPr/>
        <p:txBody>
          <a:bodyPr/>
          <a:lstStyle/>
          <a:p>
            <a:fld id="{61611A13-3120-46D3-AEFE-A33A0518A11E}" type="slidenum">
              <a:rPr lang="en-GB" smtClean="0"/>
              <a:t>17</a:t>
            </a:fld>
            <a:endParaRPr lang="en-GB"/>
          </a:p>
        </p:txBody>
      </p:sp>
      <p:sp>
        <p:nvSpPr>
          <p:cNvPr id="5" name="Content Placeholder 2">
            <a:extLst>
              <a:ext uri="{FF2B5EF4-FFF2-40B4-BE49-F238E27FC236}">
                <a16:creationId xmlns:a16="http://schemas.microsoft.com/office/drawing/2014/main" id="{BBE0D7F5-868B-4A04-93FC-DA4A3027E524}"/>
              </a:ext>
            </a:extLst>
          </p:cNvPr>
          <p:cNvSpPr>
            <a:spLocks noGrp="1"/>
          </p:cNvSpPr>
          <p:nvPr>
            <p:ph idx="1"/>
          </p:nvPr>
        </p:nvSpPr>
        <p:spPr>
          <a:xfrm>
            <a:off x="609600" y="1362269"/>
            <a:ext cx="10744200" cy="4814694"/>
          </a:xfrm>
        </p:spPr>
        <p:txBody>
          <a:bodyPr>
            <a:normAutofit fontScale="77500" lnSpcReduction="20000"/>
          </a:bodyPr>
          <a:lstStyle/>
          <a:p>
            <a:pPr>
              <a:lnSpc>
                <a:spcPct val="160000"/>
              </a:lnSpc>
            </a:pPr>
            <a:r>
              <a:rPr lang="en-GB" dirty="0"/>
              <a:t>Have we captured the right competitive advantages, have we missed anything? If so what?</a:t>
            </a:r>
          </a:p>
          <a:p>
            <a:pPr marL="0" indent="0">
              <a:lnSpc>
                <a:spcPct val="160000"/>
              </a:lnSpc>
              <a:buNone/>
            </a:pPr>
            <a:endParaRPr lang="en-GB" sz="400" dirty="0"/>
          </a:p>
          <a:p>
            <a:pPr>
              <a:lnSpc>
                <a:spcPct val="160000"/>
              </a:lnSpc>
            </a:pPr>
            <a:r>
              <a:rPr lang="en-GB" dirty="0"/>
              <a:t>From your perspective what are the main business opportunities and challenges ahead? How could these opportunities improve productivity and business growth?</a:t>
            </a:r>
          </a:p>
          <a:p>
            <a:pPr marL="0" indent="0">
              <a:lnSpc>
                <a:spcPct val="160000"/>
              </a:lnSpc>
              <a:buNone/>
            </a:pPr>
            <a:endParaRPr lang="en-GB" sz="400" dirty="0"/>
          </a:p>
          <a:p>
            <a:pPr>
              <a:lnSpc>
                <a:spcPct val="160000"/>
              </a:lnSpc>
            </a:pPr>
            <a:r>
              <a:rPr lang="en-GB" dirty="0"/>
              <a:t>What actions must businesses take to adapt and take those opportunities? How can the public sector help?  – please provide the what, how, who and when.</a:t>
            </a:r>
          </a:p>
          <a:p>
            <a:pPr marL="0" indent="0">
              <a:lnSpc>
                <a:spcPct val="160000"/>
              </a:lnSpc>
              <a:buNone/>
            </a:pPr>
            <a:endParaRPr lang="en-GB" sz="1300" dirty="0"/>
          </a:p>
          <a:p>
            <a:pPr marL="0" indent="0">
              <a:lnSpc>
                <a:spcPct val="160000"/>
              </a:lnSpc>
              <a:buNone/>
            </a:pPr>
            <a:r>
              <a:rPr lang="en-GB" b="1" dirty="0"/>
              <a:t>To have your say, please follow this link: </a:t>
            </a:r>
            <a:r>
              <a:rPr lang="en-GB" b="1" u="sng" dirty="0">
                <a:hlinkClick r:id="rId2"/>
              </a:rPr>
              <a:t>https://www.surveymonkey.co.uk/r/FT2CS3W</a:t>
            </a:r>
            <a:r>
              <a:rPr lang="en-GB" b="1" dirty="0"/>
              <a:t> </a:t>
            </a:r>
          </a:p>
          <a:p>
            <a:pPr marL="0" indent="0">
              <a:lnSpc>
                <a:spcPct val="160000"/>
              </a:lnSpc>
              <a:buNone/>
            </a:pPr>
            <a:endParaRPr lang="en-GB" b="1" dirty="0"/>
          </a:p>
          <a:p>
            <a:pPr>
              <a:lnSpc>
                <a:spcPct val="160000"/>
              </a:lnSpc>
            </a:pPr>
            <a:endParaRPr lang="en-GB" sz="3200" dirty="0"/>
          </a:p>
        </p:txBody>
      </p:sp>
      <p:pic>
        <p:nvPicPr>
          <p:cNvPr id="6" name="Picture 5">
            <a:extLst>
              <a:ext uri="{FF2B5EF4-FFF2-40B4-BE49-F238E27FC236}">
                <a16:creationId xmlns:a16="http://schemas.microsoft.com/office/drawing/2014/main" id="{8A379E23-6249-4876-8AFF-6335252B29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9594" y="5882970"/>
            <a:ext cx="1770403" cy="601011"/>
          </a:xfrm>
          <a:prstGeom prst="rect">
            <a:avLst/>
          </a:prstGeom>
        </p:spPr>
      </p:pic>
    </p:spTree>
    <p:extLst>
      <p:ext uri="{BB962C8B-B14F-4D97-AF65-F5344CB8AC3E}">
        <p14:creationId xmlns:p14="http://schemas.microsoft.com/office/powerpoint/2010/main" val="356868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32656"/>
            <a:ext cx="8009090" cy="854968"/>
          </a:xfrm>
        </p:spPr>
        <p:txBody>
          <a:bodyPr>
            <a:normAutofit/>
          </a:bodyPr>
          <a:lstStyle/>
          <a:p>
            <a:pPr algn="l"/>
            <a:r>
              <a:rPr lang="en-GB" b="1" dirty="0">
                <a:solidFill>
                  <a:srgbClr val="005984"/>
                </a:solidFill>
              </a:rPr>
              <a:t>Contents</a:t>
            </a:r>
          </a:p>
        </p:txBody>
      </p:sp>
      <p:sp>
        <p:nvSpPr>
          <p:cNvPr id="3" name="Content Placeholder 2"/>
          <p:cNvSpPr>
            <a:spLocks noGrp="1"/>
          </p:cNvSpPr>
          <p:nvPr>
            <p:ph idx="1"/>
          </p:nvPr>
        </p:nvSpPr>
        <p:spPr>
          <a:xfrm>
            <a:off x="1366576" y="1619424"/>
            <a:ext cx="5456256" cy="4736926"/>
          </a:xfrm>
        </p:spPr>
        <p:txBody>
          <a:bodyPr>
            <a:normAutofit/>
          </a:bodyPr>
          <a:lstStyle/>
          <a:p>
            <a:pPr>
              <a:lnSpc>
                <a:spcPct val="170000"/>
              </a:lnSpc>
            </a:pPr>
            <a:r>
              <a:rPr lang="en-GB" sz="1600" b="1" dirty="0">
                <a:solidFill>
                  <a:srgbClr val="005984"/>
                </a:solidFill>
              </a:rPr>
              <a:t>About this pack</a:t>
            </a:r>
          </a:p>
          <a:p>
            <a:pPr>
              <a:lnSpc>
                <a:spcPct val="170000"/>
              </a:lnSpc>
            </a:pPr>
            <a:r>
              <a:rPr lang="en-GB" sz="1600" b="1" dirty="0">
                <a:solidFill>
                  <a:srgbClr val="005984"/>
                </a:solidFill>
              </a:rPr>
              <a:t>Introduction to Industrial Strategy</a:t>
            </a:r>
          </a:p>
          <a:p>
            <a:pPr>
              <a:lnSpc>
                <a:spcPct val="170000"/>
              </a:lnSpc>
            </a:pPr>
            <a:r>
              <a:rPr lang="en-GB" sz="1600" b="1" dirty="0">
                <a:solidFill>
                  <a:srgbClr val="005984"/>
                </a:solidFill>
              </a:rPr>
              <a:t>Timeline</a:t>
            </a:r>
          </a:p>
          <a:p>
            <a:pPr>
              <a:lnSpc>
                <a:spcPct val="170000"/>
              </a:lnSpc>
            </a:pPr>
            <a:r>
              <a:rPr lang="en-GB" sz="1600" b="1" dirty="0">
                <a:solidFill>
                  <a:srgbClr val="005984"/>
                </a:solidFill>
              </a:rPr>
              <a:t>Headlines from the evidence</a:t>
            </a:r>
          </a:p>
          <a:p>
            <a:pPr>
              <a:lnSpc>
                <a:spcPct val="170000"/>
              </a:lnSpc>
            </a:pPr>
            <a:r>
              <a:rPr lang="en-GB" sz="1600" b="1" dirty="0">
                <a:solidFill>
                  <a:srgbClr val="005984"/>
                </a:solidFill>
              </a:rPr>
              <a:t>Future opportunities for business growth </a:t>
            </a:r>
          </a:p>
          <a:p>
            <a:pPr>
              <a:lnSpc>
                <a:spcPct val="170000"/>
              </a:lnSpc>
            </a:pPr>
            <a:r>
              <a:rPr lang="en-GB" sz="1600" b="1" dirty="0">
                <a:solidFill>
                  <a:srgbClr val="005984"/>
                </a:solidFill>
              </a:rPr>
              <a:t>Questions</a:t>
            </a:r>
          </a:p>
          <a:p>
            <a:pPr>
              <a:lnSpc>
                <a:spcPct val="170000"/>
              </a:lnSpc>
            </a:pPr>
            <a:endParaRPr lang="en-GB" sz="1600" b="1" dirty="0">
              <a:solidFill>
                <a:srgbClr val="005984"/>
              </a:solidFill>
            </a:endParaRPr>
          </a:p>
          <a:p>
            <a:pPr>
              <a:lnSpc>
                <a:spcPct val="170000"/>
              </a:lnSpc>
            </a:pPr>
            <a:endParaRPr lang="en-GB" sz="1600" b="1" dirty="0">
              <a:solidFill>
                <a:srgbClr val="005984"/>
              </a:solidFill>
            </a:endParaRPr>
          </a:p>
        </p:txBody>
      </p:sp>
      <p:pic>
        <p:nvPicPr>
          <p:cNvPr id="7" name="Picture 6">
            <a:extLst>
              <a:ext uri="{FF2B5EF4-FFF2-40B4-BE49-F238E27FC236}">
                <a16:creationId xmlns:a16="http://schemas.microsoft.com/office/drawing/2014/main" id="{62F84C6C-E60D-4133-BABC-52E4F66AA1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9594" y="5854977"/>
            <a:ext cx="1770403" cy="601011"/>
          </a:xfrm>
          <a:prstGeom prst="rect">
            <a:avLst/>
          </a:prstGeom>
        </p:spPr>
      </p:pic>
      <p:sp>
        <p:nvSpPr>
          <p:cNvPr id="4" name="Slide Number Placeholder 3">
            <a:extLst>
              <a:ext uri="{FF2B5EF4-FFF2-40B4-BE49-F238E27FC236}">
                <a16:creationId xmlns:a16="http://schemas.microsoft.com/office/drawing/2014/main" id="{A694DDFE-312C-4776-8675-F54AA17360E3}"/>
              </a:ext>
            </a:extLst>
          </p:cNvPr>
          <p:cNvSpPr>
            <a:spLocks noGrp="1"/>
          </p:cNvSpPr>
          <p:nvPr>
            <p:ph type="sldNum" sz="quarter" idx="12"/>
          </p:nvPr>
        </p:nvSpPr>
        <p:spPr/>
        <p:txBody>
          <a:bodyPr/>
          <a:lstStyle/>
          <a:p>
            <a:fld id="{61611A13-3120-46D3-AEFE-A33A0518A11E}" type="slidenum">
              <a:rPr lang="en-GB" smtClean="0"/>
              <a:t>2</a:t>
            </a:fld>
            <a:endParaRPr lang="en-GB"/>
          </a:p>
        </p:txBody>
      </p:sp>
    </p:spTree>
    <p:extLst>
      <p:ext uri="{BB962C8B-B14F-4D97-AF65-F5344CB8AC3E}">
        <p14:creationId xmlns:p14="http://schemas.microsoft.com/office/powerpoint/2010/main" val="224211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32656"/>
            <a:ext cx="8009090" cy="854968"/>
          </a:xfrm>
        </p:spPr>
        <p:txBody>
          <a:bodyPr>
            <a:normAutofit/>
          </a:bodyPr>
          <a:lstStyle/>
          <a:p>
            <a:pPr algn="l"/>
            <a:r>
              <a:rPr lang="en-GB" b="1" dirty="0">
                <a:solidFill>
                  <a:srgbClr val="005984"/>
                </a:solidFill>
              </a:rPr>
              <a:t>About this pack</a:t>
            </a:r>
          </a:p>
        </p:txBody>
      </p:sp>
      <p:sp>
        <p:nvSpPr>
          <p:cNvPr id="3" name="Content Placeholder 2"/>
          <p:cNvSpPr>
            <a:spLocks noGrp="1"/>
          </p:cNvSpPr>
          <p:nvPr>
            <p:ph idx="1"/>
          </p:nvPr>
        </p:nvSpPr>
        <p:spPr>
          <a:xfrm>
            <a:off x="522513" y="1187624"/>
            <a:ext cx="11146973" cy="4736926"/>
          </a:xfrm>
        </p:spPr>
        <p:txBody>
          <a:bodyPr>
            <a:normAutofit fontScale="92500" lnSpcReduction="10000"/>
          </a:bodyPr>
          <a:lstStyle/>
          <a:p>
            <a:pPr>
              <a:lnSpc>
                <a:spcPct val="170000"/>
              </a:lnSpc>
            </a:pPr>
            <a:r>
              <a:rPr lang="en-GB" sz="1600" dirty="0">
                <a:solidFill>
                  <a:srgbClr val="005984"/>
                </a:solidFill>
              </a:rPr>
              <a:t>Local Authorities, business groups, universities and colleges in Stoke-on-Trent and Staffordshire are working together to develop a plan for how future investment can best support our communities and businesses to succeed.</a:t>
            </a:r>
          </a:p>
          <a:p>
            <a:pPr>
              <a:lnSpc>
                <a:spcPct val="170000"/>
              </a:lnSpc>
            </a:pPr>
            <a:r>
              <a:rPr lang="en-GB" sz="1600" dirty="0">
                <a:solidFill>
                  <a:srgbClr val="005984"/>
                </a:solidFill>
              </a:rPr>
              <a:t>Led by the Stoke-on-Trent and Staffordshire Local Enterprise Partnership we are creating a Local Industrial Strategy (LIS) for the area.  Our goal is to increase the number of new and growing businesses, improve productivity and so increase the numbers of good jobs and opportunities. </a:t>
            </a:r>
          </a:p>
          <a:p>
            <a:pPr>
              <a:lnSpc>
                <a:spcPct val="170000"/>
              </a:lnSpc>
            </a:pPr>
            <a:r>
              <a:rPr lang="en-GB" sz="1600" dirty="0">
                <a:solidFill>
                  <a:srgbClr val="005984"/>
                </a:solidFill>
              </a:rPr>
              <a:t>It will be the blueprint for how we invest public money in our economy, setting out how we build on what makes our area a great place to start a business, invest, live, work and succeed. </a:t>
            </a:r>
          </a:p>
          <a:p>
            <a:pPr>
              <a:lnSpc>
                <a:spcPct val="170000"/>
              </a:lnSpc>
            </a:pPr>
            <a:r>
              <a:rPr lang="en-GB" sz="1600" dirty="0">
                <a:solidFill>
                  <a:srgbClr val="005984"/>
                </a:solidFill>
              </a:rPr>
              <a:t>We have undertaken a lot of research into how our economy works, its strengths and weaknesses, and </a:t>
            </a:r>
            <a:r>
              <a:rPr lang="en-US" sz="1600" dirty="0">
                <a:solidFill>
                  <a:srgbClr val="005984"/>
                </a:solidFill>
              </a:rPr>
              <a:t>the distinctive contribution that people and firms here make to the UK economy as a whole.   This pack sums up some of that research and ask some questions.  </a:t>
            </a:r>
            <a:r>
              <a:rPr lang="en-GB" sz="1600" b="1" dirty="0">
                <a:solidFill>
                  <a:srgbClr val="005984"/>
                </a:solidFill>
              </a:rPr>
              <a:t>We are keen to hear your views and get your ideas</a:t>
            </a:r>
            <a:r>
              <a:rPr lang="en-GB" sz="1600" dirty="0">
                <a:solidFill>
                  <a:srgbClr val="005984"/>
                </a:solidFill>
              </a:rPr>
              <a:t>. No-one understands this place better than the people who live and work here. </a:t>
            </a:r>
          </a:p>
          <a:p>
            <a:pPr>
              <a:lnSpc>
                <a:spcPct val="170000"/>
              </a:lnSpc>
            </a:pPr>
            <a:r>
              <a:rPr lang="en-GB" sz="1600" b="1" dirty="0">
                <a:solidFill>
                  <a:srgbClr val="005984"/>
                </a:solidFill>
              </a:rPr>
              <a:t>Please share your views using the links at the end of this pack. </a:t>
            </a:r>
          </a:p>
        </p:txBody>
      </p:sp>
      <p:pic>
        <p:nvPicPr>
          <p:cNvPr id="7" name="Picture 6">
            <a:extLst>
              <a:ext uri="{FF2B5EF4-FFF2-40B4-BE49-F238E27FC236}">
                <a16:creationId xmlns:a16="http://schemas.microsoft.com/office/drawing/2014/main" id="{62F84C6C-E60D-4133-BABC-52E4F66AA1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9594" y="5854977"/>
            <a:ext cx="1770403" cy="601011"/>
          </a:xfrm>
          <a:prstGeom prst="rect">
            <a:avLst/>
          </a:prstGeom>
        </p:spPr>
      </p:pic>
      <p:sp>
        <p:nvSpPr>
          <p:cNvPr id="4" name="Slide Number Placeholder 3">
            <a:extLst>
              <a:ext uri="{FF2B5EF4-FFF2-40B4-BE49-F238E27FC236}">
                <a16:creationId xmlns:a16="http://schemas.microsoft.com/office/drawing/2014/main" id="{A694DDFE-312C-4776-8675-F54AA17360E3}"/>
              </a:ext>
            </a:extLst>
          </p:cNvPr>
          <p:cNvSpPr>
            <a:spLocks noGrp="1"/>
          </p:cNvSpPr>
          <p:nvPr>
            <p:ph type="sldNum" sz="quarter" idx="12"/>
          </p:nvPr>
        </p:nvSpPr>
        <p:spPr/>
        <p:txBody>
          <a:bodyPr/>
          <a:lstStyle/>
          <a:p>
            <a:fld id="{61611A13-3120-46D3-AEFE-A33A0518A11E}" type="slidenum">
              <a:rPr lang="en-GB" smtClean="0"/>
              <a:t>3</a:t>
            </a:fld>
            <a:endParaRPr lang="en-GB"/>
          </a:p>
        </p:txBody>
      </p:sp>
    </p:spTree>
    <p:extLst>
      <p:ext uri="{BB962C8B-B14F-4D97-AF65-F5344CB8AC3E}">
        <p14:creationId xmlns:p14="http://schemas.microsoft.com/office/powerpoint/2010/main" val="338180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8A294B0-ECD7-4F9B-BDDC-79DF854D186F}"/>
              </a:ext>
            </a:extLst>
          </p:cNvPr>
          <p:cNvSpPr>
            <a:spLocks noGrp="1"/>
          </p:cNvSpPr>
          <p:nvPr>
            <p:ph type="title"/>
          </p:nvPr>
        </p:nvSpPr>
        <p:spPr>
          <a:xfrm>
            <a:off x="480158" y="630751"/>
            <a:ext cx="6414339" cy="1550923"/>
          </a:xfrm>
        </p:spPr>
        <p:txBody>
          <a:bodyPr>
            <a:normAutofit/>
          </a:bodyPr>
          <a:lstStyle/>
          <a:p>
            <a:r>
              <a:rPr lang="en-GB" sz="4400" b="1" dirty="0">
                <a:solidFill>
                  <a:srgbClr val="005984"/>
                </a:solidFill>
              </a:rPr>
              <a:t>Introducing Industrial Strategy</a:t>
            </a:r>
          </a:p>
        </p:txBody>
      </p:sp>
      <p:sp>
        <p:nvSpPr>
          <p:cNvPr id="12" name="Text Placeholder 11">
            <a:extLst>
              <a:ext uri="{FF2B5EF4-FFF2-40B4-BE49-F238E27FC236}">
                <a16:creationId xmlns:a16="http://schemas.microsoft.com/office/drawing/2014/main" id="{3D74AAD6-AB1F-4D95-B470-CA5E45A670ED}"/>
              </a:ext>
            </a:extLst>
          </p:cNvPr>
          <p:cNvSpPr>
            <a:spLocks noGrp="1"/>
          </p:cNvSpPr>
          <p:nvPr>
            <p:ph type="body" idx="1"/>
          </p:nvPr>
        </p:nvSpPr>
        <p:spPr>
          <a:xfrm>
            <a:off x="480158" y="2757227"/>
            <a:ext cx="6999165" cy="3599123"/>
          </a:xfrm>
        </p:spPr>
        <p:txBody>
          <a:bodyPr>
            <a:normAutofit lnSpcReduction="10000"/>
          </a:bodyPr>
          <a:lstStyle/>
          <a:p>
            <a:r>
              <a:rPr lang="en-GB" sz="1800" dirty="0">
                <a:solidFill>
                  <a:srgbClr val="005984"/>
                </a:solidFill>
              </a:rPr>
              <a:t> - Government published the national Industrial Strategy in 2017.</a:t>
            </a:r>
          </a:p>
          <a:p>
            <a:endParaRPr lang="en-GB" sz="1800" dirty="0">
              <a:solidFill>
                <a:srgbClr val="005984"/>
              </a:solidFill>
            </a:endParaRPr>
          </a:p>
          <a:p>
            <a:r>
              <a:rPr lang="en-GB" sz="1800" dirty="0">
                <a:solidFill>
                  <a:srgbClr val="005984"/>
                </a:solidFill>
              </a:rPr>
              <a:t> - It set out range of proposals to tackle the UK’s productivity challenge.</a:t>
            </a:r>
          </a:p>
          <a:p>
            <a:endParaRPr lang="en-GB" sz="1800" dirty="0">
              <a:solidFill>
                <a:srgbClr val="005984"/>
              </a:solidFill>
            </a:endParaRPr>
          </a:p>
          <a:p>
            <a:r>
              <a:rPr lang="en-GB" sz="1800" dirty="0">
                <a:solidFill>
                  <a:srgbClr val="005984"/>
                </a:solidFill>
              </a:rPr>
              <a:t> - It led to a series of “Sector Deals” and funding from Government.</a:t>
            </a:r>
          </a:p>
          <a:p>
            <a:endParaRPr lang="en-GB" sz="1800" dirty="0">
              <a:solidFill>
                <a:srgbClr val="005984"/>
              </a:solidFill>
            </a:endParaRPr>
          </a:p>
          <a:p>
            <a:r>
              <a:rPr lang="en-GB" sz="1800" dirty="0">
                <a:solidFill>
                  <a:srgbClr val="005984"/>
                </a:solidFill>
              </a:rPr>
              <a:t> - Each local area was asked to write their own Local industrial Strategy by March 2020.</a:t>
            </a:r>
          </a:p>
          <a:p>
            <a:endParaRPr lang="en-GB" sz="1800" dirty="0">
              <a:solidFill>
                <a:srgbClr val="005984"/>
              </a:solidFill>
            </a:endParaRPr>
          </a:p>
          <a:p>
            <a:r>
              <a:rPr lang="en-GB" sz="1800" dirty="0">
                <a:solidFill>
                  <a:srgbClr val="005984"/>
                </a:solidFill>
              </a:rPr>
              <a:t> - New Government remains committed to productivity improvements and an economy that works for all our places and communities.</a:t>
            </a:r>
          </a:p>
          <a:p>
            <a:endParaRPr lang="en-GB" dirty="0"/>
          </a:p>
        </p:txBody>
      </p:sp>
      <p:sp>
        <p:nvSpPr>
          <p:cNvPr id="2" name="Slide Number Placeholder 1">
            <a:extLst>
              <a:ext uri="{FF2B5EF4-FFF2-40B4-BE49-F238E27FC236}">
                <a16:creationId xmlns:a16="http://schemas.microsoft.com/office/drawing/2014/main" id="{0035C131-F3C1-4658-A7BE-BC4010CB4E93}"/>
              </a:ext>
            </a:extLst>
          </p:cNvPr>
          <p:cNvSpPr>
            <a:spLocks noGrp="1"/>
          </p:cNvSpPr>
          <p:nvPr>
            <p:ph type="sldNum" sz="quarter" idx="12"/>
          </p:nvPr>
        </p:nvSpPr>
        <p:spPr/>
        <p:txBody>
          <a:bodyPr/>
          <a:lstStyle/>
          <a:p>
            <a:fld id="{697D2AA0-8D80-4068-BED2-E999FBAB254A}" type="slidenum">
              <a:rPr lang="en-GB" smtClean="0"/>
              <a:t>4</a:t>
            </a:fld>
            <a:endParaRPr lang="en-GB" dirty="0"/>
          </a:p>
        </p:txBody>
      </p:sp>
      <p:pic>
        <p:nvPicPr>
          <p:cNvPr id="13" name="Picture 12">
            <a:extLst>
              <a:ext uri="{FF2B5EF4-FFF2-40B4-BE49-F238E27FC236}">
                <a16:creationId xmlns:a16="http://schemas.microsoft.com/office/drawing/2014/main" id="{26767BB0-7FF4-4148-A400-564279268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6321" y="-95510"/>
            <a:ext cx="1674957" cy="845853"/>
          </a:xfrm>
          <a:prstGeom prst="rect">
            <a:avLst/>
          </a:prstGeom>
        </p:spPr>
      </p:pic>
      <p:pic>
        <p:nvPicPr>
          <p:cNvPr id="14" name="Picture 13" descr="C:\Users\mfinbow\AppData\Local\Microsoft\Windows\INetCache\Content.MSO\11DDC7A4.tmp">
            <a:extLst>
              <a:ext uri="{FF2B5EF4-FFF2-40B4-BE49-F238E27FC236}">
                <a16:creationId xmlns:a16="http://schemas.microsoft.com/office/drawing/2014/main" id="{1BF13375-987F-4025-987A-6B8FD7AD5F6B}"/>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0" y="-38263"/>
            <a:ext cx="1320728" cy="660364"/>
          </a:xfrm>
          <a:prstGeom prst="rect">
            <a:avLst/>
          </a:prstGeom>
          <a:noFill/>
        </p:spPr>
      </p:pic>
      <p:sp>
        <p:nvSpPr>
          <p:cNvPr id="15" name="Rectangle 5">
            <a:extLst>
              <a:ext uri="{FF2B5EF4-FFF2-40B4-BE49-F238E27FC236}">
                <a16:creationId xmlns:a16="http://schemas.microsoft.com/office/drawing/2014/main" id="{04FBDCB7-D13F-443A-92CD-B5684B550BE1}"/>
              </a:ext>
            </a:extLst>
          </p:cNvPr>
          <p:cNvSpPr/>
          <p:nvPr/>
        </p:nvSpPr>
        <p:spPr>
          <a:xfrm>
            <a:off x="0" y="585032"/>
            <a:ext cx="12192000" cy="45719"/>
          </a:xfrm>
          <a:prstGeom prst="rect">
            <a:avLst/>
          </a:prstGeom>
          <a:solidFill>
            <a:srgbClr val="35293E"/>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685079"/>
              </a:solidFill>
              <a:uFillTx/>
              <a:latin typeface="Calibri"/>
            </a:endParaRPr>
          </a:p>
        </p:txBody>
      </p:sp>
      <p:pic>
        <p:nvPicPr>
          <p:cNvPr id="16" name="Picture 15">
            <a:extLst>
              <a:ext uri="{FF2B5EF4-FFF2-40B4-BE49-F238E27FC236}">
                <a16:creationId xmlns:a16="http://schemas.microsoft.com/office/drawing/2014/main" id="{59127F03-8942-49AA-810A-A81C41A26DCF}"/>
              </a:ext>
            </a:extLst>
          </p:cNvPr>
          <p:cNvPicPr>
            <a:picLocks noChangeAspect="1"/>
          </p:cNvPicPr>
          <p:nvPr/>
        </p:nvPicPr>
        <p:blipFill>
          <a:blip r:embed="rId5"/>
          <a:stretch>
            <a:fillRect/>
          </a:stretch>
        </p:blipFill>
        <p:spPr>
          <a:xfrm>
            <a:off x="7593335" y="1033677"/>
            <a:ext cx="3766815" cy="5322673"/>
          </a:xfrm>
          <a:prstGeom prst="rect">
            <a:avLst/>
          </a:prstGeom>
        </p:spPr>
      </p:pic>
    </p:spTree>
    <p:extLst>
      <p:ext uri="{BB962C8B-B14F-4D97-AF65-F5344CB8AC3E}">
        <p14:creationId xmlns:p14="http://schemas.microsoft.com/office/powerpoint/2010/main" val="248061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52" y="321871"/>
            <a:ext cx="11274462" cy="1325563"/>
          </a:xfrm>
        </p:spPr>
        <p:txBody>
          <a:bodyPr>
            <a:normAutofit/>
          </a:bodyPr>
          <a:lstStyle/>
          <a:p>
            <a:r>
              <a:rPr lang="en-GB" b="1" dirty="0">
                <a:solidFill>
                  <a:srgbClr val="005984"/>
                </a:solidFill>
              </a:rPr>
              <a:t>Productivity and Grand Challenges</a:t>
            </a:r>
          </a:p>
        </p:txBody>
      </p:sp>
      <p:grpSp>
        <p:nvGrpSpPr>
          <p:cNvPr id="9" name="Group 8">
            <a:extLst>
              <a:ext uri="{FF2B5EF4-FFF2-40B4-BE49-F238E27FC236}">
                <a16:creationId xmlns:a16="http://schemas.microsoft.com/office/drawing/2014/main" id="{672ABC63-47AF-4921-BA51-2310C3295F6E}"/>
              </a:ext>
            </a:extLst>
          </p:cNvPr>
          <p:cNvGrpSpPr/>
          <p:nvPr/>
        </p:nvGrpSpPr>
        <p:grpSpPr>
          <a:xfrm>
            <a:off x="7177461" y="1430885"/>
            <a:ext cx="4593187" cy="4214591"/>
            <a:chOff x="838199" y="1825625"/>
            <a:chExt cx="4593187" cy="4568249"/>
          </a:xfrm>
        </p:grpSpPr>
        <p:sp>
          <p:nvSpPr>
            <p:cNvPr id="10" name="Rectangle 9">
              <a:extLst>
                <a:ext uri="{FF2B5EF4-FFF2-40B4-BE49-F238E27FC236}">
                  <a16:creationId xmlns:a16="http://schemas.microsoft.com/office/drawing/2014/main" id="{E5FBB572-BA6E-4466-99FB-7D4C9BD70F67}"/>
                </a:ext>
              </a:extLst>
            </p:cNvPr>
            <p:cNvSpPr/>
            <p:nvPr/>
          </p:nvSpPr>
          <p:spPr>
            <a:xfrm>
              <a:off x="838199" y="1825625"/>
              <a:ext cx="4438136" cy="4568249"/>
            </a:xfrm>
            <a:prstGeom prst="rect">
              <a:avLst/>
            </a:prstGeom>
            <a:noFill/>
            <a:ln w="31750">
              <a:solidFill>
                <a:srgbClr val="084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4CCA43F0-DD02-4CFC-9BAC-D4271430D35E}"/>
                </a:ext>
              </a:extLst>
            </p:cNvPr>
            <p:cNvSpPr txBox="1"/>
            <p:nvPr/>
          </p:nvSpPr>
          <p:spPr>
            <a:xfrm>
              <a:off x="957717" y="1911355"/>
              <a:ext cx="2834097" cy="433684"/>
            </a:xfrm>
            <a:prstGeom prst="rect">
              <a:avLst/>
            </a:prstGeom>
            <a:noFill/>
          </p:spPr>
          <p:txBody>
            <a:bodyPr wrap="square" rtlCol="0">
              <a:spAutoFit/>
            </a:bodyPr>
            <a:lstStyle/>
            <a:p>
              <a:r>
                <a:rPr lang="en-GB" sz="2000" b="1" dirty="0">
                  <a:solidFill>
                    <a:srgbClr val="E41F13"/>
                  </a:solidFill>
                </a:rPr>
                <a:t>Grand Challenges</a:t>
              </a:r>
            </a:p>
          </p:txBody>
        </p:sp>
        <p:grpSp>
          <p:nvGrpSpPr>
            <p:cNvPr id="12" name="Group 11">
              <a:extLst>
                <a:ext uri="{FF2B5EF4-FFF2-40B4-BE49-F238E27FC236}">
                  <a16:creationId xmlns:a16="http://schemas.microsoft.com/office/drawing/2014/main" id="{34A552C2-E507-4095-A3F6-9EFFD58A287D}"/>
                </a:ext>
              </a:extLst>
            </p:cNvPr>
            <p:cNvGrpSpPr/>
            <p:nvPr/>
          </p:nvGrpSpPr>
          <p:grpSpPr>
            <a:xfrm>
              <a:off x="1108116" y="4592827"/>
              <a:ext cx="3223376" cy="697046"/>
              <a:chOff x="1108116" y="4447463"/>
              <a:chExt cx="3223376" cy="697046"/>
            </a:xfrm>
          </p:grpSpPr>
          <p:sp>
            <p:nvSpPr>
              <p:cNvPr id="22" name="TextBox 21">
                <a:extLst>
                  <a:ext uri="{FF2B5EF4-FFF2-40B4-BE49-F238E27FC236}">
                    <a16:creationId xmlns:a16="http://schemas.microsoft.com/office/drawing/2014/main" id="{4CD938F6-CEF5-48F8-BA7F-B7F0951B5818}"/>
                  </a:ext>
                </a:extLst>
              </p:cNvPr>
              <p:cNvSpPr txBox="1"/>
              <p:nvPr/>
            </p:nvSpPr>
            <p:spPr>
              <a:xfrm>
                <a:off x="1920421" y="4611320"/>
                <a:ext cx="2411071" cy="369332"/>
              </a:xfrm>
              <a:prstGeom prst="rect">
                <a:avLst/>
              </a:prstGeom>
              <a:noFill/>
            </p:spPr>
            <p:txBody>
              <a:bodyPr wrap="square" rtlCol="0">
                <a:spAutoFit/>
              </a:bodyPr>
              <a:lstStyle/>
              <a:p>
                <a:r>
                  <a:rPr lang="en-GB" dirty="0"/>
                  <a:t>Clean growth</a:t>
                </a:r>
              </a:p>
            </p:txBody>
          </p:sp>
          <p:pic>
            <p:nvPicPr>
              <p:cNvPr id="23" name="Picture 22">
                <a:extLst>
                  <a:ext uri="{FF2B5EF4-FFF2-40B4-BE49-F238E27FC236}">
                    <a16:creationId xmlns:a16="http://schemas.microsoft.com/office/drawing/2014/main" id="{1E4CD57C-A664-46D0-A442-2A615BA85A4A}"/>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108116" y="4447463"/>
                <a:ext cx="697046" cy="697046"/>
              </a:xfrm>
              <a:prstGeom prst="rect">
                <a:avLst/>
              </a:prstGeom>
            </p:spPr>
          </p:pic>
        </p:grpSp>
        <p:grpSp>
          <p:nvGrpSpPr>
            <p:cNvPr id="13" name="Group 12">
              <a:extLst>
                <a:ext uri="{FF2B5EF4-FFF2-40B4-BE49-F238E27FC236}">
                  <a16:creationId xmlns:a16="http://schemas.microsoft.com/office/drawing/2014/main" id="{F1D48B43-5975-4BCC-B08C-8156D1C5A907}"/>
                </a:ext>
              </a:extLst>
            </p:cNvPr>
            <p:cNvGrpSpPr/>
            <p:nvPr/>
          </p:nvGrpSpPr>
          <p:grpSpPr>
            <a:xfrm>
              <a:off x="1084803" y="2459317"/>
              <a:ext cx="4346583" cy="743673"/>
              <a:chOff x="1084803" y="2335146"/>
              <a:chExt cx="4346583" cy="743673"/>
            </a:xfrm>
          </p:grpSpPr>
          <p:sp>
            <p:nvSpPr>
              <p:cNvPr id="20" name="TextBox 19">
                <a:extLst>
                  <a:ext uri="{FF2B5EF4-FFF2-40B4-BE49-F238E27FC236}">
                    <a16:creationId xmlns:a16="http://schemas.microsoft.com/office/drawing/2014/main" id="{5D0C4DBC-7AEE-453C-A858-D35416C8302B}"/>
                  </a:ext>
                </a:extLst>
              </p:cNvPr>
              <p:cNvSpPr txBox="1"/>
              <p:nvPr/>
            </p:nvSpPr>
            <p:spPr>
              <a:xfrm>
                <a:off x="1914440" y="2518850"/>
                <a:ext cx="3516946" cy="369332"/>
              </a:xfrm>
              <a:prstGeom prst="rect">
                <a:avLst/>
              </a:prstGeom>
              <a:noFill/>
            </p:spPr>
            <p:txBody>
              <a:bodyPr wrap="square" rtlCol="0">
                <a:spAutoFit/>
              </a:bodyPr>
              <a:lstStyle/>
              <a:p>
                <a:r>
                  <a:rPr lang="en-GB" dirty="0"/>
                  <a:t>Artificial intelligence and data</a:t>
                </a:r>
              </a:p>
            </p:txBody>
          </p:sp>
          <p:pic>
            <p:nvPicPr>
              <p:cNvPr id="21" name="Picture 20">
                <a:extLst>
                  <a:ext uri="{FF2B5EF4-FFF2-40B4-BE49-F238E27FC236}">
                    <a16:creationId xmlns:a16="http://schemas.microsoft.com/office/drawing/2014/main" id="{69A6AB72-BC1A-4DBB-87EA-A4E416B5414B}"/>
                  </a:ext>
                </a:extLst>
              </p:cNvPr>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4803" y="2335146"/>
                <a:ext cx="743673" cy="743673"/>
              </a:xfrm>
              <a:prstGeom prst="rect">
                <a:avLst/>
              </a:prstGeom>
              <a:noFill/>
            </p:spPr>
          </p:pic>
        </p:grpSp>
        <p:grpSp>
          <p:nvGrpSpPr>
            <p:cNvPr id="14" name="Group 13">
              <a:extLst>
                <a:ext uri="{FF2B5EF4-FFF2-40B4-BE49-F238E27FC236}">
                  <a16:creationId xmlns:a16="http://schemas.microsoft.com/office/drawing/2014/main" id="{78F96A95-EF2E-44FF-888E-403CA12A9182}"/>
                </a:ext>
              </a:extLst>
            </p:cNvPr>
            <p:cNvGrpSpPr/>
            <p:nvPr/>
          </p:nvGrpSpPr>
          <p:grpSpPr>
            <a:xfrm>
              <a:off x="1084803" y="3526072"/>
              <a:ext cx="3246689" cy="743673"/>
              <a:chOff x="1084803" y="3440027"/>
              <a:chExt cx="3246689" cy="743673"/>
            </a:xfrm>
          </p:grpSpPr>
          <p:sp>
            <p:nvSpPr>
              <p:cNvPr id="18" name="TextBox 17">
                <a:extLst>
                  <a:ext uri="{FF2B5EF4-FFF2-40B4-BE49-F238E27FC236}">
                    <a16:creationId xmlns:a16="http://schemas.microsoft.com/office/drawing/2014/main" id="{5A127279-F8F4-4B96-BA23-D4226888EB5E}"/>
                  </a:ext>
                </a:extLst>
              </p:cNvPr>
              <p:cNvSpPr txBox="1"/>
              <p:nvPr/>
            </p:nvSpPr>
            <p:spPr>
              <a:xfrm>
                <a:off x="1920421" y="3627197"/>
                <a:ext cx="2411071" cy="369332"/>
              </a:xfrm>
              <a:prstGeom prst="rect">
                <a:avLst/>
              </a:prstGeom>
              <a:noFill/>
            </p:spPr>
            <p:txBody>
              <a:bodyPr wrap="square" rtlCol="0">
                <a:spAutoFit/>
              </a:bodyPr>
              <a:lstStyle/>
              <a:p>
                <a:r>
                  <a:rPr lang="en-GB" dirty="0"/>
                  <a:t>Ageing society </a:t>
                </a:r>
              </a:p>
            </p:txBody>
          </p:sp>
          <p:pic>
            <p:nvPicPr>
              <p:cNvPr id="19" name="Picture 18">
                <a:extLst>
                  <a:ext uri="{FF2B5EF4-FFF2-40B4-BE49-F238E27FC236}">
                    <a16:creationId xmlns:a16="http://schemas.microsoft.com/office/drawing/2014/main" id="{7D19C2A0-DBE7-4372-9F2E-8DF4477CA0DE}"/>
                  </a:ext>
                </a:extLst>
              </p:cNvPr>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4803" y="3440027"/>
                <a:ext cx="743673" cy="743673"/>
              </a:xfrm>
              <a:prstGeom prst="rect">
                <a:avLst/>
              </a:prstGeom>
            </p:spPr>
          </p:pic>
        </p:grpSp>
        <p:grpSp>
          <p:nvGrpSpPr>
            <p:cNvPr id="15" name="Group 14">
              <a:extLst>
                <a:ext uri="{FF2B5EF4-FFF2-40B4-BE49-F238E27FC236}">
                  <a16:creationId xmlns:a16="http://schemas.microsoft.com/office/drawing/2014/main" id="{8F194E9C-2A41-4465-80B0-F6649143BA30}"/>
                </a:ext>
              </a:extLst>
            </p:cNvPr>
            <p:cNvGrpSpPr/>
            <p:nvPr/>
          </p:nvGrpSpPr>
          <p:grpSpPr>
            <a:xfrm>
              <a:off x="1084803" y="5612954"/>
              <a:ext cx="3544692" cy="743673"/>
              <a:chOff x="1084803" y="5612954"/>
              <a:chExt cx="3544692" cy="743673"/>
            </a:xfrm>
          </p:grpSpPr>
          <p:sp>
            <p:nvSpPr>
              <p:cNvPr id="16" name="TextBox 15">
                <a:extLst>
                  <a:ext uri="{FF2B5EF4-FFF2-40B4-BE49-F238E27FC236}">
                    <a16:creationId xmlns:a16="http://schemas.microsoft.com/office/drawing/2014/main" id="{C60B1726-922B-47D1-9571-2C256E539867}"/>
                  </a:ext>
                </a:extLst>
              </p:cNvPr>
              <p:cNvSpPr txBox="1"/>
              <p:nvPr/>
            </p:nvSpPr>
            <p:spPr>
              <a:xfrm>
                <a:off x="1920422" y="5800124"/>
                <a:ext cx="2709073" cy="369332"/>
              </a:xfrm>
              <a:prstGeom prst="rect">
                <a:avLst/>
              </a:prstGeom>
              <a:noFill/>
            </p:spPr>
            <p:txBody>
              <a:bodyPr wrap="square" rtlCol="0">
                <a:spAutoFit/>
              </a:bodyPr>
              <a:lstStyle/>
              <a:p>
                <a:r>
                  <a:rPr lang="en-GB" dirty="0"/>
                  <a:t>Future of mobility</a:t>
                </a:r>
              </a:p>
            </p:txBody>
          </p:sp>
          <p:pic>
            <p:nvPicPr>
              <p:cNvPr id="17" name="Picture 16">
                <a:extLst>
                  <a:ext uri="{FF2B5EF4-FFF2-40B4-BE49-F238E27FC236}">
                    <a16:creationId xmlns:a16="http://schemas.microsoft.com/office/drawing/2014/main" id="{7FD19C03-6F61-49DE-88BD-96F4261CFFA2}"/>
                  </a:ext>
                </a:extLst>
              </p:cNvPr>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4803" y="5612954"/>
                <a:ext cx="743673" cy="743673"/>
              </a:xfrm>
              <a:prstGeom prst="rect">
                <a:avLst/>
              </a:prstGeom>
            </p:spPr>
          </p:pic>
        </p:grpSp>
      </p:grpSp>
      <p:sp>
        <p:nvSpPr>
          <p:cNvPr id="3" name="Slide Number Placeholder 2">
            <a:extLst>
              <a:ext uri="{FF2B5EF4-FFF2-40B4-BE49-F238E27FC236}">
                <a16:creationId xmlns:a16="http://schemas.microsoft.com/office/drawing/2014/main" id="{5E8F6605-3B07-4E59-97BF-0EFB6AE68B13}"/>
              </a:ext>
            </a:extLst>
          </p:cNvPr>
          <p:cNvSpPr>
            <a:spLocks noGrp="1"/>
          </p:cNvSpPr>
          <p:nvPr>
            <p:ph type="sldNum" sz="quarter" idx="12"/>
          </p:nvPr>
        </p:nvSpPr>
        <p:spPr/>
        <p:txBody>
          <a:bodyPr/>
          <a:lstStyle/>
          <a:p>
            <a:fld id="{697D2AA0-8D80-4068-BED2-E999FBAB254A}" type="slidenum">
              <a:rPr lang="en-GB" smtClean="0"/>
              <a:t>5</a:t>
            </a:fld>
            <a:endParaRPr lang="en-GB"/>
          </a:p>
        </p:txBody>
      </p:sp>
      <p:pic>
        <p:nvPicPr>
          <p:cNvPr id="42" name="Picture 41">
            <a:extLst>
              <a:ext uri="{FF2B5EF4-FFF2-40B4-BE49-F238E27FC236}">
                <a16:creationId xmlns:a16="http://schemas.microsoft.com/office/drawing/2014/main" id="{67811E51-3910-DE45-9B55-CE8A1EA9C2AC}"/>
              </a:ext>
            </a:extLst>
          </p:cNvPr>
          <p:cNvPicPr>
            <a:picLocks noChangeAspect="1"/>
          </p:cNvPicPr>
          <p:nvPr/>
        </p:nvPicPr>
        <p:blipFill>
          <a:blip r:embed="rId7"/>
          <a:stretch>
            <a:fillRect/>
          </a:stretch>
        </p:blipFill>
        <p:spPr>
          <a:xfrm>
            <a:off x="507989" y="2444438"/>
            <a:ext cx="5144919" cy="4413562"/>
          </a:xfrm>
          <a:prstGeom prst="rect">
            <a:avLst/>
          </a:prstGeom>
        </p:spPr>
      </p:pic>
      <p:pic>
        <p:nvPicPr>
          <p:cNvPr id="24" name="Picture 23">
            <a:extLst>
              <a:ext uri="{FF2B5EF4-FFF2-40B4-BE49-F238E27FC236}">
                <a16:creationId xmlns:a16="http://schemas.microsoft.com/office/drawing/2014/main" id="{088A4C00-372C-45CF-99F1-02772B75B2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16321" y="-95510"/>
            <a:ext cx="1674957" cy="845853"/>
          </a:xfrm>
          <a:prstGeom prst="rect">
            <a:avLst/>
          </a:prstGeom>
        </p:spPr>
      </p:pic>
      <p:pic>
        <p:nvPicPr>
          <p:cNvPr id="25" name="Picture 24" descr="C:\Users\mfinbow\AppData\Local\Microsoft\Windows\INetCache\Content.MSO\11DDC7A4.tmp">
            <a:extLst>
              <a:ext uri="{FF2B5EF4-FFF2-40B4-BE49-F238E27FC236}">
                <a16:creationId xmlns:a16="http://schemas.microsoft.com/office/drawing/2014/main" id="{38A2FDC6-EB53-4A7B-A1B8-1996C8F8FCBC}"/>
              </a:ext>
            </a:extLst>
          </p:cNvPr>
          <p:cNvPicPr/>
          <p:nvPr/>
        </p:nvPicPr>
        <p:blipFill>
          <a:blip r:embed="rId9">
            <a:extLst>
              <a:ext uri="{28A0092B-C50C-407E-A947-70E740481C1C}">
                <a14:useLocalDpi xmlns:a14="http://schemas.microsoft.com/office/drawing/2010/main" val="0"/>
              </a:ext>
            </a:extLst>
          </a:blip>
          <a:stretch>
            <a:fillRect/>
          </a:stretch>
        </p:blipFill>
        <p:spPr bwMode="auto">
          <a:xfrm>
            <a:off x="0" y="-38263"/>
            <a:ext cx="1320728" cy="660364"/>
          </a:xfrm>
          <a:prstGeom prst="rect">
            <a:avLst/>
          </a:prstGeom>
          <a:noFill/>
        </p:spPr>
      </p:pic>
      <p:sp>
        <p:nvSpPr>
          <p:cNvPr id="26" name="Rectangle 5">
            <a:extLst>
              <a:ext uri="{FF2B5EF4-FFF2-40B4-BE49-F238E27FC236}">
                <a16:creationId xmlns:a16="http://schemas.microsoft.com/office/drawing/2014/main" id="{78988E3B-43E0-452A-978D-2628230E54BC}"/>
              </a:ext>
            </a:extLst>
          </p:cNvPr>
          <p:cNvSpPr/>
          <p:nvPr/>
        </p:nvSpPr>
        <p:spPr>
          <a:xfrm>
            <a:off x="0" y="585032"/>
            <a:ext cx="12192000" cy="45719"/>
          </a:xfrm>
          <a:prstGeom prst="rect">
            <a:avLst/>
          </a:prstGeom>
          <a:solidFill>
            <a:srgbClr val="35293E"/>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685079"/>
              </a:solidFill>
              <a:uFillTx/>
              <a:latin typeface="Calibri"/>
            </a:endParaRPr>
          </a:p>
        </p:txBody>
      </p:sp>
      <p:sp>
        <p:nvSpPr>
          <p:cNvPr id="4" name="TextBox 3">
            <a:extLst>
              <a:ext uri="{FF2B5EF4-FFF2-40B4-BE49-F238E27FC236}">
                <a16:creationId xmlns:a16="http://schemas.microsoft.com/office/drawing/2014/main" id="{D42CD59C-7136-A64E-AE37-49F674D10D79}"/>
              </a:ext>
            </a:extLst>
          </p:cNvPr>
          <p:cNvSpPr txBox="1"/>
          <p:nvPr/>
        </p:nvSpPr>
        <p:spPr>
          <a:xfrm>
            <a:off x="576403" y="1430885"/>
            <a:ext cx="5656215" cy="923330"/>
          </a:xfrm>
          <a:prstGeom prst="rect">
            <a:avLst/>
          </a:prstGeom>
          <a:noFill/>
        </p:spPr>
        <p:txBody>
          <a:bodyPr wrap="square" rtlCol="0">
            <a:spAutoFit/>
          </a:bodyPr>
          <a:lstStyle/>
          <a:p>
            <a:r>
              <a:rPr lang="en-US" dirty="0">
                <a:solidFill>
                  <a:srgbClr val="005984"/>
                </a:solidFill>
              </a:rPr>
              <a:t>Government has asked us to address five aspects of the economy that are core to improving productivity and future growth: </a:t>
            </a:r>
          </a:p>
        </p:txBody>
      </p:sp>
      <p:sp>
        <p:nvSpPr>
          <p:cNvPr id="5" name="TextBox 4">
            <a:extLst>
              <a:ext uri="{FF2B5EF4-FFF2-40B4-BE49-F238E27FC236}">
                <a16:creationId xmlns:a16="http://schemas.microsoft.com/office/drawing/2014/main" id="{AFD8426F-CF6B-C24A-BD77-E6DEF3FCA268}"/>
              </a:ext>
            </a:extLst>
          </p:cNvPr>
          <p:cNvSpPr txBox="1"/>
          <p:nvPr/>
        </p:nvSpPr>
        <p:spPr>
          <a:xfrm>
            <a:off x="6046860" y="5774240"/>
            <a:ext cx="5637231" cy="923330"/>
          </a:xfrm>
          <a:prstGeom prst="rect">
            <a:avLst/>
          </a:prstGeom>
          <a:noFill/>
        </p:spPr>
        <p:txBody>
          <a:bodyPr wrap="square" rtlCol="0">
            <a:spAutoFit/>
          </a:bodyPr>
          <a:lstStyle/>
          <a:p>
            <a:r>
              <a:rPr lang="en-US" dirty="0">
                <a:solidFill>
                  <a:srgbClr val="005984"/>
                </a:solidFill>
              </a:rPr>
              <a:t>And to consider four Grand Challenges driven by technological and demographic trends and changes in global markets and the environment</a:t>
            </a:r>
          </a:p>
        </p:txBody>
      </p:sp>
    </p:spTree>
    <p:extLst>
      <p:ext uri="{BB962C8B-B14F-4D97-AF65-F5344CB8AC3E}">
        <p14:creationId xmlns:p14="http://schemas.microsoft.com/office/powerpoint/2010/main" val="96047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D8A4-9DF0-4FD9-A82F-E6F70C3152DA}"/>
              </a:ext>
            </a:extLst>
          </p:cNvPr>
          <p:cNvSpPr>
            <a:spLocks noGrp="1"/>
          </p:cNvSpPr>
          <p:nvPr>
            <p:ph type="title"/>
          </p:nvPr>
        </p:nvSpPr>
        <p:spPr/>
        <p:txBody>
          <a:bodyPr/>
          <a:lstStyle/>
          <a:p>
            <a:r>
              <a:rPr lang="en-GB" dirty="0">
                <a:solidFill>
                  <a:srgbClr val="005984"/>
                </a:solidFill>
              </a:rPr>
              <a:t>Timeline</a:t>
            </a:r>
          </a:p>
        </p:txBody>
      </p:sp>
      <p:pic>
        <p:nvPicPr>
          <p:cNvPr id="4" name="Picture 3">
            <a:extLst>
              <a:ext uri="{FF2B5EF4-FFF2-40B4-BE49-F238E27FC236}">
                <a16:creationId xmlns:a16="http://schemas.microsoft.com/office/drawing/2014/main" id="{646738AB-B14D-4F0D-9640-10EAFB582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398" y="6165305"/>
            <a:ext cx="1770403" cy="601011"/>
          </a:xfrm>
          <a:prstGeom prst="rect">
            <a:avLst/>
          </a:prstGeom>
        </p:spPr>
      </p:pic>
      <p:grpSp>
        <p:nvGrpSpPr>
          <p:cNvPr id="5" name="Canvas 141">
            <a:extLst>
              <a:ext uri="{FF2B5EF4-FFF2-40B4-BE49-F238E27FC236}">
                <a16:creationId xmlns:a16="http://schemas.microsoft.com/office/drawing/2014/main" id="{49F38764-9D3E-41F2-BB63-C02AD6C2B7D7}"/>
              </a:ext>
            </a:extLst>
          </p:cNvPr>
          <p:cNvGrpSpPr/>
          <p:nvPr/>
        </p:nvGrpSpPr>
        <p:grpSpPr>
          <a:xfrm>
            <a:off x="2152650" y="1562655"/>
            <a:ext cx="8203268" cy="4336795"/>
            <a:chOff x="0" y="0"/>
            <a:chExt cx="9959015" cy="3200400"/>
          </a:xfrm>
        </p:grpSpPr>
        <p:sp>
          <p:nvSpPr>
            <p:cNvPr id="6" name="Rectangle 5">
              <a:extLst>
                <a:ext uri="{FF2B5EF4-FFF2-40B4-BE49-F238E27FC236}">
                  <a16:creationId xmlns:a16="http://schemas.microsoft.com/office/drawing/2014/main" id="{23F7E94A-BE03-4302-96BB-C55D4E4E3FE1}"/>
                </a:ext>
              </a:extLst>
            </p:cNvPr>
            <p:cNvSpPr/>
            <p:nvPr/>
          </p:nvSpPr>
          <p:spPr>
            <a:xfrm>
              <a:off x="0" y="0"/>
              <a:ext cx="9531350" cy="3200400"/>
            </a:xfrm>
            <a:prstGeom prst="rect">
              <a:avLst/>
            </a:prstGeom>
          </p:spPr>
        </p:sp>
        <p:sp>
          <p:nvSpPr>
            <p:cNvPr id="7" name="Rectangle: Rounded Corners 6">
              <a:extLst>
                <a:ext uri="{FF2B5EF4-FFF2-40B4-BE49-F238E27FC236}">
                  <a16:creationId xmlns:a16="http://schemas.microsoft.com/office/drawing/2014/main" id="{20415503-F155-4218-AD3E-38AEE52795B6}"/>
                </a:ext>
              </a:extLst>
            </p:cNvPr>
            <p:cNvSpPr/>
            <p:nvPr/>
          </p:nvSpPr>
          <p:spPr>
            <a:xfrm>
              <a:off x="231168" y="168379"/>
              <a:ext cx="1745079" cy="461531"/>
            </a:xfrm>
            <a:prstGeom prst="roundRect">
              <a:avLst/>
            </a:prstGeom>
            <a:noFill/>
            <a:ln w="38100">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5984"/>
                  </a:solidFill>
                  <a:ea typeface="Yu Mincho" panose="02020400000000000000" pitchFamily="18" charset="-128"/>
                </a:rPr>
                <a:t>Evidence base</a:t>
              </a:r>
              <a:endParaRPr lang="en-GB" sz="1200" dirty="0">
                <a:ea typeface="Yu Mincho" panose="02020400000000000000" pitchFamily="18" charset="-128"/>
              </a:endParaRPr>
            </a:p>
          </p:txBody>
        </p:sp>
        <p:sp>
          <p:nvSpPr>
            <p:cNvPr id="8" name="Flowchart: Alternate Process 7">
              <a:extLst>
                <a:ext uri="{FF2B5EF4-FFF2-40B4-BE49-F238E27FC236}">
                  <a16:creationId xmlns:a16="http://schemas.microsoft.com/office/drawing/2014/main" id="{29414774-A7A5-4966-A82B-131FBAE0AF74}"/>
                </a:ext>
              </a:extLst>
            </p:cNvPr>
            <p:cNvSpPr/>
            <p:nvPr/>
          </p:nvSpPr>
          <p:spPr>
            <a:xfrm>
              <a:off x="242767" y="703802"/>
              <a:ext cx="1745079" cy="544082"/>
            </a:xfrm>
            <a:prstGeom prst="flowChartAlternateProcess">
              <a:avLst/>
            </a:prstGeom>
            <a:solidFill>
              <a:srgbClr val="00598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GB" sz="1200" dirty="0">
                  <a:ea typeface="Cambria" panose="02040503050406030204" pitchFamily="18" charset="0"/>
                </a:rPr>
                <a:t> </a:t>
              </a:r>
              <a:r>
                <a:rPr lang="en-GB" sz="1400" dirty="0">
                  <a:solidFill>
                    <a:srgbClr val="FFFFFF"/>
                  </a:solidFill>
                  <a:ea typeface="Yu Mincho" panose="02020400000000000000" pitchFamily="18" charset="-128"/>
                </a:rPr>
                <a:t>Economic data analysis</a:t>
              </a:r>
            </a:p>
          </p:txBody>
        </p:sp>
        <p:sp>
          <p:nvSpPr>
            <p:cNvPr id="11" name="Rectangle: Rounded Corners 10">
              <a:extLst>
                <a:ext uri="{FF2B5EF4-FFF2-40B4-BE49-F238E27FC236}">
                  <a16:creationId xmlns:a16="http://schemas.microsoft.com/office/drawing/2014/main" id="{E8FEEDE3-4261-4A11-B7AC-9FE96C058FCF}"/>
                </a:ext>
              </a:extLst>
            </p:cNvPr>
            <p:cNvSpPr/>
            <p:nvPr/>
          </p:nvSpPr>
          <p:spPr>
            <a:xfrm>
              <a:off x="2482887" y="168378"/>
              <a:ext cx="1841941" cy="461531"/>
            </a:xfrm>
            <a:prstGeom prst="roundRect">
              <a:avLst/>
            </a:prstGeom>
            <a:noFill/>
            <a:ln w="38100">
              <a:solidFill>
                <a:srgbClr val="953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953B62"/>
                  </a:solidFill>
                  <a:ea typeface="Yu Mincho" panose="02020400000000000000" pitchFamily="18" charset="-128"/>
                </a:rPr>
                <a:t>Engagement / Action planning</a:t>
              </a:r>
              <a:endParaRPr lang="en-GB" sz="1400" dirty="0">
                <a:ea typeface="Yu Mincho" panose="02020400000000000000" pitchFamily="18" charset="-128"/>
              </a:endParaRPr>
            </a:p>
          </p:txBody>
        </p:sp>
        <p:sp>
          <p:nvSpPr>
            <p:cNvPr id="12" name="Rectangle: Rounded Corners 11">
              <a:extLst>
                <a:ext uri="{FF2B5EF4-FFF2-40B4-BE49-F238E27FC236}">
                  <a16:creationId xmlns:a16="http://schemas.microsoft.com/office/drawing/2014/main" id="{45A2B33C-A806-4912-A649-0B90C3B018C1}"/>
                </a:ext>
              </a:extLst>
            </p:cNvPr>
            <p:cNvSpPr/>
            <p:nvPr/>
          </p:nvSpPr>
          <p:spPr>
            <a:xfrm>
              <a:off x="2498404" y="703090"/>
              <a:ext cx="1826425" cy="532367"/>
            </a:xfrm>
            <a:prstGeom prst="roundRect">
              <a:avLst/>
            </a:prstGeom>
            <a:solidFill>
              <a:srgbClr val="953B62">
                <a:alpha val="90000"/>
              </a:srgbClr>
            </a:solidFill>
            <a:ln w="38100">
              <a:solidFill>
                <a:srgbClr val="953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ea typeface="Yu Mincho" panose="02020400000000000000" pitchFamily="18" charset="-128"/>
                </a:rPr>
                <a:t>Workshops to develop interventions</a:t>
              </a:r>
            </a:p>
          </p:txBody>
        </p:sp>
        <p:sp>
          <p:nvSpPr>
            <p:cNvPr id="13" name="Rectangle: Rounded Corners 12">
              <a:extLst>
                <a:ext uri="{FF2B5EF4-FFF2-40B4-BE49-F238E27FC236}">
                  <a16:creationId xmlns:a16="http://schemas.microsoft.com/office/drawing/2014/main" id="{94241D15-5562-4C67-9890-622A65CD0CD8}"/>
                </a:ext>
              </a:extLst>
            </p:cNvPr>
            <p:cNvSpPr/>
            <p:nvPr/>
          </p:nvSpPr>
          <p:spPr>
            <a:xfrm>
              <a:off x="2517883" y="1978528"/>
              <a:ext cx="1806945" cy="530863"/>
            </a:xfrm>
            <a:prstGeom prst="roundRect">
              <a:avLst/>
            </a:prstGeom>
            <a:solidFill>
              <a:srgbClr val="953B62">
                <a:alpha val="90000"/>
              </a:srgbClr>
            </a:solidFill>
            <a:ln w="38100">
              <a:solidFill>
                <a:srgbClr val="953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a typeface="Yu Mincho" panose="02020400000000000000" pitchFamily="18" charset="-128"/>
                </a:rPr>
                <a:t>Testing with partners</a:t>
              </a:r>
            </a:p>
          </p:txBody>
        </p:sp>
        <p:sp>
          <p:nvSpPr>
            <p:cNvPr id="16" name="Rectangle: Rounded Corners 15">
              <a:extLst>
                <a:ext uri="{FF2B5EF4-FFF2-40B4-BE49-F238E27FC236}">
                  <a16:creationId xmlns:a16="http://schemas.microsoft.com/office/drawing/2014/main" id="{3E64D398-79DB-46C5-9263-2BF6CE9F9259}"/>
                </a:ext>
              </a:extLst>
            </p:cNvPr>
            <p:cNvSpPr/>
            <p:nvPr/>
          </p:nvSpPr>
          <p:spPr>
            <a:xfrm>
              <a:off x="4858275" y="151081"/>
              <a:ext cx="1841941" cy="467072"/>
            </a:xfrm>
            <a:prstGeom prst="roundRect">
              <a:avLst/>
            </a:prstGeom>
            <a:noFill/>
            <a:ln w="38100">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5984"/>
                  </a:solidFill>
                  <a:ea typeface="Yu Mincho" panose="02020400000000000000" pitchFamily="18" charset="-128"/>
                </a:rPr>
                <a:t>Drafting</a:t>
              </a:r>
            </a:p>
          </p:txBody>
        </p:sp>
        <p:sp>
          <p:nvSpPr>
            <p:cNvPr id="17" name="Flowchart: Alternate Process 16">
              <a:extLst>
                <a:ext uri="{FF2B5EF4-FFF2-40B4-BE49-F238E27FC236}">
                  <a16:creationId xmlns:a16="http://schemas.microsoft.com/office/drawing/2014/main" id="{355CC8E5-545B-4A54-B87A-CD01BA6B49C1}"/>
                </a:ext>
              </a:extLst>
            </p:cNvPr>
            <p:cNvSpPr/>
            <p:nvPr/>
          </p:nvSpPr>
          <p:spPr>
            <a:xfrm>
              <a:off x="4851731" y="703090"/>
              <a:ext cx="1855032" cy="532367"/>
            </a:xfrm>
            <a:prstGeom prst="flowChartAlternateProcess">
              <a:avLst/>
            </a:prstGeom>
            <a:solidFill>
              <a:srgbClr val="00598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ea typeface="Yu Mincho" panose="02020400000000000000" pitchFamily="18" charset="-128"/>
                </a:rPr>
                <a:t>Production of action plan</a:t>
              </a:r>
              <a:endParaRPr lang="en-GB" sz="1400" dirty="0">
                <a:ea typeface="Yu Mincho" panose="02020400000000000000" pitchFamily="18" charset="-128"/>
              </a:endParaRPr>
            </a:p>
          </p:txBody>
        </p:sp>
        <p:sp>
          <p:nvSpPr>
            <p:cNvPr id="18" name="Flowchart: Alternate Process 17">
              <a:extLst>
                <a:ext uri="{FF2B5EF4-FFF2-40B4-BE49-F238E27FC236}">
                  <a16:creationId xmlns:a16="http://schemas.microsoft.com/office/drawing/2014/main" id="{0C9923F2-D77B-4491-8E24-31D1B3CA71D4}"/>
                </a:ext>
              </a:extLst>
            </p:cNvPr>
            <p:cNvSpPr/>
            <p:nvPr/>
          </p:nvSpPr>
          <p:spPr>
            <a:xfrm>
              <a:off x="4829806" y="1955559"/>
              <a:ext cx="1776433" cy="530863"/>
            </a:xfrm>
            <a:prstGeom prst="flowChartAlternateProcess">
              <a:avLst/>
            </a:prstGeom>
            <a:solidFill>
              <a:srgbClr val="00598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ea typeface="Yu Mincho" panose="02020400000000000000" pitchFamily="18" charset="-128"/>
                </a:rPr>
                <a:t>Draft to Government </a:t>
              </a:r>
              <a:endParaRPr lang="en-GB" sz="1400" dirty="0">
                <a:ea typeface="Yu Mincho" panose="02020400000000000000" pitchFamily="18" charset="-128"/>
              </a:endParaRPr>
            </a:p>
          </p:txBody>
        </p:sp>
        <p:sp>
          <p:nvSpPr>
            <p:cNvPr id="21" name="Rectangle: Rounded Corners 20">
              <a:extLst>
                <a:ext uri="{FF2B5EF4-FFF2-40B4-BE49-F238E27FC236}">
                  <a16:creationId xmlns:a16="http://schemas.microsoft.com/office/drawing/2014/main" id="{39A27B9D-FCCF-442E-A2F6-539948D60FDD}"/>
                </a:ext>
              </a:extLst>
            </p:cNvPr>
            <p:cNvSpPr/>
            <p:nvPr/>
          </p:nvSpPr>
          <p:spPr>
            <a:xfrm rot="5400000">
              <a:off x="9020598" y="1247769"/>
              <a:ext cx="1087782" cy="789053"/>
            </a:xfrm>
            <a:prstGeom prst="roundRect">
              <a:avLst/>
            </a:prstGeom>
            <a:noFill/>
            <a:ln w="38100">
              <a:solidFill>
                <a:srgbClr val="005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5984"/>
                  </a:solidFill>
                  <a:ea typeface="Yu Mincho" panose="02020400000000000000" pitchFamily="18" charset="-128"/>
                </a:rPr>
                <a:t>Publication </a:t>
              </a:r>
            </a:p>
          </p:txBody>
        </p:sp>
        <p:sp>
          <p:nvSpPr>
            <p:cNvPr id="22" name="Flowchart: Alternate Process 21">
              <a:extLst>
                <a:ext uri="{FF2B5EF4-FFF2-40B4-BE49-F238E27FC236}">
                  <a16:creationId xmlns:a16="http://schemas.microsoft.com/office/drawing/2014/main" id="{BE9A083A-BD23-4845-9BD5-7149DE480665}"/>
                </a:ext>
              </a:extLst>
            </p:cNvPr>
            <p:cNvSpPr/>
            <p:nvPr/>
          </p:nvSpPr>
          <p:spPr>
            <a:xfrm>
              <a:off x="231168" y="1955558"/>
              <a:ext cx="1806946" cy="546485"/>
            </a:xfrm>
            <a:prstGeom prst="flowChartAlternateProcess">
              <a:avLst/>
            </a:prstGeom>
            <a:solidFill>
              <a:srgbClr val="00598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GB" sz="1400" dirty="0">
                  <a:solidFill>
                    <a:srgbClr val="FFFFFF"/>
                  </a:solidFill>
                  <a:ea typeface="Yu Mincho" panose="02020400000000000000" pitchFamily="18" charset="-128"/>
                  <a:cs typeface="Times New Roman" panose="02020603050405020304" pitchFamily="18" charset="0"/>
                </a:rPr>
                <a:t>Business / partner interviews</a:t>
              </a:r>
              <a:endParaRPr lang="en-GB" sz="1400" dirty="0">
                <a:ea typeface="Cambria" panose="020405030504060302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A1F88958-B727-4B7C-B8B3-BBBC4EF29455}"/>
              </a:ext>
            </a:extLst>
          </p:cNvPr>
          <p:cNvSpPr txBox="1"/>
          <p:nvPr/>
        </p:nvSpPr>
        <p:spPr>
          <a:xfrm>
            <a:off x="3823053" y="3788096"/>
            <a:ext cx="2460516" cy="338554"/>
          </a:xfrm>
          <a:prstGeom prst="rect">
            <a:avLst/>
          </a:prstGeom>
          <a:noFill/>
        </p:spPr>
        <p:txBody>
          <a:bodyPr wrap="square" rtlCol="0">
            <a:spAutoFit/>
          </a:bodyPr>
          <a:lstStyle/>
          <a:p>
            <a:pPr algn="ctr"/>
            <a:r>
              <a:rPr lang="en-GB" sz="1600" dirty="0">
                <a:latin typeface="Helvetica Neue"/>
              </a:rPr>
              <a:t>June – November 2019</a:t>
            </a:r>
          </a:p>
        </p:txBody>
      </p:sp>
      <p:sp>
        <p:nvSpPr>
          <p:cNvPr id="25" name="TextBox 24">
            <a:extLst>
              <a:ext uri="{FF2B5EF4-FFF2-40B4-BE49-F238E27FC236}">
                <a16:creationId xmlns:a16="http://schemas.microsoft.com/office/drawing/2014/main" id="{682ADF99-4BB5-4A6A-A2EB-C28485F83132}"/>
              </a:ext>
            </a:extLst>
          </p:cNvPr>
          <p:cNvSpPr txBox="1"/>
          <p:nvPr/>
        </p:nvSpPr>
        <p:spPr>
          <a:xfrm>
            <a:off x="1948865" y="3356863"/>
            <a:ext cx="2248946" cy="338554"/>
          </a:xfrm>
          <a:prstGeom prst="rect">
            <a:avLst/>
          </a:prstGeom>
          <a:noFill/>
        </p:spPr>
        <p:txBody>
          <a:bodyPr wrap="square" rtlCol="0">
            <a:spAutoFit/>
          </a:bodyPr>
          <a:lstStyle/>
          <a:p>
            <a:pPr algn="ctr"/>
            <a:r>
              <a:rPr lang="en-GB" sz="1600" dirty="0">
                <a:latin typeface="Helvetica Neue"/>
              </a:rPr>
              <a:t>March – June 2019</a:t>
            </a:r>
          </a:p>
        </p:txBody>
      </p:sp>
      <p:sp>
        <p:nvSpPr>
          <p:cNvPr id="26" name="TextBox 25">
            <a:extLst>
              <a:ext uri="{FF2B5EF4-FFF2-40B4-BE49-F238E27FC236}">
                <a16:creationId xmlns:a16="http://schemas.microsoft.com/office/drawing/2014/main" id="{A5B0CC34-D59F-4C33-92A9-50E754F06341}"/>
              </a:ext>
            </a:extLst>
          </p:cNvPr>
          <p:cNvSpPr txBox="1"/>
          <p:nvPr/>
        </p:nvSpPr>
        <p:spPr>
          <a:xfrm>
            <a:off x="4091354" y="3335960"/>
            <a:ext cx="4164152" cy="338554"/>
          </a:xfrm>
          <a:prstGeom prst="rect">
            <a:avLst/>
          </a:prstGeom>
          <a:noFill/>
        </p:spPr>
        <p:txBody>
          <a:bodyPr wrap="square" rtlCol="0">
            <a:spAutoFit/>
          </a:bodyPr>
          <a:lstStyle/>
          <a:p>
            <a:pPr algn="ctr"/>
            <a:r>
              <a:rPr lang="en-GB" sz="1600" dirty="0">
                <a:latin typeface="Helvetica Neue"/>
              </a:rPr>
              <a:t>Autumn / Late 2019</a:t>
            </a:r>
          </a:p>
        </p:txBody>
      </p:sp>
      <p:sp>
        <p:nvSpPr>
          <p:cNvPr id="27" name="TextBox 26">
            <a:extLst>
              <a:ext uri="{FF2B5EF4-FFF2-40B4-BE49-F238E27FC236}">
                <a16:creationId xmlns:a16="http://schemas.microsoft.com/office/drawing/2014/main" id="{2C5A8834-1BFE-4230-B2EB-F8BEFFEB905F}"/>
              </a:ext>
            </a:extLst>
          </p:cNvPr>
          <p:cNvSpPr txBox="1"/>
          <p:nvPr/>
        </p:nvSpPr>
        <p:spPr>
          <a:xfrm>
            <a:off x="7432118" y="3831252"/>
            <a:ext cx="2684950" cy="338554"/>
          </a:xfrm>
          <a:prstGeom prst="rect">
            <a:avLst/>
          </a:prstGeom>
          <a:noFill/>
        </p:spPr>
        <p:txBody>
          <a:bodyPr wrap="square" rtlCol="0">
            <a:spAutoFit/>
          </a:bodyPr>
          <a:lstStyle/>
          <a:p>
            <a:pPr algn="ctr"/>
            <a:r>
              <a:rPr lang="en-GB" sz="1600" dirty="0">
                <a:latin typeface="Helvetica Neue"/>
              </a:rPr>
              <a:t>Early 2020</a:t>
            </a:r>
          </a:p>
        </p:txBody>
      </p:sp>
      <p:cxnSp>
        <p:nvCxnSpPr>
          <p:cNvPr id="28" name="Straight Arrow Connector 27">
            <a:extLst>
              <a:ext uri="{FF2B5EF4-FFF2-40B4-BE49-F238E27FC236}">
                <a16:creationId xmlns:a16="http://schemas.microsoft.com/office/drawing/2014/main" id="{7383D185-19D6-4676-9FF3-B0429A94ADD7}"/>
              </a:ext>
            </a:extLst>
          </p:cNvPr>
          <p:cNvCxnSpPr>
            <a:cxnSpLocks/>
          </p:cNvCxnSpPr>
          <p:nvPr/>
        </p:nvCxnSpPr>
        <p:spPr>
          <a:xfrm flipV="1">
            <a:off x="2402219" y="3753969"/>
            <a:ext cx="7190337" cy="20633"/>
          </a:xfrm>
          <a:prstGeom prst="straightConnector1">
            <a:avLst/>
          </a:prstGeom>
          <a:ln w="57150">
            <a:solidFill>
              <a:srgbClr val="005984"/>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315C0A51-B4BE-4713-9B7B-C8EC07249D4A}"/>
              </a:ext>
            </a:extLst>
          </p:cNvPr>
          <p:cNvSpPr/>
          <p:nvPr/>
        </p:nvSpPr>
        <p:spPr>
          <a:xfrm>
            <a:off x="8079037" y="1759147"/>
            <a:ext cx="1517212" cy="632919"/>
          </a:xfrm>
          <a:prstGeom prst="roundRect">
            <a:avLst/>
          </a:prstGeom>
          <a:noFill/>
          <a:ln w="38100">
            <a:solidFill>
              <a:srgbClr val="953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953B62"/>
                </a:solidFill>
                <a:ea typeface="Yu Mincho" panose="02020400000000000000" pitchFamily="18" charset="-128"/>
              </a:rPr>
              <a:t>Sign-off with government</a:t>
            </a:r>
            <a:endParaRPr lang="en-GB" dirty="0">
              <a:ea typeface="Yu Mincho" panose="02020400000000000000" pitchFamily="18" charset="-128"/>
            </a:endParaRPr>
          </a:p>
        </p:txBody>
      </p:sp>
      <p:sp>
        <p:nvSpPr>
          <p:cNvPr id="32" name="Rectangle: Rounded Corners 31">
            <a:extLst>
              <a:ext uri="{FF2B5EF4-FFF2-40B4-BE49-F238E27FC236}">
                <a16:creationId xmlns:a16="http://schemas.microsoft.com/office/drawing/2014/main" id="{4463D741-9D8D-4706-85CE-9D2F2BCAD438}"/>
              </a:ext>
            </a:extLst>
          </p:cNvPr>
          <p:cNvSpPr/>
          <p:nvPr/>
        </p:nvSpPr>
        <p:spPr>
          <a:xfrm>
            <a:off x="8074014" y="2543175"/>
            <a:ext cx="1504431" cy="715012"/>
          </a:xfrm>
          <a:prstGeom prst="roundRect">
            <a:avLst/>
          </a:prstGeom>
          <a:solidFill>
            <a:srgbClr val="953B62">
              <a:alpha val="90000"/>
            </a:srgbClr>
          </a:solidFill>
          <a:ln w="38100">
            <a:solidFill>
              <a:srgbClr val="953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ea typeface="Yu Mincho" panose="02020400000000000000" pitchFamily="18" charset="-128"/>
              </a:rPr>
              <a:t>Collaboration with Gov on final draft</a:t>
            </a:r>
          </a:p>
        </p:txBody>
      </p:sp>
      <p:sp>
        <p:nvSpPr>
          <p:cNvPr id="35" name="Rectangle: Rounded Corners 34">
            <a:extLst>
              <a:ext uri="{FF2B5EF4-FFF2-40B4-BE49-F238E27FC236}">
                <a16:creationId xmlns:a16="http://schemas.microsoft.com/office/drawing/2014/main" id="{B06EFAD0-C4D8-4A3F-BBBF-174462A70E28}"/>
              </a:ext>
            </a:extLst>
          </p:cNvPr>
          <p:cNvSpPr/>
          <p:nvPr/>
        </p:nvSpPr>
        <p:spPr>
          <a:xfrm>
            <a:off x="8046723" y="4242331"/>
            <a:ext cx="1504431" cy="720435"/>
          </a:xfrm>
          <a:prstGeom prst="roundRect">
            <a:avLst/>
          </a:prstGeom>
          <a:solidFill>
            <a:srgbClr val="953B62">
              <a:alpha val="90000"/>
            </a:srgbClr>
          </a:solidFill>
          <a:ln w="38100">
            <a:solidFill>
              <a:srgbClr val="953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ea typeface="Yu Mincho" panose="02020400000000000000" pitchFamily="18" charset="-128"/>
              </a:rPr>
              <a:t>Local Implementation begins</a:t>
            </a:r>
          </a:p>
        </p:txBody>
      </p:sp>
      <p:sp>
        <p:nvSpPr>
          <p:cNvPr id="30" name="Slide Number Placeholder 2">
            <a:extLst>
              <a:ext uri="{FF2B5EF4-FFF2-40B4-BE49-F238E27FC236}">
                <a16:creationId xmlns:a16="http://schemas.microsoft.com/office/drawing/2014/main" id="{3A3B63BC-0F9E-4342-83A3-9569D3FF2750}"/>
              </a:ext>
            </a:extLst>
          </p:cNvPr>
          <p:cNvSpPr>
            <a:spLocks noGrp="1"/>
          </p:cNvSpPr>
          <p:nvPr>
            <p:ph type="sldNum" sz="quarter" idx="12"/>
          </p:nvPr>
        </p:nvSpPr>
        <p:spPr>
          <a:xfrm>
            <a:off x="8541065" y="6352921"/>
            <a:ext cx="2057400" cy="365125"/>
          </a:xfrm>
        </p:spPr>
        <p:txBody>
          <a:bodyPr/>
          <a:lstStyle/>
          <a:p>
            <a:fld id="{61611A13-3120-46D3-AEFE-A33A0518A11E}" type="slidenum">
              <a:rPr lang="en-GB" b="1" smtClean="0">
                <a:solidFill>
                  <a:srgbClr val="005984"/>
                </a:solidFill>
              </a:rPr>
              <a:t>6</a:t>
            </a:fld>
            <a:endParaRPr lang="en-GB" b="1" dirty="0">
              <a:solidFill>
                <a:srgbClr val="005984"/>
              </a:solidFill>
            </a:endParaRPr>
          </a:p>
        </p:txBody>
      </p:sp>
    </p:spTree>
    <p:extLst>
      <p:ext uri="{BB962C8B-B14F-4D97-AF65-F5344CB8AC3E}">
        <p14:creationId xmlns:p14="http://schemas.microsoft.com/office/powerpoint/2010/main" val="150555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8708-89D3-4C62-B644-B0B4EB0889DD}"/>
              </a:ext>
            </a:extLst>
          </p:cNvPr>
          <p:cNvSpPr>
            <a:spLocks noGrp="1"/>
          </p:cNvSpPr>
          <p:nvPr>
            <p:ph type="title"/>
          </p:nvPr>
        </p:nvSpPr>
        <p:spPr>
          <a:xfrm>
            <a:off x="1981200" y="274638"/>
            <a:ext cx="8229600" cy="1143000"/>
          </a:xfrm>
        </p:spPr>
        <p:txBody>
          <a:bodyPr>
            <a:normAutofit fontScale="90000"/>
          </a:bodyPr>
          <a:lstStyle/>
          <a:p>
            <a:r>
              <a:rPr lang="en-GB" dirty="0">
                <a:solidFill>
                  <a:srgbClr val="005984"/>
                </a:solidFill>
              </a:rPr>
              <a:t>Stoke-on-Trent and Staffordshire – </a:t>
            </a:r>
            <a:br>
              <a:rPr lang="en-GB" dirty="0">
                <a:solidFill>
                  <a:srgbClr val="005984"/>
                </a:solidFill>
              </a:rPr>
            </a:br>
            <a:r>
              <a:rPr lang="en-GB" dirty="0">
                <a:solidFill>
                  <a:srgbClr val="005984"/>
                </a:solidFill>
              </a:rPr>
              <a:t>facts and figures</a:t>
            </a:r>
          </a:p>
        </p:txBody>
      </p:sp>
      <p:pic>
        <p:nvPicPr>
          <p:cNvPr id="10" name="Picture 9">
            <a:extLst>
              <a:ext uri="{FF2B5EF4-FFF2-40B4-BE49-F238E27FC236}">
                <a16:creationId xmlns:a16="http://schemas.microsoft.com/office/drawing/2014/main" id="{AB7A72FA-0AF2-4476-B06D-0A7ECE674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398" y="6165305"/>
            <a:ext cx="1770403" cy="601011"/>
          </a:xfrm>
          <a:prstGeom prst="rect">
            <a:avLst/>
          </a:prstGeom>
        </p:spPr>
      </p:pic>
      <p:sp>
        <p:nvSpPr>
          <p:cNvPr id="9" name="Slide Number Placeholder 2">
            <a:extLst>
              <a:ext uri="{FF2B5EF4-FFF2-40B4-BE49-F238E27FC236}">
                <a16:creationId xmlns:a16="http://schemas.microsoft.com/office/drawing/2014/main" id="{F0535673-16F1-4B75-AE4A-9D086967A052}"/>
              </a:ext>
            </a:extLst>
          </p:cNvPr>
          <p:cNvSpPr>
            <a:spLocks noGrp="1"/>
          </p:cNvSpPr>
          <p:nvPr>
            <p:ph type="sldNum" sz="quarter" idx="12"/>
          </p:nvPr>
        </p:nvSpPr>
        <p:spPr>
          <a:xfrm>
            <a:off x="8541065" y="6352921"/>
            <a:ext cx="2057400" cy="365125"/>
          </a:xfrm>
        </p:spPr>
        <p:txBody>
          <a:bodyPr/>
          <a:lstStyle/>
          <a:p>
            <a:fld id="{61611A13-3120-46D3-AEFE-A33A0518A11E}" type="slidenum">
              <a:rPr lang="en-GB" b="1" smtClean="0">
                <a:solidFill>
                  <a:srgbClr val="005984"/>
                </a:solidFill>
              </a:rPr>
              <a:t>7</a:t>
            </a:fld>
            <a:endParaRPr lang="en-GB" b="1" dirty="0">
              <a:solidFill>
                <a:srgbClr val="005984"/>
              </a:solidFill>
            </a:endParaRPr>
          </a:p>
        </p:txBody>
      </p:sp>
      <p:pic>
        <p:nvPicPr>
          <p:cNvPr id="4" name="Graphic 3" descr="Coins">
            <a:extLst>
              <a:ext uri="{FF2B5EF4-FFF2-40B4-BE49-F238E27FC236}">
                <a16:creationId xmlns:a16="http://schemas.microsoft.com/office/drawing/2014/main" id="{C5E5AAA7-8EB4-45F2-8AFF-454E2B56ED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1200" y="3909310"/>
            <a:ext cx="914400" cy="914400"/>
          </a:xfrm>
          <a:prstGeom prst="rect">
            <a:avLst/>
          </a:prstGeom>
        </p:spPr>
      </p:pic>
      <p:pic>
        <p:nvPicPr>
          <p:cNvPr id="11" name="Graphic 10" descr="Business Growth">
            <a:extLst>
              <a:ext uri="{FF2B5EF4-FFF2-40B4-BE49-F238E27FC236}">
                <a16:creationId xmlns:a16="http://schemas.microsoft.com/office/drawing/2014/main" id="{75291F48-4667-4E20-A3EF-66B115EDF2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92630" y="2826638"/>
            <a:ext cx="914400" cy="914400"/>
          </a:xfrm>
          <a:prstGeom prst="rect">
            <a:avLst/>
          </a:prstGeom>
        </p:spPr>
      </p:pic>
      <p:pic>
        <p:nvPicPr>
          <p:cNvPr id="13" name="Graphic 12" descr="Briefcase">
            <a:extLst>
              <a:ext uri="{FF2B5EF4-FFF2-40B4-BE49-F238E27FC236}">
                <a16:creationId xmlns:a16="http://schemas.microsoft.com/office/drawing/2014/main" id="{B0389891-6C03-42F0-B929-A34CE18042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81200" y="4924181"/>
            <a:ext cx="914400" cy="914400"/>
          </a:xfrm>
          <a:prstGeom prst="rect">
            <a:avLst/>
          </a:prstGeom>
        </p:spPr>
      </p:pic>
      <p:sp>
        <p:nvSpPr>
          <p:cNvPr id="14" name="TextBox 13">
            <a:extLst>
              <a:ext uri="{FF2B5EF4-FFF2-40B4-BE49-F238E27FC236}">
                <a16:creationId xmlns:a16="http://schemas.microsoft.com/office/drawing/2014/main" id="{8046CEDF-CFEA-4189-A471-6741E99714A1}"/>
              </a:ext>
            </a:extLst>
          </p:cNvPr>
          <p:cNvSpPr txBox="1"/>
          <p:nvPr/>
        </p:nvSpPr>
        <p:spPr>
          <a:xfrm>
            <a:off x="3142588" y="3845842"/>
            <a:ext cx="6926083" cy="1200329"/>
          </a:xfrm>
          <a:prstGeom prst="rect">
            <a:avLst/>
          </a:prstGeom>
          <a:noFill/>
        </p:spPr>
        <p:txBody>
          <a:bodyPr wrap="square" rtlCol="0">
            <a:spAutoFit/>
          </a:bodyPr>
          <a:lstStyle/>
          <a:p>
            <a:r>
              <a:rPr lang="en-GB" dirty="0">
                <a:solidFill>
                  <a:srgbClr val="005984"/>
                </a:solidFill>
                <a:latin typeface="Helvetica Neue"/>
              </a:rPr>
              <a:t>Our economic output (GVA) is £21.5bn and has grown by £1.8bn in the last 5 years.  Productivity is a challenge, with output per hour at </a:t>
            </a:r>
            <a:r>
              <a:rPr lang="en-GB">
                <a:solidFill>
                  <a:srgbClr val="005984"/>
                </a:solidFill>
                <a:latin typeface="Helvetica Neue"/>
              </a:rPr>
              <a:t>£25.90</a:t>
            </a:r>
            <a:r>
              <a:rPr lang="en-GB" dirty="0">
                <a:solidFill>
                  <a:srgbClr val="005984"/>
                </a:solidFill>
                <a:latin typeface="Helvetica Neue"/>
              </a:rPr>
              <a:t>, the 3</a:t>
            </a:r>
            <a:r>
              <a:rPr lang="en-GB" baseline="30000" dirty="0">
                <a:solidFill>
                  <a:srgbClr val="005984"/>
                </a:solidFill>
                <a:latin typeface="Helvetica Neue"/>
              </a:rPr>
              <a:t>rd</a:t>
            </a:r>
            <a:r>
              <a:rPr lang="en-GB" dirty="0">
                <a:solidFill>
                  <a:srgbClr val="005984"/>
                </a:solidFill>
                <a:latin typeface="Helvetica Neue"/>
              </a:rPr>
              <a:t> lowest of all Local Enterprise Partnership areas.</a:t>
            </a:r>
          </a:p>
        </p:txBody>
      </p:sp>
      <p:sp>
        <p:nvSpPr>
          <p:cNvPr id="15" name="TextBox 14">
            <a:extLst>
              <a:ext uri="{FF2B5EF4-FFF2-40B4-BE49-F238E27FC236}">
                <a16:creationId xmlns:a16="http://schemas.microsoft.com/office/drawing/2014/main" id="{C5FFA522-52E4-4528-8168-108991849D19}"/>
              </a:ext>
            </a:extLst>
          </p:cNvPr>
          <p:cNvSpPr txBox="1"/>
          <p:nvPr/>
        </p:nvSpPr>
        <p:spPr>
          <a:xfrm>
            <a:off x="3154018" y="2877584"/>
            <a:ext cx="6926082" cy="1200329"/>
          </a:xfrm>
          <a:prstGeom prst="rect">
            <a:avLst/>
          </a:prstGeom>
          <a:noFill/>
        </p:spPr>
        <p:txBody>
          <a:bodyPr wrap="square" rtlCol="0">
            <a:spAutoFit/>
          </a:bodyPr>
          <a:lstStyle/>
          <a:p>
            <a:r>
              <a:rPr lang="en-GB" dirty="0">
                <a:solidFill>
                  <a:srgbClr val="005984"/>
                </a:solidFill>
                <a:latin typeface="Helvetica Neue"/>
              </a:rPr>
              <a:t>We have 485,000 jobs. Employment has grown by 9.6% since 2009, adding 42,340 new jobs.   But wages for residents have not grown as fast as the national average. </a:t>
            </a:r>
          </a:p>
          <a:p>
            <a:endParaRPr lang="en-GB" dirty="0">
              <a:latin typeface="Helvetica Neue"/>
            </a:endParaRPr>
          </a:p>
        </p:txBody>
      </p:sp>
      <p:sp>
        <p:nvSpPr>
          <p:cNvPr id="16" name="TextBox 15">
            <a:extLst>
              <a:ext uri="{FF2B5EF4-FFF2-40B4-BE49-F238E27FC236}">
                <a16:creationId xmlns:a16="http://schemas.microsoft.com/office/drawing/2014/main" id="{85D72AE4-46CD-49F1-A26D-94EF2B0619CC}"/>
              </a:ext>
            </a:extLst>
          </p:cNvPr>
          <p:cNvSpPr txBox="1"/>
          <p:nvPr/>
        </p:nvSpPr>
        <p:spPr>
          <a:xfrm>
            <a:off x="3154019" y="5094441"/>
            <a:ext cx="6926081" cy="646331"/>
          </a:xfrm>
          <a:prstGeom prst="rect">
            <a:avLst/>
          </a:prstGeom>
          <a:noFill/>
        </p:spPr>
        <p:txBody>
          <a:bodyPr wrap="square" rtlCol="0">
            <a:spAutoFit/>
          </a:bodyPr>
          <a:lstStyle/>
          <a:p>
            <a:r>
              <a:rPr lang="en-GB" dirty="0">
                <a:solidFill>
                  <a:srgbClr val="005984"/>
                </a:solidFill>
                <a:latin typeface="Helvetica Neue"/>
              </a:rPr>
              <a:t>We are home to 38,790 businesses, including 145 large businesses employing over 250 employees.</a:t>
            </a:r>
          </a:p>
        </p:txBody>
      </p:sp>
      <p:pic>
        <p:nvPicPr>
          <p:cNvPr id="18" name="Graphic 17" descr="Family with boy">
            <a:extLst>
              <a:ext uri="{FF2B5EF4-FFF2-40B4-BE49-F238E27FC236}">
                <a16:creationId xmlns:a16="http://schemas.microsoft.com/office/drawing/2014/main" id="{E4BFDF21-5E7B-440C-AD6F-02E9ED7A87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92630" y="1643495"/>
            <a:ext cx="914400" cy="914400"/>
          </a:xfrm>
          <a:prstGeom prst="rect">
            <a:avLst/>
          </a:prstGeom>
        </p:spPr>
      </p:pic>
      <p:sp>
        <p:nvSpPr>
          <p:cNvPr id="19" name="TextBox 18">
            <a:extLst>
              <a:ext uri="{FF2B5EF4-FFF2-40B4-BE49-F238E27FC236}">
                <a16:creationId xmlns:a16="http://schemas.microsoft.com/office/drawing/2014/main" id="{24ACD35E-1796-4E89-B00C-296ABC62882C}"/>
              </a:ext>
            </a:extLst>
          </p:cNvPr>
          <p:cNvSpPr txBox="1"/>
          <p:nvPr/>
        </p:nvSpPr>
        <p:spPr>
          <a:xfrm>
            <a:off x="3154019" y="1746526"/>
            <a:ext cx="6926082" cy="923330"/>
          </a:xfrm>
          <a:prstGeom prst="rect">
            <a:avLst/>
          </a:prstGeom>
          <a:noFill/>
        </p:spPr>
        <p:txBody>
          <a:bodyPr wrap="square" rtlCol="0">
            <a:spAutoFit/>
          </a:bodyPr>
          <a:lstStyle/>
          <a:p>
            <a:r>
              <a:rPr lang="en-GB" dirty="0">
                <a:solidFill>
                  <a:srgbClr val="005984"/>
                </a:solidFill>
                <a:latin typeface="Helvetica Neue"/>
              </a:rPr>
              <a:t>We have a population of 1.1m which has grown by 2.5% since 2011. Overall our population is older than the national average, but Stoke-on-Trent has a younger population than average.</a:t>
            </a:r>
          </a:p>
        </p:txBody>
      </p:sp>
    </p:spTree>
    <p:extLst>
      <p:ext uri="{BB962C8B-B14F-4D97-AF65-F5344CB8AC3E}">
        <p14:creationId xmlns:p14="http://schemas.microsoft.com/office/powerpoint/2010/main" val="377078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CCACF5-A3BF-4908-BB24-632B84FCD2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9594" y="5892909"/>
            <a:ext cx="1770403" cy="601011"/>
          </a:xfrm>
          <a:prstGeom prst="rect">
            <a:avLst/>
          </a:prstGeom>
        </p:spPr>
      </p:pic>
      <p:sp>
        <p:nvSpPr>
          <p:cNvPr id="3" name="Content Placeholder 2">
            <a:extLst>
              <a:ext uri="{FF2B5EF4-FFF2-40B4-BE49-F238E27FC236}">
                <a16:creationId xmlns:a16="http://schemas.microsoft.com/office/drawing/2014/main" id="{4F54D39E-82D5-4DCE-8D48-BBCCEE45CBDE}"/>
              </a:ext>
            </a:extLst>
          </p:cNvPr>
          <p:cNvSpPr>
            <a:spLocks noGrp="1"/>
          </p:cNvSpPr>
          <p:nvPr>
            <p:ph idx="1"/>
          </p:nvPr>
        </p:nvSpPr>
        <p:spPr/>
        <p:txBody>
          <a:bodyPr/>
          <a:lstStyle/>
          <a:p>
            <a:r>
              <a:rPr lang="en-GB" dirty="0"/>
              <a:t>Growing numbers of jobs</a:t>
            </a:r>
          </a:p>
          <a:p>
            <a:endParaRPr lang="en-GB" dirty="0"/>
          </a:p>
          <a:p>
            <a:r>
              <a:rPr lang="en-GB" dirty="0"/>
              <a:t>Low business start-up rates</a:t>
            </a:r>
          </a:p>
        </p:txBody>
      </p:sp>
      <p:sp>
        <p:nvSpPr>
          <p:cNvPr id="4" name="Slide Number Placeholder 3">
            <a:extLst>
              <a:ext uri="{FF2B5EF4-FFF2-40B4-BE49-F238E27FC236}">
                <a16:creationId xmlns:a16="http://schemas.microsoft.com/office/drawing/2014/main" id="{BE1CF4D1-E118-47F4-8734-AD12B7F0B507}"/>
              </a:ext>
            </a:extLst>
          </p:cNvPr>
          <p:cNvSpPr>
            <a:spLocks noGrp="1"/>
          </p:cNvSpPr>
          <p:nvPr>
            <p:ph type="sldNum" sz="quarter" idx="12"/>
          </p:nvPr>
        </p:nvSpPr>
        <p:spPr/>
        <p:txBody>
          <a:bodyPr/>
          <a:lstStyle/>
          <a:p>
            <a:fld id="{61611A13-3120-46D3-AEFE-A33A0518A11E}" type="slidenum">
              <a:rPr lang="en-GB" smtClean="0"/>
              <a:t>8</a:t>
            </a:fld>
            <a:endParaRPr lang="en-GB" dirty="0"/>
          </a:p>
        </p:txBody>
      </p:sp>
      <p:graphicFrame>
        <p:nvGraphicFramePr>
          <p:cNvPr id="5" name="Chart 4">
            <a:extLst>
              <a:ext uri="{FF2B5EF4-FFF2-40B4-BE49-F238E27FC236}">
                <a16:creationId xmlns:a16="http://schemas.microsoft.com/office/drawing/2014/main" id="{B3A7A217-C0EA-4362-8FFF-2CCA7470D442}"/>
              </a:ext>
            </a:extLst>
          </p:cNvPr>
          <p:cNvGraphicFramePr>
            <a:graphicFrameLocks/>
          </p:cNvGraphicFramePr>
          <p:nvPr>
            <p:extLst>
              <p:ext uri="{D42A27DB-BD31-4B8C-83A1-F6EECF244321}">
                <p14:modId xmlns:p14="http://schemas.microsoft.com/office/powerpoint/2010/main" val="244050216"/>
              </p:ext>
            </p:extLst>
          </p:nvPr>
        </p:nvGraphicFramePr>
        <p:xfrm>
          <a:off x="457199" y="1540843"/>
          <a:ext cx="5638801" cy="462446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2CD95681-1144-4466-84DE-39E801D25456}"/>
              </a:ext>
            </a:extLst>
          </p:cNvPr>
          <p:cNvSpPr/>
          <p:nvPr/>
        </p:nvSpPr>
        <p:spPr>
          <a:xfrm>
            <a:off x="457199" y="1310011"/>
            <a:ext cx="2653290" cy="230832"/>
          </a:xfrm>
          <a:prstGeom prst="rect">
            <a:avLst/>
          </a:prstGeom>
        </p:spPr>
        <p:txBody>
          <a:bodyPr wrap="none">
            <a:spAutoFit/>
          </a:bodyPr>
          <a:lstStyle/>
          <a:p>
            <a:r>
              <a:rPr lang="en-GB" sz="900" dirty="0"/>
              <a:t>Indexed Total Employment, 2009-2017 (2009 = 100)</a:t>
            </a:r>
          </a:p>
        </p:txBody>
      </p:sp>
      <p:sp>
        <p:nvSpPr>
          <p:cNvPr id="11" name="TextBox 10">
            <a:extLst>
              <a:ext uri="{FF2B5EF4-FFF2-40B4-BE49-F238E27FC236}">
                <a16:creationId xmlns:a16="http://schemas.microsoft.com/office/drawing/2014/main" id="{C958C83D-DAA0-444E-8035-DF1274FE787F}"/>
              </a:ext>
            </a:extLst>
          </p:cNvPr>
          <p:cNvSpPr txBox="1"/>
          <p:nvPr/>
        </p:nvSpPr>
        <p:spPr>
          <a:xfrm>
            <a:off x="457198" y="6165304"/>
            <a:ext cx="9315608" cy="230832"/>
          </a:xfrm>
          <a:prstGeom prst="rect">
            <a:avLst/>
          </a:prstGeom>
          <a:noFill/>
        </p:spPr>
        <p:txBody>
          <a:bodyPr wrap="square" rtlCol="0">
            <a:spAutoFit/>
          </a:bodyPr>
          <a:lstStyle/>
          <a:p>
            <a:r>
              <a:rPr lang="en-GB" sz="900" dirty="0"/>
              <a:t>Source: </a:t>
            </a:r>
            <a:r>
              <a:rPr lang="en-GB" sz="900" dirty="0">
                <a:solidFill>
                  <a:prstClr val="black"/>
                </a:solidFill>
              </a:rPr>
              <a:t>ONS Business Register &amp; Employment Survey. Median wage data is from ONS Annual Survey of Hours &amp; Earnings.</a:t>
            </a:r>
            <a:endParaRPr lang="en-GB" sz="900" dirty="0"/>
          </a:p>
        </p:txBody>
      </p:sp>
      <p:sp>
        <p:nvSpPr>
          <p:cNvPr id="13" name="Content Placeholder 2">
            <a:extLst>
              <a:ext uri="{FF2B5EF4-FFF2-40B4-BE49-F238E27FC236}">
                <a16:creationId xmlns:a16="http://schemas.microsoft.com/office/drawing/2014/main" id="{F4DB594E-D5A8-45BE-9216-830A3EDD2413}"/>
              </a:ext>
            </a:extLst>
          </p:cNvPr>
          <p:cNvSpPr txBox="1">
            <a:spLocks/>
          </p:cNvSpPr>
          <p:nvPr/>
        </p:nvSpPr>
        <p:spPr>
          <a:xfrm>
            <a:off x="6096000" y="1190443"/>
            <a:ext cx="5604588" cy="47052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GB" sz="2200" dirty="0">
                <a:solidFill>
                  <a:srgbClr val="005984"/>
                </a:solidFill>
              </a:rPr>
              <a:t>Since 2009, the total number of jobs has increased by 42,300 or 9.6%.  But employment growth has been slower than the West Midlands and national averages (both 10.9%).</a:t>
            </a:r>
          </a:p>
          <a:p>
            <a:pPr marL="0" indent="0">
              <a:lnSpc>
                <a:spcPct val="170000"/>
              </a:lnSpc>
              <a:buNone/>
            </a:pPr>
            <a:r>
              <a:rPr lang="en-GB" sz="2200" dirty="0">
                <a:solidFill>
                  <a:srgbClr val="005984"/>
                </a:solidFill>
              </a:rPr>
              <a:t>Too many of our jobs are in low-wage businesses and sectors. Median earnings for people who work in our area are 12% below the national average.  </a:t>
            </a:r>
            <a:endParaRPr lang="en-GB" sz="2200" dirty="0"/>
          </a:p>
          <a:p>
            <a:pPr>
              <a:lnSpc>
                <a:spcPct val="124000"/>
              </a:lnSpc>
            </a:pPr>
            <a:endParaRPr lang="en-GB" sz="2400" dirty="0"/>
          </a:p>
        </p:txBody>
      </p:sp>
      <p:sp>
        <p:nvSpPr>
          <p:cNvPr id="14" name="Title 1">
            <a:extLst>
              <a:ext uri="{FF2B5EF4-FFF2-40B4-BE49-F238E27FC236}">
                <a16:creationId xmlns:a16="http://schemas.microsoft.com/office/drawing/2014/main" id="{5531A632-DBC4-4A5D-9BD7-1129FFF13D72}"/>
              </a:ext>
            </a:extLst>
          </p:cNvPr>
          <p:cNvSpPr txBox="1">
            <a:spLocks/>
          </p:cNvSpPr>
          <p:nvPr/>
        </p:nvSpPr>
        <p:spPr>
          <a:xfrm>
            <a:off x="531845" y="156088"/>
            <a:ext cx="11168743" cy="854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5984"/>
              </a:solidFill>
            </a:endParaRPr>
          </a:p>
        </p:txBody>
      </p:sp>
      <p:sp>
        <p:nvSpPr>
          <p:cNvPr id="15" name="Title 1">
            <a:extLst>
              <a:ext uri="{FF2B5EF4-FFF2-40B4-BE49-F238E27FC236}">
                <a16:creationId xmlns:a16="http://schemas.microsoft.com/office/drawing/2014/main" id="{717016DB-9A9B-4D7B-B28D-FE70FB6F8753}"/>
              </a:ext>
            </a:extLst>
          </p:cNvPr>
          <p:cNvSpPr txBox="1">
            <a:spLocks/>
          </p:cNvSpPr>
          <p:nvPr/>
        </p:nvSpPr>
        <p:spPr>
          <a:xfrm>
            <a:off x="491413" y="308488"/>
            <a:ext cx="11361576" cy="854968"/>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4000"/>
              </a:lnSpc>
            </a:pPr>
            <a:r>
              <a:rPr lang="en-GB" b="1" dirty="0">
                <a:solidFill>
                  <a:srgbClr val="005984"/>
                </a:solidFill>
              </a:rPr>
              <a:t>Our economy has added lots of jobs but employment and wage growth is slower than elsewhere</a:t>
            </a:r>
          </a:p>
        </p:txBody>
      </p:sp>
    </p:spTree>
    <p:extLst>
      <p:ext uri="{BB962C8B-B14F-4D97-AF65-F5344CB8AC3E}">
        <p14:creationId xmlns:p14="http://schemas.microsoft.com/office/powerpoint/2010/main" val="3688378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CCACF5-A3BF-4908-BB24-632B84FCD2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9594" y="5892909"/>
            <a:ext cx="1770403" cy="601011"/>
          </a:xfrm>
          <a:prstGeom prst="rect">
            <a:avLst/>
          </a:prstGeom>
        </p:spPr>
      </p:pic>
      <p:sp>
        <p:nvSpPr>
          <p:cNvPr id="4" name="Slide Number Placeholder 3">
            <a:extLst>
              <a:ext uri="{FF2B5EF4-FFF2-40B4-BE49-F238E27FC236}">
                <a16:creationId xmlns:a16="http://schemas.microsoft.com/office/drawing/2014/main" id="{BE1CF4D1-E118-47F4-8734-AD12B7F0B507}"/>
              </a:ext>
            </a:extLst>
          </p:cNvPr>
          <p:cNvSpPr>
            <a:spLocks noGrp="1"/>
          </p:cNvSpPr>
          <p:nvPr>
            <p:ph type="sldNum" sz="quarter" idx="12"/>
          </p:nvPr>
        </p:nvSpPr>
        <p:spPr/>
        <p:txBody>
          <a:bodyPr/>
          <a:lstStyle/>
          <a:p>
            <a:fld id="{61611A13-3120-46D3-AEFE-A33A0518A11E}" type="slidenum">
              <a:rPr lang="en-GB" smtClean="0"/>
              <a:t>9</a:t>
            </a:fld>
            <a:endParaRPr lang="en-GB" dirty="0"/>
          </a:p>
        </p:txBody>
      </p:sp>
      <p:sp>
        <p:nvSpPr>
          <p:cNvPr id="13" name="Content Placeholder 2">
            <a:extLst>
              <a:ext uri="{FF2B5EF4-FFF2-40B4-BE49-F238E27FC236}">
                <a16:creationId xmlns:a16="http://schemas.microsoft.com/office/drawing/2014/main" id="{F4DB594E-D5A8-45BE-9216-830A3EDD2413}"/>
              </a:ext>
            </a:extLst>
          </p:cNvPr>
          <p:cNvSpPr txBox="1">
            <a:spLocks/>
          </p:cNvSpPr>
          <p:nvPr/>
        </p:nvSpPr>
        <p:spPr>
          <a:xfrm>
            <a:off x="1107716" y="1407260"/>
            <a:ext cx="10676129" cy="470528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GB" sz="2200" dirty="0"/>
              <a:t>Manufacturing employment growth in our area has accounted for half of all recent national manufacturing employment growth.  We are well-connected and an important part of national and global supply chains.</a:t>
            </a:r>
          </a:p>
          <a:p>
            <a:pPr marL="0" indent="0">
              <a:lnSpc>
                <a:spcPct val="170000"/>
              </a:lnSpc>
              <a:buNone/>
            </a:pPr>
            <a:r>
              <a:rPr lang="en-GB" sz="2200" dirty="0"/>
              <a:t>We are a sought-after location for modern logistics and have added thousands of new jobs over the last decade.</a:t>
            </a:r>
          </a:p>
          <a:p>
            <a:pPr marL="0" indent="0">
              <a:lnSpc>
                <a:spcPct val="170000"/>
              </a:lnSpc>
              <a:buNone/>
            </a:pPr>
            <a:r>
              <a:rPr lang="en-GB" sz="2200" dirty="0"/>
              <a:t>We are home to nationally significant energy projects and expertise in energy distribution and management .</a:t>
            </a:r>
          </a:p>
          <a:p>
            <a:pPr marL="0" indent="0">
              <a:lnSpc>
                <a:spcPct val="170000"/>
              </a:lnSpc>
              <a:buNone/>
            </a:pPr>
            <a:r>
              <a:rPr lang="en-GB" sz="2200" dirty="0"/>
              <a:t>We have a growing number of digital jobs across our all areas of our economy, and a growing business service sector.</a:t>
            </a:r>
          </a:p>
          <a:p>
            <a:pPr marL="0" indent="0">
              <a:lnSpc>
                <a:spcPct val="170000"/>
              </a:lnSpc>
              <a:buNone/>
            </a:pPr>
            <a:r>
              <a:rPr lang="en-GB" sz="2200" dirty="0"/>
              <a:t>We have nationally important strengths in our food businesses and </a:t>
            </a:r>
            <a:r>
              <a:rPr lang="en-GB" sz="2200" dirty="0" err="1"/>
              <a:t>agri</a:t>
            </a:r>
            <a:r>
              <a:rPr lang="en-GB" sz="2200" dirty="0"/>
              <a:t>-tech.</a:t>
            </a:r>
          </a:p>
          <a:p>
            <a:pPr marL="0" indent="0">
              <a:lnSpc>
                <a:spcPct val="170000"/>
              </a:lnSpc>
              <a:buNone/>
            </a:pPr>
            <a:r>
              <a:rPr lang="en-GB" sz="2200" dirty="0"/>
              <a:t>We are the home of ceramics in the UK at Stoke-on-Trent – encompassing well-established international brands as well as highly technical ceramic components and advanced materials.</a:t>
            </a:r>
          </a:p>
          <a:p>
            <a:pPr marL="0" indent="0">
              <a:lnSpc>
                <a:spcPct val="170000"/>
              </a:lnSpc>
              <a:buNone/>
            </a:pPr>
            <a:endParaRPr lang="en-GB" sz="2200" dirty="0"/>
          </a:p>
          <a:p>
            <a:pPr marL="0" indent="0">
              <a:lnSpc>
                <a:spcPct val="134000"/>
              </a:lnSpc>
              <a:buNone/>
            </a:pPr>
            <a:endParaRPr lang="en-GB" sz="2200" dirty="0"/>
          </a:p>
          <a:p>
            <a:pPr>
              <a:lnSpc>
                <a:spcPct val="124000"/>
              </a:lnSpc>
            </a:pPr>
            <a:endParaRPr lang="en-GB" sz="2400" dirty="0"/>
          </a:p>
        </p:txBody>
      </p:sp>
      <p:sp>
        <p:nvSpPr>
          <p:cNvPr id="14" name="Title 1">
            <a:extLst>
              <a:ext uri="{FF2B5EF4-FFF2-40B4-BE49-F238E27FC236}">
                <a16:creationId xmlns:a16="http://schemas.microsoft.com/office/drawing/2014/main" id="{5531A632-DBC4-4A5D-9BD7-1129FFF13D72}"/>
              </a:ext>
            </a:extLst>
          </p:cNvPr>
          <p:cNvSpPr txBox="1">
            <a:spLocks/>
          </p:cNvSpPr>
          <p:nvPr/>
        </p:nvSpPr>
        <p:spPr>
          <a:xfrm>
            <a:off x="531845" y="156088"/>
            <a:ext cx="11168743" cy="854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5984"/>
              </a:solidFill>
            </a:endParaRPr>
          </a:p>
        </p:txBody>
      </p:sp>
      <p:sp>
        <p:nvSpPr>
          <p:cNvPr id="15" name="Title 1">
            <a:extLst>
              <a:ext uri="{FF2B5EF4-FFF2-40B4-BE49-F238E27FC236}">
                <a16:creationId xmlns:a16="http://schemas.microsoft.com/office/drawing/2014/main" id="{717016DB-9A9B-4D7B-B28D-FE70FB6F8753}"/>
              </a:ext>
            </a:extLst>
          </p:cNvPr>
          <p:cNvSpPr txBox="1">
            <a:spLocks/>
          </p:cNvSpPr>
          <p:nvPr/>
        </p:nvSpPr>
        <p:spPr>
          <a:xfrm>
            <a:off x="152401" y="308488"/>
            <a:ext cx="11700588" cy="85496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4000"/>
              </a:lnSpc>
            </a:pPr>
            <a:r>
              <a:rPr lang="en-GB" b="1" dirty="0">
                <a:solidFill>
                  <a:srgbClr val="005984"/>
                </a:solidFill>
              </a:rPr>
              <a:t>We have a long history of highly innovative business sectors…</a:t>
            </a:r>
          </a:p>
        </p:txBody>
      </p:sp>
      <p:pic>
        <p:nvPicPr>
          <p:cNvPr id="5" name="Graphic 4" descr="Factory">
            <a:extLst>
              <a:ext uri="{FF2B5EF4-FFF2-40B4-BE49-F238E27FC236}">
                <a16:creationId xmlns:a16="http://schemas.microsoft.com/office/drawing/2014/main" id="{6CE634FE-B57C-4149-A849-465D032479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770" y="1480111"/>
            <a:ext cx="497946" cy="497946"/>
          </a:xfrm>
          <a:prstGeom prst="rect">
            <a:avLst/>
          </a:prstGeom>
        </p:spPr>
      </p:pic>
      <p:pic>
        <p:nvPicPr>
          <p:cNvPr id="7" name="Graphic 6" descr="Truck">
            <a:extLst>
              <a:ext uri="{FF2B5EF4-FFF2-40B4-BE49-F238E27FC236}">
                <a16:creationId xmlns:a16="http://schemas.microsoft.com/office/drawing/2014/main" id="{37294377-2746-404A-8F0D-3A72A2A1D9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770" y="2331784"/>
            <a:ext cx="497946" cy="497946"/>
          </a:xfrm>
          <a:prstGeom prst="rect">
            <a:avLst/>
          </a:prstGeom>
        </p:spPr>
      </p:pic>
      <p:pic>
        <p:nvPicPr>
          <p:cNvPr id="19" name="Graphic 18" descr="Tractor">
            <a:extLst>
              <a:ext uri="{FF2B5EF4-FFF2-40B4-BE49-F238E27FC236}">
                <a16:creationId xmlns:a16="http://schemas.microsoft.com/office/drawing/2014/main" id="{20ED8EB6-EF45-44E0-A02F-2FA4A7B6DF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9770" y="4023952"/>
            <a:ext cx="497946" cy="497946"/>
          </a:xfrm>
          <a:prstGeom prst="rect">
            <a:avLst/>
          </a:prstGeom>
        </p:spPr>
      </p:pic>
      <p:pic>
        <p:nvPicPr>
          <p:cNvPr id="21" name="Graphic 20" descr="Wi Fi">
            <a:extLst>
              <a:ext uri="{FF2B5EF4-FFF2-40B4-BE49-F238E27FC236}">
                <a16:creationId xmlns:a16="http://schemas.microsoft.com/office/drawing/2014/main" id="{2B57D3DF-1C8D-4198-B25A-F97D4EA019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771" y="3435663"/>
            <a:ext cx="497945" cy="497945"/>
          </a:xfrm>
          <a:prstGeom prst="rect">
            <a:avLst/>
          </a:prstGeom>
        </p:spPr>
      </p:pic>
      <p:pic>
        <p:nvPicPr>
          <p:cNvPr id="23" name="Graphic 22" descr="Lightbulb">
            <a:extLst>
              <a:ext uri="{FF2B5EF4-FFF2-40B4-BE49-F238E27FC236}">
                <a16:creationId xmlns:a16="http://schemas.microsoft.com/office/drawing/2014/main" id="{5A5C07D5-C8A4-4270-AB6D-5FCA48281D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9770" y="2934484"/>
            <a:ext cx="497946" cy="497946"/>
          </a:xfrm>
          <a:prstGeom prst="rect">
            <a:avLst/>
          </a:prstGeom>
        </p:spPr>
      </p:pic>
      <p:pic>
        <p:nvPicPr>
          <p:cNvPr id="25" name="Graphic 24" descr="Gold bars">
            <a:extLst>
              <a:ext uri="{FF2B5EF4-FFF2-40B4-BE49-F238E27FC236}">
                <a16:creationId xmlns:a16="http://schemas.microsoft.com/office/drawing/2014/main" id="{33DD0F07-50C3-4640-AD4E-647C2F6E615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9770" y="4612242"/>
            <a:ext cx="497945" cy="497945"/>
          </a:xfrm>
          <a:prstGeom prst="rect">
            <a:avLst/>
          </a:prstGeom>
        </p:spPr>
      </p:pic>
    </p:spTree>
    <p:extLst>
      <p:ext uri="{BB962C8B-B14F-4D97-AF65-F5344CB8AC3E}">
        <p14:creationId xmlns:p14="http://schemas.microsoft.com/office/powerpoint/2010/main" val="31615113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troD">
    <a:dk1>
      <a:sysClr val="windowText" lastClr="000000"/>
    </a:dk1>
    <a:lt1>
      <a:sysClr val="window" lastClr="FFFFFF"/>
    </a:lt1>
    <a:dk2>
      <a:srgbClr val="44546A"/>
    </a:dk2>
    <a:lt2>
      <a:srgbClr val="E7E6E6"/>
    </a:lt2>
    <a:accent1>
      <a:srgbClr val="E7E6E6"/>
    </a:accent1>
    <a:accent2>
      <a:srgbClr val="44546A"/>
    </a:accent2>
    <a:accent3>
      <a:srgbClr val="3BB0C9"/>
    </a:accent3>
    <a:accent4>
      <a:srgbClr val="BBD2DC"/>
    </a:accent4>
    <a:accent5>
      <a:srgbClr val="00586F"/>
    </a:accent5>
    <a:accent6>
      <a:srgbClr val="953B62"/>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etroD">
    <a:dk1>
      <a:sysClr val="windowText" lastClr="000000"/>
    </a:dk1>
    <a:lt1>
      <a:sysClr val="window" lastClr="FFFFFF"/>
    </a:lt1>
    <a:dk2>
      <a:srgbClr val="44546A"/>
    </a:dk2>
    <a:lt2>
      <a:srgbClr val="E7E6E6"/>
    </a:lt2>
    <a:accent1>
      <a:srgbClr val="E7E6E6"/>
    </a:accent1>
    <a:accent2>
      <a:srgbClr val="44546A"/>
    </a:accent2>
    <a:accent3>
      <a:srgbClr val="3BB0C9"/>
    </a:accent3>
    <a:accent4>
      <a:srgbClr val="BBD2DC"/>
    </a:accent4>
    <a:accent5>
      <a:srgbClr val="00586F"/>
    </a:accent5>
    <a:accent6>
      <a:srgbClr val="953B62"/>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etro Dynamics colours">
    <a:dk1>
      <a:sysClr val="windowText" lastClr="000000"/>
    </a:dk1>
    <a:lt1>
      <a:sysClr val="window" lastClr="FFFFFF"/>
    </a:lt1>
    <a:dk2>
      <a:srgbClr val="44546A"/>
    </a:dk2>
    <a:lt2>
      <a:srgbClr val="E7E6E6"/>
    </a:lt2>
    <a:accent1>
      <a:srgbClr val="3BB0C9"/>
    </a:accent1>
    <a:accent2>
      <a:srgbClr val="BBD2DC"/>
    </a:accent2>
    <a:accent3>
      <a:srgbClr val="00586F"/>
    </a:accent3>
    <a:accent4>
      <a:srgbClr val="71A087"/>
    </a:accent4>
    <a:accent5>
      <a:srgbClr val="953B62"/>
    </a:accent5>
    <a:accent6>
      <a:srgbClr val="956B3B"/>
    </a:accent6>
    <a:hlink>
      <a:srgbClr val="B2C0BB"/>
    </a:hlink>
    <a:folHlink>
      <a:srgbClr val="6078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MetroD">
    <a:dk1>
      <a:sysClr val="windowText" lastClr="000000"/>
    </a:dk1>
    <a:lt1>
      <a:sysClr val="window" lastClr="FFFFFF"/>
    </a:lt1>
    <a:dk2>
      <a:srgbClr val="44546A"/>
    </a:dk2>
    <a:lt2>
      <a:srgbClr val="E7E6E6"/>
    </a:lt2>
    <a:accent1>
      <a:srgbClr val="E7E6E6"/>
    </a:accent1>
    <a:accent2>
      <a:srgbClr val="44546A"/>
    </a:accent2>
    <a:accent3>
      <a:srgbClr val="3BB0C9"/>
    </a:accent3>
    <a:accent4>
      <a:srgbClr val="BBD2DC"/>
    </a:accent4>
    <a:accent5>
      <a:srgbClr val="00586F"/>
    </a:accent5>
    <a:accent6>
      <a:srgbClr val="953B62"/>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4989</TotalTime>
  <Words>2588</Words>
  <Application>Microsoft Office PowerPoint</Application>
  <PresentationFormat>Widescreen</PresentationFormat>
  <Paragraphs>231</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vt:lpstr>
      <vt:lpstr>Helvetica Neue</vt:lpstr>
      <vt:lpstr>Office Theme</vt:lpstr>
      <vt:lpstr>Local Industrial Strategy: Insights Pack September 2019 </vt:lpstr>
      <vt:lpstr>Contents</vt:lpstr>
      <vt:lpstr>About this pack</vt:lpstr>
      <vt:lpstr>Introducing Industrial Strategy</vt:lpstr>
      <vt:lpstr>Productivity and Grand Challenges</vt:lpstr>
      <vt:lpstr>Timeline</vt:lpstr>
      <vt:lpstr>Stoke-on-Trent and Staffordshire –  facts and figures</vt:lpstr>
      <vt:lpstr>PowerPoint Presentation</vt:lpstr>
      <vt:lpstr>PowerPoint Presentation</vt:lpstr>
      <vt:lpstr>Which sectors are growing ? </vt:lpstr>
      <vt:lpstr>We can further improve growth and productivity</vt:lpstr>
      <vt:lpstr>PowerPoint Presentation</vt:lpstr>
      <vt:lpstr>PowerPoint Presentation</vt:lpstr>
      <vt:lpstr>PowerPoint Presentation</vt:lpstr>
      <vt:lpstr>We have major assets and opportunities to drive future growth</vt:lpstr>
      <vt:lpstr>Putting this together:  Emerging vision and priorities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Stoke-on-Trent &amp; Staffordshire Industrial Strategy (SSIS)</dc:title>
  <dc:creator>Kevin Fenning</dc:creator>
  <cp:lastModifiedBy>Hobbins, Tom (Corporate)</cp:lastModifiedBy>
  <cp:revision>399</cp:revision>
  <cp:lastPrinted>2019-08-21T15:04:40Z</cp:lastPrinted>
  <dcterms:created xsi:type="dcterms:W3CDTF">2019-04-30T08:39:32Z</dcterms:created>
  <dcterms:modified xsi:type="dcterms:W3CDTF">2019-09-24T10:24:58Z</dcterms:modified>
</cp:coreProperties>
</file>