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67" r:id="rId4"/>
    <p:sldId id="265" r:id="rId5"/>
    <p:sldId id="26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67" autoAdjust="0"/>
    <p:restoredTop sz="69034" autoAdjust="0"/>
  </p:normalViewPr>
  <p:slideViewPr>
    <p:cSldViewPr snapToGrid="0">
      <p:cViewPr varScale="1">
        <p:scale>
          <a:sx n="68" d="100"/>
          <a:sy n="68" d="100"/>
        </p:scale>
        <p:origin x="945" y="3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3_2">
  <dgm:title val=""/>
  <dgm:desc val=""/>
  <dgm:catLst>
    <dgm:cat type="accent3" pri="13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B89DDB-E466-4CBC-A01D-61C1B4FBF657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accent3_2" csCatId="accent3" phldr="1"/>
      <dgm:spPr/>
      <dgm:t>
        <a:bodyPr/>
        <a:lstStyle/>
        <a:p>
          <a:endParaRPr lang="en-US"/>
        </a:p>
      </dgm:t>
    </dgm:pt>
    <dgm:pt modelId="{A6ADB1EA-D676-4A7E-B171-EFAEB7AA6AA3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GB" dirty="0"/>
            <a:t>Development</a:t>
          </a:r>
          <a:endParaRPr lang="en-US" dirty="0"/>
        </a:p>
      </dgm:t>
    </dgm:pt>
    <dgm:pt modelId="{D0834323-5FCE-4856-B2B6-04DBAE8BAB9D}" type="parTrans" cxnId="{E90F6E74-9241-49AA-8967-C7623E66C56F}">
      <dgm:prSet/>
      <dgm:spPr/>
      <dgm:t>
        <a:bodyPr/>
        <a:lstStyle/>
        <a:p>
          <a:endParaRPr lang="en-US"/>
        </a:p>
      </dgm:t>
    </dgm:pt>
    <dgm:pt modelId="{9AA12BE3-6974-4879-9CAB-161D699FBEAD}" type="sibTrans" cxnId="{E90F6E74-9241-49AA-8967-C7623E66C56F}">
      <dgm:prSet/>
      <dgm:spPr/>
      <dgm:t>
        <a:bodyPr/>
        <a:lstStyle/>
        <a:p>
          <a:endParaRPr lang="en-US"/>
        </a:p>
      </dgm:t>
    </dgm:pt>
    <dgm:pt modelId="{347A8766-FC3B-44BD-AFD6-F488A5014832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5 Pillars, Sectors, Grand Challenges</a:t>
          </a:r>
          <a:endParaRPr lang="en-US"/>
        </a:p>
      </dgm:t>
    </dgm:pt>
    <dgm:pt modelId="{12C0DD54-3E94-401D-AC05-FF377FE1C767}" type="parTrans" cxnId="{2F7629AD-6BB2-4B3F-A9C4-1241681C2DCD}">
      <dgm:prSet/>
      <dgm:spPr/>
      <dgm:t>
        <a:bodyPr/>
        <a:lstStyle/>
        <a:p>
          <a:endParaRPr lang="en-US"/>
        </a:p>
      </dgm:t>
    </dgm:pt>
    <dgm:pt modelId="{E2D3E27B-C818-4835-B0FE-E66901CD4EEA}" type="sibTrans" cxnId="{2F7629AD-6BB2-4B3F-A9C4-1241681C2DCD}">
      <dgm:prSet/>
      <dgm:spPr/>
      <dgm:t>
        <a:bodyPr/>
        <a:lstStyle/>
        <a:p>
          <a:endParaRPr lang="en-US"/>
        </a:p>
      </dgm:t>
    </dgm:pt>
    <dgm:pt modelId="{7B7CCBC1-42C8-4805-A85B-62FBAFC711C3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Collaborative</a:t>
          </a:r>
          <a:endParaRPr lang="en-US"/>
        </a:p>
      </dgm:t>
    </dgm:pt>
    <dgm:pt modelId="{3040555E-DB38-4713-9435-035B46FE4CC0}" type="parTrans" cxnId="{A6E304B0-ABBE-4F7D-9659-12449F3DDED8}">
      <dgm:prSet/>
      <dgm:spPr/>
      <dgm:t>
        <a:bodyPr/>
        <a:lstStyle/>
        <a:p>
          <a:endParaRPr lang="en-US"/>
        </a:p>
      </dgm:t>
    </dgm:pt>
    <dgm:pt modelId="{3A75E694-46DC-4993-991E-D246A17D1076}" type="sibTrans" cxnId="{A6E304B0-ABBE-4F7D-9659-12449F3DDED8}">
      <dgm:prSet/>
      <dgm:spPr/>
      <dgm:t>
        <a:bodyPr/>
        <a:lstStyle/>
        <a:p>
          <a:endParaRPr lang="en-US"/>
        </a:p>
      </dgm:t>
    </dgm:pt>
    <dgm:pt modelId="{CFF83177-76CF-4899-816F-0660A435FBD2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Weaknesses and strengths</a:t>
          </a:r>
          <a:endParaRPr lang="en-US"/>
        </a:p>
      </dgm:t>
    </dgm:pt>
    <dgm:pt modelId="{72CCDC69-A14A-4301-8EF0-6A01F8E25B0F}" type="parTrans" cxnId="{B4135646-DB3E-42C9-BBDD-A758ED12AFE0}">
      <dgm:prSet/>
      <dgm:spPr/>
      <dgm:t>
        <a:bodyPr/>
        <a:lstStyle/>
        <a:p>
          <a:endParaRPr lang="en-US"/>
        </a:p>
      </dgm:t>
    </dgm:pt>
    <dgm:pt modelId="{B7146135-F084-44CE-AAE1-B37F0D47DE98}" type="sibTrans" cxnId="{B4135646-DB3E-42C9-BBDD-A758ED12AFE0}">
      <dgm:prSet/>
      <dgm:spPr/>
      <dgm:t>
        <a:bodyPr/>
        <a:lstStyle/>
        <a:p>
          <a:endParaRPr lang="en-US"/>
        </a:p>
      </dgm:t>
    </dgm:pt>
    <dgm:pt modelId="{F76229B2-EAAD-4CCC-9E94-02EEC9EECAE9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dirty="0"/>
            <a:t>Evidence</a:t>
          </a:r>
        </a:p>
        <a:p>
          <a:pPr>
            <a:lnSpc>
              <a:spcPct val="100000"/>
            </a:lnSpc>
          </a:pPr>
          <a:r>
            <a:rPr lang="en-GB" dirty="0"/>
            <a:t>Input welcome</a:t>
          </a:r>
          <a:endParaRPr lang="en-US" dirty="0"/>
        </a:p>
      </dgm:t>
    </dgm:pt>
    <dgm:pt modelId="{D9A0FDEC-9286-4C57-88D1-CDFDF56216D6}" type="parTrans" cxnId="{85FE07BB-A265-40DF-A815-F657DD464D94}">
      <dgm:prSet/>
      <dgm:spPr/>
      <dgm:t>
        <a:bodyPr/>
        <a:lstStyle/>
        <a:p>
          <a:endParaRPr lang="en-US"/>
        </a:p>
      </dgm:t>
    </dgm:pt>
    <dgm:pt modelId="{118FDAB3-0E1F-4920-B53D-73031B641228}" type="sibTrans" cxnId="{85FE07BB-A265-40DF-A815-F657DD464D94}">
      <dgm:prSet/>
      <dgm:spPr/>
      <dgm:t>
        <a:bodyPr/>
        <a:lstStyle/>
        <a:p>
          <a:endParaRPr lang="en-US"/>
        </a:p>
      </dgm:t>
    </dgm:pt>
    <dgm:pt modelId="{609F5F03-B67F-4836-A86F-F923587EA478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GB"/>
            <a:t>Execution</a:t>
          </a:r>
          <a:endParaRPr lang="en-US"/>
        </a:p>
      </dgm:t>
    </dgm:pt>
    <dgm:pt modelId="{DFAAD76B-22BE-4D8D-ACB0-603EAC4F2883}" type="parTrans" cxnId="{68A66BA9-10FA-48E4-86D1-1A4FBD0834F1}">
      <dgm:prSet/>
      <dgm:spPr/>
      <dgm:t>
        <a:bodyPr/>
        <a:lstStyle/>
        <a:p>
          <a:endParaRPr lang="en-US"/>
        </a:p>
      </dgm:t>
    </dgm:pt>
    <dgm:pt modelId="{5BB6A1CF-59EA-4731-8A78-BF571C6FA57F}" type="sibTrans" cxnId="{68A66BA9-10FA-48E4-86D1-1A4FBD0834F1}">
      <dgm:prSet/>
      <dgm:spPr/>
      <dgm:t>
        <a:bodyPr/>
        <a:lstStyle/>
        <a:p>
          <a:endParaRPr lang="en-US"/>
        </a:p>
      </dgm:t>
    </dgm:pt>
    <dgm:pt modelId="{8FBD39E6-CEFC-4E99-A64B-FD2F6DA2F06A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Ambitious</a:t>
          </a:r>
          <a:endParaRPr lang="en-US"/>
        </a:p>
      </dgm:t>
    </dgm:pt>
    <dgm:pt modelId="{D8C9D4EC-4230-4A18-8E95-234F70551F7C}" type="parTrans" cxnId="{ED50906B-4130-4B09-9E06-9A04C8740CE4}">
      <dgm:prSet/>
      <dgm:spPr/>
      <dgm:t>
        <a:bodyPr/>
        <a:lstStyle/>
        <a:p>
          <a:endParaRPr lang="en-US"/>
        </a:p>
      </dgm:t>
    </dgm:pt>
    <dgm:pt modelId="{8F97F133-67C2-48A7-AD99-4B84D55EB273}" type="sibTrans" cxnId="{ED50906B-4130-4B09-9E06-9A04C8740CE4}">
      <dgm:prSet/>
      <dgm:spPr/>
      <dgm:t>
        <a:bodyPr/>
        <a:lstStyle/>
        <a:p>
          <a:endParaRPr lang="en-US"/>
        </a:p>
      </dgm:t>
    </dgm:pt>
    <dgm:pt modelId="{22DD7ACD-3CEA-4764-9223-32E3D3328DEC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Long term</a:t>
          </a:r>
          <a:endParaRPr lang="en-US"/>
        </a:p>
      </dgm:t>
    </dgm:pt>
    <dgm:pt modelId="{E9AC78D1-B320-4DAE-B8CD-B89ED601615F}" type="parTrans" cxnId="{7E83DECF-62DA-4C9B-8269-D8DF7089CA5B}">
      <dgm:prSet/>
      <dgm:spPr/>
      <dgm:t>
        <a:bodyPr/>
        <a:lstStyle/>
        <a:p>
          <a:endParaRPr lang="en-US"/>
        </a:p>
      </dgm:t>
    </dgm:pt>
    <dgm:pt modelId="{C46E94B3-5F21-42FC-8151-7B512CC8A271}" type="sibTrans" cxnId="{7E83DECF-62DA-4C9B-8269-D8DF7089CA5B}">
      <dgm:prSet/>
      <dgm:spPr/>
      <dgm:t>
        <a:bodyPr/>
        <a:lstStyle/>
        <a:p>
          <a:endParaRPr lang="en-US"/>
        </a:p>
      </dgm:t>
    </dgm:pt>
    <dgm:pt modelId="{6A5E4B21-A8BA-42FA-A41F-33F89C536CE3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Measurable</a:t>
          </a:r>
          <a:endParaRPr lang="en-US"/>
        </a:p>
      </dgm:t>
    </dgm:pt>
    <dgm:pt modelId="{C4FADB00-EC24-4FD4-BFA6-A0F57617783F}" type="parTrans" cxnId="{C8E08FC1-4A71-4C52-A288-4D907B452166}">
      <dgm:prSet/>
      <dgm:spPr/>
      <dgm:t>
        <a:bodyPr/>
        <a:lstStyle/>
        <a:p>
          <a:endParaRPr lang="en-US"/>
        </a:p>
      </dgm:t>
    </dgm:pt>
    <dgm:pt modelId="{5D594F48-18AA-4D62-A404-476F03B68BCA}" type="sibTrans" cxnId="{C8E08FC1-4A71-4C52-A288-4D907B452166}">
      <dgm:prSet/>
      <dgm:spPr/>
      <dgm:t>
        <a:bodyPr/>
        <a:lstStyle/>
        <a:p>
          <a:endParaRPr lang="en-US"/>
        </a:p>
      </dgm:t>
    </dgm:pt>
    <dgm:pt modelId="{0ADBDD7E-5DE6-4FA0-8412-6DC77DEFE4B8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Work with others</a:t>
          </a:r>
          <a:endParaRPr lang="en-US"/>
        </a:p>
      </dgm:t>
    </dgm:pt>
    <dgm:pt modelId="{4E10C013-39A2-4C2F-B09B-DDEF50799A7E}" type="parTrans" cxnId="{51914A93-C902-4672-AEA4-E4180C9BA1D7}">
      <dgm:prSet/>
      <dgm:spPr/>
      <dgm:t>
        <a:bodyPr/>
        <a:lstStyle/>
        <a:p>
          <a:endParaRPr lang="en-US"/>
        </a:p>
      </dgm:t>
    </dgm:pt>
    <dgm:pt modelId="{A9B36C09-781D-4D4F-995B-460C53CA7735}" type="sibTrans" cxnId="{51914A93-C902-4672-AEA4-E4180C9BA1D7}">
      <dgm:prSet/>
      <dgm:spPr/>
      <dgm:t>
        <a:bodyPr/>
        <a:lstStyle/>
        <a:p>
          <a:endParaRPr lang="en-US"/>
        </a:p>
      </dgm:t>
    </dgm:pt>
    <dgm:pt modelId="{01C04A5C-7C7A-4DA0-8965-95273E4C74E2}" type="pres">
      <dgm:prSet presAssocID="{2DB89DDB-E466-4CBC-A01D-61C1B4FBF657}" presName="root" presStyleCnt="0">
        <dgm:presLayoutVars>
          <dgm:dir/>
          <dgm:resizeHandles val="exact"/>
        </dgm:presLayoutVars>
      </dgm:prSet>
      <dgm:spPr/>
    </dgm:pt>
    <dgm:pt modelId="{32F4F97C-5BC2-4644-9F11-B3762CA9907B}" type="pres">
      <dgm:prSet presAssocID="{A6ADB1EA-D676-4A7E-B171-EFAEB7AA6AA3}" presName="compNode" presStyleCnt="0"/>
      <dgm:spPr/>
    </dgm:pt>
    <dgm:pt modelId="{EC4586F3-FDDC-45B0-B1BE-A05192634635}" type="pres">
      <dgm:prSet presAssocID="{A6ADB1EA-D676-4A7E-B171-EFAEB7AA6AA3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AF8766E2-715C-497D-9016-2EAF43AF41AB}" type="pres">
      <dgm:prSet presAssocID="{A6ADB1EA-D676-4A7E-B171-EFAEB7AA6AA3}" presName="iconSpace" presStyleCnt="0"/>
      <dgm:spPr/>
    </dgm:pt>
    <dgm:pt modelId="{4CCE9A35-7BF3-452D-B6D7-CAE0E37AD470}" type="pres">
      <dgm:prSet presAssocID="{A6ADB1EA-D676-4A7E-B171-EFAEB7AA6AA3}" presName="parTx" presStyleLbl="revTx" presStyleIdx="0" presStyleCnt="4">
        <dgm:presLayoutVars>
          <dgm:chMax val="0"/>
          <dgm:chPref val="0"/>
        </dgm:presLayoutVars>
      </dgm:prSet>
      <dgm:spPr/>
    </dgm:pt>
    <dgm:pt modelId="{F5461B83-F7EA-424A-9E3B-92F7522B7156}" type="pres">
      <dgm:prSet presAssocID="{A6ADB1EA-D676-4A7E-B171-EFAEB7AA6AA3}" presName="txSpace" presStyleCnt="0"/>
      <dgm:spPr/>
    </dgm:pt>
    <dgm:pt modelId="{DF2947D9-A190-4606-BA50-8C894E079276}" type="pres">
      <dgm:prSet presAssocID="{A6ADB1EA-D676-4A7E-B171-EFAEB7AA6AA3}" presName="desTx" presStyleLbl="revTx" presStyleIdx="1" presStyleCnt="4">
        <dgm:presLayoutVars/>
      </dgm:prSet>
      <dgm:spPr/>
    </dgm:pt>
    <dgm:pt modelId="{B2450A82-D3CB-49C1-921F-E6DDB649CDD0}" type="pres">
      <dgm:prSet presAssocID="{9AA12BE3-6974-4879-9CAB-161D699FBEAD}" presName="sibTrans" presStyleCnt="0"/>
      <dgm:spPr/>
    </dgm:pt>
    <dgm:pt modelId="{453CD97A-C073-4A80-A48C-9AB09ECE5234}" type="pres">
      <dgm:prSet presAssocID="{609F5F03-B67F-4836-A86F-F923587EA478}" presName="compNode" presStyleCnt="0"/>
      <dgm:spPr/>
    </dgm:pt>
    <dgm:pt modelId="{578105EF-CE79-4B61-A734-E877BDC447A8}" type="pres">
      <dgm:prSet presAssocID="{609F5F03-B67F-4836-A86F-F923587EA478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llseye"/>
        </a:ext>
      </dgm:extLst>
    </dgm:pt>
    <dgm:pt modelId="{0DBBFC3F-0EFC-4E6F-AA57-79B6BD94D11F}" type="pres">
      <dgm:prSet presAssocID="{609F5F03-B67F-4836-A86F-F923587EA478}" presName="iconSpace" presStyleCnt="0"/>
      <dgm:spPr/>
    </dgm:pt>
    <dgm:pt modelId="{C4048E4F-008C-4DA7-B2C7-84C044A20CD8}" type="pres">
      <dgm:prSet presAssocID="{609F5F03-B67F-4836-A86F-F923587EA478}" presName="parTx" presStyleLbl="revTx" presStyleIdx="2" presStyleCnt="4">
        <dgm:presLayoutVars>
          <dgm:chMax val="0"/>
          <dgm:chPref val="0"/>
        </dgm:presLayoutVars>
      </dgm:prSet>
      <dgm:spPr/>
    </dgm:pt>
    <dgm:pt modelId="{0E500617-D12C-4B37-B642-BB4D39073D56}" type="pres">
      <dgm:prSet presAssocID="{609F5F03-B67F-4836-A86F-F923587EA478}" presName="txSpace" presStyleCnt="0"/>
      <dgm:spPr/>
    </dgm:pt>
    <dgm:pt modelId="{311C7423-EB2E-4950-AD21-93435935AC27}" type="pres">
      <dgm:prSet presAssocID="{609F5F03-B67F-4836-A86F-F923587EA478}" presName="desTx" presStyleLbl="revTx" presStyleIdx="3" presStyleCnt="4">
        <dgm:presLayoutVars/>
      </dgm:prSet>
      <dgm:spPr/>
    </dgm:pt>
  </dgm:ptLst>
  <dgm:cxnLst>
    <dgm:cxn modelId="{A2E21026-CB6E-422A-8C24-3B1B069F917D}" type="presOf" srcId="{347A8766-FC3B-44BD-AFD6-F488A5014832}" destId="{DF2947D9-A190-4606-BA50-8C894E079276}" srcOrd="0" destOrd="0" presId="urn:microsoft.com/office/officeart/2018/5/layout/CenteredIconLabelDescriptionList"/>
    <dgm:cxn modelId="{15136633-6862-4582-8413-8BD779FC61FA}" type="presOf" srcId="{F76229B2-EAAD-4CCC-9E94-02EEC9EECAE9}" destId="{DF2947D9-A190-4606-BA50-8C894E079276}" srcOrd="0" destOrd="3" presId="urn:microsoft.com/office/officeart/2018/5/layout/CenteredIconLabelDescriptionList"/>
    <dgm:cxn modelId="{4D5D853E-F8DD-4291-965E-5A857688D8A5}" type="presOf" srcId="{6A5E4B21-A8BA-42FA-A41F-33F89C536CE3}" destId="{311C7423-EB2E-4950-AD21-93435935AC27}" srcOrd="0" destOrd="2" presId="urn:microsoft.com/office/officeart/2018/5/layout/CenteredIconLabelDescriptionList"/>
    <dgm:cxn modelId="{B4135646-DB3E-42C9-BBDD-A758ED12AFE0}" srcId="{A6ADB1EA-D676-4A7E-B171-EFAEB7AA6AA3}" destId="{CFF83177-76CF-4899-816F-0660A435FBD2}" srcOrd="2" destOrd="0" parTransId="{72CCDC69-A14A-4301-8EF0-6A01F8E25B0F}" sibTransId="{B7146135-F084-44CE-AAE1-B37F0D47DE98}"/>
    <dgm:cxn modelId="{ED50906B-4130-4B09-9E06-9A04C8740CE4}" srcId="{609F5F03-B67F-4836-A86F-F923587EA478}" destId="{8FBD39E6-CEFC-4E99-A64B-FD2F6DA2F06A}" srcOrd="0" destOrd="0" parTransId="{D8C9D4EC-4230-4A18-8E95-234F70551F7C}" sibTransId="{8F97F133-67C2-48A7-AD99-4B84D55EB273}"/>
    <dgm:cxn modelId="{CD574954-726C-404A-9802-B3B9F61E7D6D}" type="presOf" srcId="{22DD7ACD-3CEA-4764-9223-32E3D3328DEC}" destId="{311C7423-EB2E-4950-AD21-93435935AC27}" srcOrd="0" destOrd="1" presId="urn:microsoft.com/office/officeart/2018/5/layout/CenteredIconLabelDescriptionList"/>
    <dgm:cxn modelId="{E90F6E74-9241-49AA-8967-C7623E66C56F}" srcId="{2DB89DDB-E466-4CBC-A01D-61C1B4FBF657}" destId="{A6ADB1EA-D676-4A7E-B171-EFAEB7AA6AA3}" srcOrd="0" destOrd="0" parTransId="{D0834323-5FCE-4856-B2B6-04DBAE8BAB9D}" sibTransId="{9AA12BE3-6974-4879-9CAB-161D699FBEAD}"/>
    <dgm:cxn modelId="{CCBF5084-BCEC-417E-AE1F-23BA66543D2D}" type="presOf" srcId="{A6ADB1EA-D676-4A7E-B171-EFAEB7AA6AA3}" destId="{4CCE9A35-7BF3-452D-B6D7-CAE0E37AD470}" srcOrd="0" destOrd="0" presId="urn:microsoft.com/office/officeart/2018/5/layout/CenteredIconLabelDescriptionList"/>
    <dgm:cxn modelId="{51914A93-C902-4672-AEA4-E4180C9BA1D7}" srcId="{609F5F03-B67F-4836-A86F-F923587EA478}" destId="{0ADBDD7E-5DE6-4FA0-8412-6DC77DEFE4B8}" srcOrd="3" destOrd="0" parTransId="{4E10C013-39A2-4C2F-B09B-DDEF50799A7E}" sibTransId="{A9B36C09-781D-4D4F-995B-460C53CA7735}"/>
    <dgm:cxn modelId="{8C12F6A4-8E59-4859-9BF1-671F6EC9C991}" type="presOf" srcId="{2DB89DDB-E466-4CBC-A01D-61C1B4FBF657}" destId="{01C04A5C-7C7A-4DA0-8965-95273E4C74E2}" srcOrd="0" destOrd="0" presId="urn:microsoft.com/office/officeart/2018/5/layout/CenteredIconLabelDescriptionList"/>
    <dgm:cxn modelId="{68A66BA9-10FA-48E4-86D1-1A4FBD0834F1}" srcId="{2DB89DDB-E466-4CBC-A01D-61C1B4FBF657}" destId="{609F5F03-B67F-4836-A86F-F923587EA478}" srcOrd="1" destOrd="0" parTransId="{DFAAD76B-22BE-4D8D-ACB0-603EAC4F2883}" sibTransId="{5BB6A1CF-59EA-4731-8A78-BF571C6FA57F}"/>
    <dgm:cxn modelId="{2F7629AD-6BB2-4B3F-A9C4-1241681C2DCD}" srcId="{A6ADB1EA-D676-4A7E-B171-EFAEB7AA6AA3}" destId="{347A8766-FC3B-44BD-AFD6-F488A5014832}" srcOrd="0" destOrd="0" parTransId="{12C0DD54-3E94-401D-AC05-FF377FE1C767}" sibTransId="{E2D3E27B-C818-4835-B0FE-E66901CD4EEA}"/>
    <dgm:cxn modelId="{A6E304B0-ABBE-4F7D-9659-12449F3DDED8}" srcId="{A6ADB1EA-D676-4A7E-B171-EFAEB7AA6AA3}" destId="{7B7CCBC1-42C8-4805-A85B-62FBAFC711C3}" srcOrd="1" destOrd="0" parTransId="{3040555E-DB38-4713-9435-035B46FE4CC0}" sibTransId="{3A75E694-46DC-4993-991E-D246A17D1076}"/>
    <dgm:cxn modelId="{85FE07BB-A265-40DF-A815-F657DD464D94}" srcId="{A6ADB1EA-D676-4A7E-B171-EFAEB7AA6AA3}" destId="{F76229B2-EAAD-4CCC-9E94-02EEC9EECAE9}" srcOrd="3" destOrd="0" parTransId="{D9A0FDEC-9286-4C57-88D1-CDFDF56216D6}" sibTransId="{118FDAB3-0E1F-4920-B53D-73031B641228}"/>
    <dgm:cxn modelId="{2D8A27BD-3D13-4F38-AEA6-588B88CC7B98}" type="presOf" srcId="{CFF83177-76CF-4899-816F-0660A435FBD2}" destId="{DF2947D9-A190-4606-BA50-8C894E079276}" srcOrd="0" destOrd="2" presId="urn:microsoft.com/office/officeart/2018/5/layout/CenteredIconLabelDescriptionList"/>
    <dgm:cxn modelId="{C8E08FC1-4A71-4C52-A288-4D907B452166}" srcId="{609F5F03-B67F-4836-A86F-F923587EA478}" destId="{6A5E4B21-A8BA-42FA-A41F-33F89C536CE3}" srcOrd="2" destOrd="0" parTransId="{C4FADB00-EC24-4FD4-BFA6-A0F57617783F}" sibTransId="{5D594F48-18AA-4D62-A404-476F03B68BCA}"/>
    <dgm:cxn modelId="{9171F4C5-DA08-4F46-9A18-2BAF28EC3D6C}" type="presOf" srcId="{8FBD39E6-CEFC-4E99-A64B-FD2F6DA2F06A}" destId="{311C7423-EB2E-4950-AD21-93435935AC27}" srcOrd="0" destOrd="0" presId="urn:microsoft.com/office/officeart/2018/5/layout/CenteredIconLabelDescriptionList"/>
    <dgm:cxn modelId="{AD35FBC8-0E48-46C8-8A2F-ADA1E4A24133}" type="presOf" srcId="{0ADBDD7E-5DE6-4FA0-8412-6DC77DEFE4B8}" destId="{311C7423-EB2E-4950-AD21-93435935AC27}" srcOrd="0" destOrd="3" presId="urn:microsoft.com/office/officeart/2018/5/layout/CenteredIconLabelDescriptionList"/>
    <dgm:cxn modelId="{7E83DECF-62DA-4C9B-8269-D8DF7089CA5B}" srcId="{609F5F03-B67F-4836-A86F-F923587EA478}" destId="{22DD7ACD-3CEA-4764-9223-32E3D3328DEC}" srcOrd="1" destOrd="0" parTransId="{E9AC78D1-B320-4DAE-B8CD-B89ED601615F}" sibTransId="{C46E94B3-5F21-42FC-8151-7B512CC8A271}"/>
    <dgm:cxn modelId="{96CD9FEC-7244-4BDF-82C2-002E663AE266}" type="presOf" srcId="{609F5F03-B67F-4836-A86F-F923587EA478}" destId="{C4048E4F-008C-4DA7-B2C7-84C044A20CD8}" srcOrd="0" destOrd="0" presId="urn:microsoft.com/office/officeart/2018/5/layout/CenteredIconLabelDescriptionList"/>
    <dgm:cxn modelId="{FEF3F8F1-F120-4FB9-BEB1-0CE2543B524A}" type="presOf" srcId="{7B7CCBC1-42C8-4805-A85B-62FBAFC711C3}" destId="{DF2947D9-A190-4606-BA50-8C894E079276}" srcOrd="0" destOrd="1" presId="urn:microsoft.com/office/officeart/2018/5/layout/CenteredIconLabelDescriptionList"/>
    <dgm:cxn modelId="{7601D3CE-0758-4DED-80B8-7DD31CF6F8D7}" type="presParOf" srcId="{01C04A5C-7C7A-4DA0-8965-95273E4C74E2}" destId="{32F4F97C-5BC2-4644-9F11-B3762CA9907B}" srcOrd="0" destOrd="0" presId="urn:microsoft.com/office/officeart/2018/5/layout/CenteredIconLabelDescriptionList"/>
    <dgm:cxn modelId="{FAE176D5-D201-46B7-9B7D-60EAFF56EE42}" type="presParOf" srcId="{32F4F97C-5BC2-4644-9F11-B3762CA9907B}" destId="{EC4586F3-FDDC-45B0-B1BE-A05192634635}" srcOrd="0" destOrd="0" presId="urn:microsoft.com/office/officeart/2018/5/layout/CenteredIconLabelDescriptionList"/>
    <dgm:cxn modelId="{0141F6DA-3C31-43C9-ABB1-6DDFE095594C}" type="presParOf" srcId="{32F4F97C-5BC2-4644-9F11-B3762CA9907B}" destId="{AF8766E2-715C-497D-9016-2EAF43AF41AB}" srcOrd="1" destOrd="0" presId="urn:microsoft.com/office/officeart/2018/5/layout/CenteredIconLabelDescriptionList"/>
    <dgm:cxn modelId="{7253C1AD-5543-417C-BAD5-10A80D751E24}" type="presParOf" srcId="{32F4F97C-5BC2-4644-9F11-B3762CA9907B}" destId="{4CCE9A35-7BF3-452D-B6D7-CAE0E37AD470}" srcOrd="2" destOrd="0" presId="urn:microsoft.com/office/officeart/2018/5/layout/CenteredIconLabelDescriptionList"/>
    <dgm:cxn modelId="{C1A92888-5D40-4AD6-B662-AEFB676170ED}" type="presParOf" srcId="{32F4F97C-5BC2-4644-9F11-B3762CA9907B}" destId="{F5461B83-F7EA-424A-9E3B-92F7522B7156}" srcOrd="3" destOrd="0" presId="urn:microsoft.com/office/officeart/2018/5/layout/CenteredIconLabelDescriptionList"/>
    <dgm:cxn modelId="{9913290D-FC53-4D60-BB6E-96AE71919CBC}" type="presParOf" srcId="{32F4F97C-5BC2-4644-9F11-B3762CA9907B}" destId="{DF2947D9-A190-4606-BA50-8C894E079276}" srcOrd="4" destOrd="0" presId="urn:microsoft.com/office/officeart/2018/5/layout/CenteredIconLabelDescriptionList"/>
    <dgm:cxn modelId="{8AEDB556-B7C3-4967-8133-3620A6288764}" type="presParOf" srcId="{01C04A5C-7C7A-4DA0-8965-95273E4C74E2}" destId="{B2450A82-D3CB-49C1-921F-E6DDB649CDD0}" srcOrd="1" destOrd="0" presId="urn:microsoft.com/office/officeart/2018/5/layout/CenteredIconLabelDescriptionList"/>
    <dgm:cxn modelId="{010655FD-706A-42F9-A9E4-51CE9CEE301C}" type="presParOf" srcId="{01C04A5C-7C7A-4DA0-8965-95273E4C74E2}" destId="{453CD97A-C073-4A80-A48C-9AB09ECE5234}" srcOrd="2" destOrd="0" presId="urn:microsoft.com/office/officeart/2018/5/layout/CenteredIconLabelDescriptionList"/>
    <dgm:cxn modelId="{7BEDB3A4-371A-4DCD-8F5C-63A6CEBE683A}" type="presParOf" srcId="{453CD97A-C073-4A80-A48C-9AB09ECE5234}" destId="{578105EF-CE79-4B61-A734-E877BDC447A8}" srcOrd="0" destOrd="0" presId="urn:microsoft.com/office/officeart/2018/5/layout/CenteredIconLabelDescriptionList"/>
    <dgm:cxn modelId="{FD64676B-B5A4-4ABA-8057-0C2AEACE1C9D}" type="presParOf" srcId="{453CD97A-C073-4A80-A48C-9AB09ECE5234}" destId="{0DBBFC3F-0EFC-4E6F-AA57-79B6BD94D11F}" srcOrd="1" destOrd="0" presId="urn:microsoft.com/office/officeart/2018/5/layout/CenteredIconLabelDescriptionList"/>
    <dgm:cxn modelId="{F7F6F46E-27EF-4810-AB67-EA0E6A57EA4A}" type="presParOf" srcId="{453CD97A-C073-4A80-A48C-9AB09ECE5234}" destId="{C4048E4F-008C-4DA7-B2C7-84C044A20CD8}" srcOrd="2" destOrd="0" presId="urn:microsoft.com/office/officeart/2018/5/layout/CenteredIconLabelDescriptionList"/>
    <dgm:cxn modelId="{FFD55C70-D71E-43D1-9B0F-F00215DE8DEB}" type="presParOf" srcId="{453CD97A-C073-4A80-A48C-9AB09ECE5234}" destId="{0E500617-D12C-4B37-B642-BB4D39073D56}" srcOrd="3" destOrd="0" presId="urn:microsoft.com/office/officeart/2018/5/layout/CenteredIconLabelDescriptionList"/>
    <dgm:cxn modelId="{7A14B661-E23B-499F-9ECB-CF078DBF0B3A}" type="presParOf" srcId="{453CD97A-C073-4A80-A48C-9AB09ECE5234}" destId="{311C7423-EB2E-4950-AD21-93435935AC27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4586F3-FDDC-45B0-B1BE-A05192634635}">
      <dsp:nvSpPr>
        <dsp:cNvPr id="0" name=""/>
        <dsp:cNvSpPr/>
      </dsp:nvSpPr>
      <dsp:spPr>
        <a:xfrm>
          <a:off x="1967016" y="2646"/>
          <a:ext cx="1510523" cy="149149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CE9A35-7BF3-452D-B6D7-CAE0E37AD470}">
      <dsp:nvSpPr>
        <dsp:cNvPr id="0" name=""/>
        <dsp:cNvSpPr/>
      </dsp:nvSpPr>
      <dsp:spPr>
        <a:xfrm>
          <a:off x="564387" y="1667413"/>
          <a:ext cx="4315781" cy="6392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GB" sz="3600" kern="1200" dirty="0"/>
            <a:t>Development</a:t>
          </a:r>
          <a:endParaRPr lang="en-US" sz="3600" kern="1200" dirty="0"/>
        </a:p>
      </dsp:txBody>
      <dsp:txXfrm>
        <a:off x="564387" y="1667413"/>
        <a:ext cx="4315781" cy="639212"/>
      </dsp:txXfrm>
    </dsp:sp>
    <dsp:sp modelId="{DF2947D9-A190-4606-BA50-8C894E079276}">
      <dsp:nvSpPr>
        <dsp:cNvPr id="0" name=""/>
        <dsp:cNvSpPr/>
      </dsp:nvSpPr>
      <dsp:spPr>
        <a:xfrm>
          <a:off x="564387" y="2387217"/>
          <a:ext cx="4315781" cy="16911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/>
            <a:t>5 Pillars, Sectors, Grand Challenges</a:t>
          </a:r>
          <a:endParaRPr lang="en-US" sz="1700" kern="1200"/>
        </a:p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/>
            <a:t>Collaborative</a:t>
          </a:r>
          <a:endParaRPr lang="en-US" sz="1700" kern="1200"/>
        </a:p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/>
            <a:t>Weaknesses and strengths</a:t>
          </a:r>
          <a:endParaRPr lang="en-US" sz="1700" kern="1200"/>
        </a:p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Evidence</a:t>
          </a:r>
        </a:p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Input welcome</a:t>
          </a:r>
          <a:endParaRPr lang="en-US" sz="1700" kern="1200" dirty="0"/>
        </a:p>
      </dsp:txBody>
      <dsp:txXfrm>
        <a:off x="564387" y="2387217"/>
        <a:ext cx="4315781" cy="1691109"/>
      </dsp:txXfrm>
    </dsp:sp>
    <dsp:sp modelId="{578105EF-CE79-4B61-A734-E877BDC447A8}">
      <dsp:nvSpPr>
        <dsp:cNvPr id="0" name=""/>
        <dsp:cNvSpPr/>
      </dsp:nvSpPr>
      <dsp:spPr>
        <a:xfrm>
          <a:off x="7038059" y="2646"/>
          <a:ext cx="1510523" cy="149149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048E4F-008C-4DA7-B2C7-84C044A20CD8}">
      <dsp:nvSpPr>
        <dsp:cNvPr id="0" name=""/>
        <dsp:cNvSpPr/>
      </dsp:nvSpPr>
      <dsp:spPr>
        <a:xfrm>
          <a:off x="5635430" y="1667413"/>
          <a:ext cx="4315781" cy="6392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GB" sz="3600" kern="1200"/>
            <a:t>Execution</a:t>
          </a:r>
          <a:endParaRPr lang="en-US" sz="3600" kern="1200"/>
        </a:p>
      </dsp:txBody>
      <dsp:txXfrm>
        <a:off x="5635430" y="1667413"/>
        <a:ext cx="4315781" cy="639212"/>
      </dsp:txXfrm>
    </dsp:sp>
    <dsp:sp modelId="{311C7423-EB2E-4950-AD21-93435935AC27}">
      <dsp:nvSpPr>
        <dsp:cNvPr id="0" name=""/>
        <dsp:cNvSpPr/>
      </dsp:nvSpPr>
      <dsp:spPr>
        <a:xfrm>
          <a:off x="5635430" y="2387217"/>
          <a:ext cx="4315781" cy="16911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/>
            <a:t>Ambitious</a:t>
          </a:r>
          <a:endParaRPr lang="en-US" sz="1700" kern="1200"/>
        </a:p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/>
            <a:t>Long term</a:t>
          </a:r>
          <a:endParaRPr lang="en-US" sz="1700" kern="1200"/>
        </a:p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/>
            <a:t>Measurable</a:t>
          </a:r>
          <a:endParaRPr lang="en-US" sz="1700" kern="1200"/>
        </a:p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/>
            <a:t>Work with others</a:t>
          </a:r>
          <a:endParaRPr lang="en-US" sz="1700" kern="1200"/>
        </a:p>
      </dsp:txBody>
      <dsp:txXfrm>
        <a:off x="5635430" y="2387217"/>
        <a:ext cx="4315781" cy="16911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56A764-BFFC-4A11-90F3-C844E2AAC9CA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18D8FC-F9B2-4F4C-9A7A-EF0F099E53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259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18D8FC-F9B2-4F4C-9A7A-EF0F099E535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2800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18D8FC-F9B2-4F4C-9A7A-EF0F099E535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5517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18D8FC-F9B2-4F4C-9A7A-EF0F099E535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50543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18D8FC-F9B2-4F4C-9A7A-EF0F099E535D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14530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18D8FC-F9B2-4F4C-9A7A-EF0F099E535D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1688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BDE3B-2624-4FAB-8667-B7B4376F78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40596-B57D-469B-AF97-BD6508EE36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6BB15D-6050-4774-803B-5F9A38CCB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1FA36-9F7D-4759-A41D-BA98C56C0D14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47EB6-438D-4DC1-8722-19CF19A79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E06EB3-44FB-4AC7-B3CE-DB92A03EE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E258C-7180-4862-A508-368AE7C71C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3302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5CE9B-849A-4E2D-A8CB-98F19FD08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D3D57B-6AAD-4017-B867-A3A12532CC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354D39-31DA-4806-82C4-8D8D03D9A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1FA36-9F7D-4759-A41D-BA98C56C0D14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C5384F-2E52-48F9-8EC9-876D3D8B0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600C1F-0989-47D1-86A6-1A05E11FC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E258C-7180-4862-A508-368AE7C71C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2481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F88A156-1821-4B72-AB39-F8B3AEDDD4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AE40B8-1466-4099-86EF-063BFD7C79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73A3A7-695D-48F7-A36B-2E777EF5A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1FA36-9F7D-4759-A41D-BA98C56C0D14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B93B88-3ADB-406F-9B4A-10281F345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DB6AF9-0D68-4F5B-99D1-34E3D435F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E258C-7180-4862-A508-368AE7C71C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5018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8214A-9771-4C61-B0F4-9272D586A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4D850F-1A69-4FF7-9801-F8338D5E5C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4D38B4-6E05-4BD0-B677-4698DA025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1FA36-9F7D-4759-A41D-BA98C56C0D14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BAF7F-C422-4BE9-ACAD-EAC982BF8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2AD8B7-8BF5-4B60-B248-C38688145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E258C-7180-4862-A508-368AE7C71C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0041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567E3-1FA4-4AD5-B839-FC41365E8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E50437-3FE8-41DE-90F3-C43599AC40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23DCB6-3157-44F0-9D7F-FDBB5959C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1FA36-9F7D-4759-A41D-BA98C56C0D14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4FE028-7B6B-43E9-81A5-207428763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BFD27F-9295-4E39-B588-976E75D18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E258C-7180-4862-A508-368AE7C71C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5252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024E8-184E-468E-8D6C-BA8095097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D491E3-194B-498F-A3FB-225EBE40E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2CC5FF-0D6D-4905-9FE0-080E1E582C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A213D1-4FF0-4A1C-AA42-9B6887EA8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1FA36-9F7D-4759-A41D-BA98C56C0D14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D66143-3FEA-4421-8086-87DE943A4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62481F-A7C4-4A78-8C98-4E771AFD4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E258C-7180-4862-A508-368AE7C71C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5985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FEF9E-6076-4FB4-A4E1-728A2F84B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0ED9D2-D8B3-4B8E-AEBF-EDE57BBBED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1B2E5A-4EF5-4CA9-8F26-22B50855BD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C59A61-45A1-47AC-B372-C6BD57B495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4A0AF9-166F-4766-A04D-1150B227DB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0646C9-8307-4379-A0FB-6EBC72763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1FA36-9F7D-4759-A41D-BA98C56C0D14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EC0EBE-C96B-4A22-A262-8C7A4740F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BAB200-F16E-4E6F-858A-18EA1FFB5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E258C-7180-4862-A508-368AE7C71C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9434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A043B-E600-4EBD-834B-AFF7D4984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7C06DE-3651-4B86-A680-A8BF3F73F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1FA36-9F7D-4759-A41D-BA98C56C0D14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971626-0717-4F61-80E1-C9E36CD82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0DA658-F304-474C-A1BC-66ED5B2B6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E258C-7180-4862-A508-368AE7C71C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4836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768619-A1FC-47D6-AF1C-18992F2B2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1FA36-9F7D-4759-A41D-BA98C56C0D14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54D83C-6319-4D90-BF22-303E455EE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DACFB9-4110-4A81-93E2-6D05E6BC9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E258C-7180-4862-A508-368AE7C71C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5946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EE2C1-5893-496A-8CA7-F81C8EDDD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F7C28-CF47-49B6-97E5-D124592A88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D9FD3B-2C25-48CC-A367-7A4B7F952C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F97B34-0697-4766-BC92-C7DE07FF0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1FA36-9F7D-4759-A41D-BA98C56C0D14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9B1ACB-C003-4DE1-A335-CAC45C210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F2BDF5-6E6C-44B9-A452-31CACC350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E258C-7180-4862-A508-368AE7C71C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7383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11E8B-00F6-416E-BF2C-D52ED770D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AE78B7-9168-47CF-A684-38C3358A20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06AAD0-DE3A-4BB6-BDA8-02150B86A8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844413-376C-4107-A98C-C09AB1C02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1FA36-9F7D-4759-A41D-BA98C56C0D14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D83582-988D-4C53-9EB9-832CE5C0B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71D37D-F6A3-4984-A4BF-45F791D4C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E258C-7180-4862-A508-368AE7C71C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9846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6CF347-51AD-48B3-9FE0-DB12F9D01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675202-D8F0-462B-A0BD-0796F3038D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6EBEC5-4B6B-460B-A3FD-C05F6E4DFD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1FA36-9F7D-4759-A41D-BA98C56C0D14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C6D89F-0F7E-4755-A38F-D0A341F0A1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6E3DEC-BEE3-4EDF-AABF-1DCD32497B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E258C-7180-4862-A508-368AE7C71C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5633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EDD119B-6BFA-4C3F-90CE-97DAFD604E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48E1F80-0C12-472B-8091-3139BC1370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80588" y="965199"/>
            <a:ext cx="6766078" cy="4927601"/>
          </a:xfrm>
        </p:spPr>
        <p:txBody>
          <a:bodyPr anchor="ctr">
            <a:normAutofit/>
          </a:bodyPr>
          <a:lstStyle/>
          <a:p>
            <a:pPr algn="l"/>
            <a:r>
              <a:rPr lang="en-GB" sz="4800" dirty="0">
                <a:solidFill>
                  <a:schemeClr val="bg1"/>
                </a:solidFill>
              </a:rPr>
              <a:t>Growing the future economy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17B285-8B6F-4094-AA8D-F082B3C4EB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23257" y="965198"/>
            <a:ext cx="2707937" cy="4927602"/>
          </a:xfrm>
        </p:spPr>
        <p:txBody>
          <a:bodyPr anchor="ctr">
            <a:normAutofit/>
          </a:bodyPr>
          <a:lstStyle/>
          <a:p>
            <a:pPr algn="r"/>
            <a:r>
              <a:rPr lang="en-GB" sz="2000" dirty="0">
                <a:solidFill>
                  <a:srgbClr val="FFC000"/>
                </a:solidFill>
              </a:rPr>
              <a:t>Alun Rogers</a:t>
            </a:r>
          </a:p>
          <a:p>
            <a:pPr algn="r"/>
            <a:r>
              <a:rPr lang="en-GB" sz="2000" dirty="0">
                <a:solidFill>
                  <a:srgbClr val="FFC000"/>
                </a:solidFill>
              </a:rPr>
              <a:t> Vice Chair SSLEP Director risual Ltd.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C1572D0-F0FD-4D84-8F82-DC59140EB9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5891" y="2057399"/>
            <a:ext cx="0" cy="2743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5006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17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48443F-07BE-41DF-97FA-D1F231885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3467"/>
            <a:ext cx="3363974" cy="1597315"/>
          </a:xfrm>
          <a:noFill/>
          <a:ln w="19050"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pPr algn="ctr"/>
            <a:r>
              <a:rPr lang="en-GB" sz="2800" dirty="0">
                <a:solidFill>
                  <a:schemeClr val="bg1"/>
                </a:solidFill>
              </a:rPr>
              <a:t>A business view of the economy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80AEEE-48A4-4FB6-AAE1-6906E24242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8" y="2638044"/>
            <a:ext cx="3363974" cy="341562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2000" dirty="0">
                <a:solidFill>
                  <a:schemeClr val="bg1"/>
                </a:solidFill>
              </a:rPr>
              <a:t>UK net worth £10.2tn or $13.1tn</a:t>
            </a: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</a:rPr>
              <a:t>(source ONS 08/18 Annual Balance Sheet) )(FOREX@15/01/19)</a:t>
            </a:r>
            <a:endParaRPr lang="en-GB" sz="16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sz="2000" dirty="0">
                <a:solidFill>
                  <a:schemeClr val="bg1"/>
                </a:solidFill>
              </a:rPr>
              <a:t>Top 10 most valuable companies in the world $5.42tn</a:t>
            </a: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</a:rPr>
              <a:t>(market cap@13/01/19)</a:t>
            </a:r>
          </a:p>
          <a:p>
            <a:pPr marL="0" indent="0">
              <a:lnSpc>
                <a:spcPct val="100000"/>
              </a:lnSpc>
              <a:buNone/>
            </a:pPr>
            <a:endParaRPr lang="en-GB" sz="2000" dirty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sz="2000" dirty="0">
                <a:solidFill>
                  <a:schemeClr val="bg1"/>
                </a:solidFill>
              </a:rPr>
              <a:t>UK GDP £0.5tr eclipsed by top 6 in terms of revenue generated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1300" dirty="0">
                <a:solidFill>
                  <a:schemeClr val="bg1"/>
                </a:solidFill>
              </a:rPr>
              <a:t>(ONS Q3 20918)(annual net income statements)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D8A7FEE-3FA0-475E-95A0-5E44C9FEAC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6090724"/>
              </p:ext>
            </p:extLst>
          </p:nvPr>
        </p:nvGraphicFramePr>
        <p:xfrm>
          <a:off x="4948847" y="1051769"/>
          <a:ext cx="6781942" cy="4419060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1742769">
                  <a:extLst>
                    <a:ext uri="{9D8B030D-6E8A-4147-A177-3AD203B41FA5}">
                      <a16:colId xmlns:a16="http://schemas.microsoft.com/office/drawing/2014/main" val="2651570023"/>
                    </a:ext>
                  </a:extLst>
                </a:gridCol>
                <a:gridCol w="1491036">
                  <a:extLst>
                    <a:ext uri="{9D8B030D-6E8A-4147-A177-3AD203B41FA5}">
                      <a16:colId xmlns:a16="http://schemas.microsoft.com/office/drawing/2014/main" val="440751885"/>
                    </a:ext>
                  </a:extLst>
                </a:gridCol>
                <a:gridCol w="3548137">
                  <a:extLst>
                    <a:ext uri="{9D8B030D-6E8A-4147-A177-3AD203B41FA5}">
                      <a16:colId xmlns:a16="http://schemas.microsoft.com/office/drawing/2014/main" val="3617414201"/>
                    </a:ext>
                  </a:extLst>
                </a:gridCol>
              </a:tblGrid>
              <a:tr h="403657">
                <a:tc>
                  <a:txBody>
                    <a:bodyPr/>
                    <a:lstStyle/>
                    <a:p>
                      <a:r>
                        <a:rPr lang="en-GB" sz="1200" b="1">
                          <a:solidFill>
                            <a:srgbClr val="FFFFFF"/>
                          </a:solidFill>
                        </a:rPr>
                        <a:t>Company</a:t>
                      </a:r>
                    </a:p>
                  </a:txBody>
                  <a:tcPr marL="166342" marR="99805" marT="99805" marB="99805">
                    <a:lnL w="12700" cmpd="sng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>
                          <a:solidFill>
                            <a:srgbClr val="FFFFFF"/>
                          </a:solidFill>
                        </a:rPr>
                        <a:t>Market cap</a:t>
                      </a:r>
                    </a:p>
                  </a:txBody>
                  <a:tcPr marL="166342" marR="99805" marT="99805" marB="99805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rgbClr val="FFFFFF"/>
                          </a:solidFill>
                        </a:rPr>
                        <a:t>Founded</a:t>
                      </a:r>
                    </a:p>
                  </a:txBody>
                  <a:tcPr marL="166342" marR="99805" marT="99805" marB="99805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592345"/>
                  </a:ext>
                </a:extLst>
              </a:tr>
              <a:tr h="403657">
                <a:tc>
                  <a:txBody>
                    <a:bodyPr/>
                    <a:lstStyle/>
                    <a:p>
                      <a:r>
                        <a:rPr lang="en-GB" sz="12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Amazon</a:t>
                      </a:r>
                    </a:p>
                  </a:txBody>
                  <a:tcPr marL="166342" marR="99805" marT="99805" marB="99805">
                    <a:lnL w="12700" cmpd="sng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$802.18bn</a:t>
                      </a:r>
                    </a:p>
                  </a:txBody>
                  <a:tcPr marL="166342" marR="99805" marT="99805" marB="99805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1994 (Jeff Bezos)</a:t>
                      </a:r>
                    </a:p>
                  </a:txBody>
                  <a:tcPr marL="166342" marR="99805" marT="99805" marB="99805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6690115"/>
                  </a:ext>
                </a:extLst>
              </a:tr>
              <a:tr h="403657">
                <a:tc>
                  <a:txBody>
                    <a:bodyPr/>
                    <a:lstStyle/>
                    <a:p>
                      <a:r>
                        <a:rPr lang="en-GB" sz="12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Microsoft</a:t>
                      </a:r>
                    </a:p>
                  </a:txBody>
                  <a:tcPr marL="166342" marR="99805" marT="99805" marB="99805">
                    <a:lnL w="12700" cmpd="sng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$789.25bn</a:t>
                      </a:r>
                    </a:p>
                  </a:txBody>
                  <a:tcPr marL="166342" marR="99805" marT="99805" marB="99805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1975 (Bill Gates, Paul Allen)</a:t>
                      </a:r>
                    </a:p>
                  </a:txBody>
                  <a:tcPr marL="166342" marR="99805" marT="99805" marB="99805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9326921"/>
                  </a:ext>
                </a:extLst>
              </a:tr>
              <a:tr h="403657">
                <a:tc>
                  <a:txBody>
                    <a:bodyPr/>
                    <a:lstStyle/>
                    <a:p>
                      <a:r>
                        <a:rPr lang="en-GB" sz="12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Alphabet</a:t>
                      </a:r>
                    </a:p>
                  </a:txBody>
                  <a:tcPr marL="166342" marR="99805" marT="99805" marB="99805">
                    <a:lnL w="12700" cmpd="sng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$737.37bn</a:t>
                      </a:r>
                    </a:p>
                  </a:txBody>
                  <a:tcPr marL="166342" marR="99805" marT="99805" marB="99805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1998 (Larry page, Sergey Brin)</a:t>
                      </a:r>
                    </a:p>
                  </a:txBody>
                  <a:tcPr marL="166342" marR="99805" marT="99805" marB="99805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769958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2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Apple</a:t>
                      </a:r>
                    </a:p>
                  </a:txBody>
                  <a:tcPr marL="166342" marR="99805" marT="99805" marB="99805">
                    <a:lnL w="12700" cmpd="sng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$720.12bn</a:t>
                      </a:r>
                    </a:p>
                  </a:txBody>
                  <a:tcPr marL="166342" marR="99805" marT="99805" marB="99805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1976 (Steve Wozniak, Steve Jobs, Ronald Wayne)</a:t>
                      </a:r>
                    </a:p>
                  </a:txBody>
                  <a:tcPr marL="166342" marR="99805" marT="99805" marB="99805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3567825"/>
                  </a:ext>
                </a:extLst>
              </a:tr>
              <a:tr h="403657">
                <a:tc>
                  <a:txBody>
                    <a:bodyPr/>
                    <a:lstStyle/>
                    <a:p>
                      <a:r>
                        <a:rPr lang="en-GB" sz="12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Berkshire Hathaway</a:t>
                      </a:r>
                    </a:p>
                  </a:txBody>
                  <a:tcPr marL="166342" marR="99805" marT="99805" marB="99805">
                    <a:lnL w="12700" cmpd="sng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$482.36bn</a:t>
                      </a:r>
                    </a:p>
                  </a:txBody>
                  <a:tcPr marL="166342" marR="99805" marT="99805" marB="99805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1839, 1962 (Warren Buffett)</a:t>
                      </a:r>
                    </a:p>
                  </a:txBody>
                  <a:tcPr marL="166342" marR="99805" marT="99805" marB="99805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0840832"/>
                  </a:ext>
                </a:extLst>
              </a:tr>
              <a:tr h="403657">
                <a:tc>
                  <a:txBody>
                    <a:bodyPr/>
                    <a:lstStyle/>
                    <a:p>
                      <a:r>
                        <a:rPr lang="en-GB" sz="12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Facebook</a:t>
                      </a:r>
                    </a:p>
                  </a:txBody>
                  <a:tcPr marL="166342" marR="99805" marT="99805" marB="99805">
                    <a:lnL w="12700" cmpd="sng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$413.25bn</a:t>
                      </a:r>
                    </a:p>
                  </a:txBody>
                  <a:tcPr marL="166342" marR="99805" marT="99805" marB="99805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2004 (Mark Zuckerberg)</a:t>
                      </a:r>
                    </a:p>
                  </a:txBody>
                  <a:tcPr marL="166342" marR="99805" marT="99805" marB="99805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8008288"/>
                  </a:ext>
                </a:extLst>
              </a:tr>
              <a:tr h="403657">
                <a:tc>
                  <a:txBody>
                    <a:bodyPr/>
                    <a:lstStyle/>
                    <a:p>
                      <a:r>
                        <a:rPr lang="en-GB" sz="12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Tencent</a:t>
                      </a:r>
                    </a:p>
                  </a:txBody>
                  <a:tcPr marL="166342" marR="99805" marT="99805" marB="99805">
                    <a:lnL w="12700" cmpd="sng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$400.90BN</a:t>
                      </a:r>
                    </a:p>
                  </a:txBody>
                  <a:tcPr marL="166342" marR="99805" marT="99805" marB="99805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1998</a:t>
                      </a:r>
                    </a:p>
                  </a:txBody>
                  <a:tcPr marL="166342" marR="99805" marT="99805" marB="99805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3971933"/>
                  </a:ext>
                </a:extLst>
              </a:tr>
              <a:tr h="403657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Alibaba Group</a:t>
                      </a:r>
                    </a:p>
                  </a:txBody>
                  <a:tcPr marL="166342" marR="99805" marT="99805" marB="99805">
                    <a:lnL w="12700" cmpd="sng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$392.25bn</a:t>
                      </a:r>
                    </a:p>
                  </a:txBody>
                  <a:tcPr marL="166342" marR="99805" marT="99805" marB="99805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1999</a:t>
                      </a:r>
                    </a:p>
                  </a:txBody>
                  <a:tcPr marL="166342" marR="99805" marT="99805" marB="99805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5056392"/>
                  </a:ext>
                </a:extLst>
              </a:tr>
              <a:tr h="403657">
                <a:tc>
                  <a:txBody>
                    <a:bodyPr/>
                    <a:lstStyle/>
                    <a:p>
                      <a:r>
                        <a:rPr lang="en-GB" sz="12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Johnson &amp; Johnson</a:t>
                      </a:r>
                    </a:p>
                  </a:txBody>
                  <a:tcPr marL="166342" marR="99805" marT="99805" marB="99805">
                    <a:lnL w="12700" cmpd="sng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$347.99bn</a:t>
                      </a:r>
                    </a:p>
                  </a:txBody>
                  <a:tcPr marL="166342" marR="99805" marT="99805" marB="99805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1886 (Woods Brothers)</a:t>
                      </a:r>
                    </a:p>
                  </a:txBody>
                  <a:tcPr marL="166342" marR="99805" marT="99805" marB="99805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173477"/>
                  </a:ext>
                </a:extLst>
              </a:tr>
              <a:tr h="403657">
                <a:tc>
                  <a:txBody>
                    <a:bodyPr/>
                    <a:lstStyle/>
                    <a:p>
                      <a:r>
                        <a:rPr lang="en-GB" sz="12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JP Morgan Chase</a:t>
                      </a:r>
                    </a:p>
                  </a:txBody>
                  <a:tcPr marL="166342" marR="99805" marT="99805" marB="99805">
                    <a:lnL w="12700" cmpd="sng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$332.24bn</a:t>
                      </a:r>
                    </a:p>
                  </a:txBody>
                  <a:tcPr marL="166342" marR="99805" marT="99805" marB="99805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1871 (Mr Morgan)</a:t>
                      </a:r>
                    </a:p>
                  </a:txBody>
                  <a:tcPr marL="166342" marR="99805" marT="99805" marB="99805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8039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600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E4505C23-674B-4195-81D6-0C127FEAE3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67908"/>
            <a:ext cx="9161029" cy="1490093"/>
          </a:xfrm>
          <a:custGeom>
            <a:avLst/>
            <a:gdLst>
              <a:gd name="connsiteX0" fmla="*/ 0 w 9161029"/>
              <a:gd name="connsiteY0" fmla="*/ 0 h 1490093"/>
              <a:gd name="connsiteX1" fmla="*/ 2046494 w 9161029"/>
              <a:gd name="connsiteY1" fmla="*/ 0 h 1490093"/>
              <a:gd name="connsiteX2" fmla="*/ 2496613 w 9161029"/>
              <a:gd name="connsiteY2" fmla="*/ 0 h 1490093"/>
              <a:gd name="connsiteX3" fmla="*/ 3235839 w 9161029"/>
              <a:gd name="connsiteY3" fmla="*/ 0 h 1490093"/>
              <a:gd name="connsiteX4" fmla="*/ 9161029 w 9161029"/>
              <a:gd name="connsiteY4" fmla="*/ 0 h 1490093"/>
              <a:gd name="connsiteX5" fmla="*/ 8470921 w 9161029"/>
              <a:gd name="connsiteY5" fmla="*/ 1490093 h 1490093"/>
              <a:gd name="connsiteX6" fmla="*/ 0 w 9161029"/>
              <a:gd name="connsiteY6" fmla="*/ 1490093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61029" h="1490093">
                <a:moveTo>
                  <a:pt x="0" y="0"/>
                </a:moveTo>
                <a:lnTo>
                  <a:pt x="2046494" y="0"/>
                </a:lnTo>
                <a:lnTo>
                  <a:pt x="2496613" y="0"/>
                </a:lnTo>
                <a:lnTo>
                  <a:pt x="3235839" y="0"/>
                </a:lnTo>
                <a:lnTo>
                  <a:pt x="9161029" y="0"/>
                </a:lnTo>
                <a:lnTo>
                  <a:pt x="8470921" y="1490093"/>
                </a:lnTo>
                <a:lnTo>
                  <a:pt x="0" y="1490093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103922-95C6-4B90-965F-7BF4BD9A0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29884"/>
            <a:ext cx="7719381" cy="1096331"/>
          </a:xfrm>
        </p:spPr>
        <p:txBody>
          <a:bodyPr>
            <a:normAutofit/>
          </a:bodyPr>
          <a:lstStyle/>
          <a:p>
            <a:r>
              <a:rPr lang="en-GB" dirty="0"/>
              <a:t>The UK’s Industrial Strategy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65C9B8F0-FF66-4C15-BD05-E86B87331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63037" y="5367908"/>
            <a:ext cx="3428963" cy="1490093"/>
          </a:xfrm>
          <a:custGeom>
            <a:avLst/>
            <a:gdLst>
              <a:gd name="connsiteX0" fmla="*/ 690108 w 3428963"/>
              <a:gd name="connsiteY0" fmla="*/ 0 h 1490093"/>
              <a:gd name="connsiteX1" fmla="*/ 3428963 w 3428963"/>
              <a:gd name="connsiteY1" fmla="*/ 0 h 1490093"/>
              <a:gd name="connsiteX2" fmla="*/ 3428963 w 3428963"/>
              <a:gd name="connsiteY2" fmla="*/ 1490093 h 1490093"/>
              <a:gd name="connsiteX3" fmla="*/ 0 w 3428963"/>
              <a:gd name="connsiteY3" fmla="*/ 1490093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8963" h="1490093">
                <a:moveTo>
                  <a:pt x="690108" y="0"/>
                </a:moveTo>
                <a:lnTo>
                  <a:pt x="3428963" y="0"/>
                </a:lnTo>
                <a:lnTo>
                  <a:pt x="3428963" y="1490093"/>
                </a:lnTo>
                <a:lnTo>
                  <a:pt x="0" y="1490093"/>
                </a:ln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FD11D04-A313-4659-887A-08BEA0D6D28A}"/>
              </a:ext>
            </a:extLst>
          </p:cNvPr>
          <p:cNvSpPr/>
          <p:nvPr/>
        </p:nvSpPr>
        <p:spPr>
          <a:xfrm>
            <a:off x="1343472" y="1772816"/>
            <a:ext cx="2808312" cy="3096344"/>
          </a:xfrm>
          <a:prstGeom prst="rect">
            <a:avLst/>
          </a:prstGeom>
          <a:solidFill>
            <a:srgbClr val="A100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GB" dirty="0"/>
              <a:t>Ideas</a:t>
            </a:r>
          </a:p>
          <a:p>
            <a:r>
              <a:rPr lang="en-GB" dirty="0"/>
              <a:t>People</a:t>
            </a:r>
          </a:p>
          <a:p>
            <a:r>
              <a:rPr lang="en-GB" dirty="0"/>
              <a:t>Infrastructure</a:t>
            </a:r>
          </a:p>
          <a:p>
            <a:r>
              <a:rPr lang="en-GB" dirty="0"/>
              <a:t>Business environment</a:t>
            </a:r>
          </a:p>
          <a:p>
            <a:r>
              <a:rPr lang="en-GB" dirty="0"/>
              <a:t>Places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algn="ctr"/>
            <a:r>
              <a:rPr lang="en-GB" dirty="0"/>
              <a:t>Foundations of Productivity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07ACEBA-D802-450A-A7E9-377FCE1458BB}"/>
              </a:ext>
            </a:extLst>
          </p:cNvPr>
          <p:cNvSpPr/>
          <p:nvPr/>
        </p:nvSpPr>
        <p:spPr>
          <a:xfrm>
            <a:off x="4655840" y="1772816"/>
            <a:ext cx="2808312" cy="3096344"/>
          </a:xfrm>
          <a:prstGeom prst="rect">
            <a:avLst/>
          </a:prstGeom>
          <a:solidFill>
            <a:srgbClr val="A100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GB" dirty="0"/>
              <a:t>Sector deals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algn="ctr"/>
            <a:r>
              <a:rPr lang="en-GB" dirty="0"/>
              <a:t>Long term strategic business partnerships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2362D4F-5346-4B4C-8076-1F1C01DB5434}"/>
              </a:ext>
            </a:extLst>
          </p:cNvPr>
          <p:cNvSpPr/>
          <p:nvPr/>
        </p:nvSpPr>
        <p:spPr>
          <a:xfrm>
            <a:off x="7968208" y="1767240"/>
            <a:ext cx="2808312" cy="3096344"/>
          </a:xfrm>
          <a:prstGeom prst="rect">
            <a:avLst/>
          </a:prstGeom>
          <a:solidFill>
            <a:srgbClr val="A100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GB" dirty="0"/>
              <a:t>AI and data</a:t>
            </a:r>
          </a:p>
          <a:p>
            <a:r>
              <a:rPr lang="en-GB" dirty="0"/>
              <a:t>Ageing society</a:t>
            </a:r>
          </a:p>
          <a:p>
            <a:r>
              <a:rPr lang="en-GB" dirty="0"/>
              <a:t>Clean growth</a:t>
            </a:r>
          </a:p>
          <a:p>
            <a:r>
              <a:rPr lang="en-GB" dirty="0"/>
              <a:t>Future of mobility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algn="ctr"/>
            <a:r>
              <a:rPr lang="en-GB" dirty="0"/>
              <a:t>Grand challenges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BEFF74E-1885-40AE-B38D-13BE289129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3037" y="-35183"/>
            <a:ext cx="2625514" cy="1706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7091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E4505C23-674B-4195-81D6-0C127FEAE3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67908"/>
            <a:ext cx="9161029" cy="1490093"/>
          </a:xfrm>
          <a:custGeom>
            <a:avLst/>
            <a:gdLst>
              <a:gd name="connsiteX0" fmla="*/ 0 w 9161029"/>
              <a:gd name="connsiteY0" fmla="*/ 0 h 1490093"/>
              <a:gd name="connsiteX1" fmla="*/ 2046494 w 9161029"/>
              <a:gd name="connsiteY1" fmla="*/ 0 h 1490093"/>
              <a:gd name="connsiteX2" fmla="*/ 2496613 w 9161029"/>
              <a:gd name="connsiteY2" fmla="*/ 0 h 1490093"/>
              <a:gd name="connsiteX3" fmla="*/ 3235839 w 9161029"/>
              <a:gd name="connsiteY3" fmla="*/ 0 h 1490093"/>
              <a:gd name="connsiteX4" fmla="*/ 9161029 w 9161029"/>
              <a:gd name="connsiteY4" fmla="*/ 0 h 1490093"/>
              <a:gd name="connsiteX5" fmla="*/ 8470921 w 9161029"/>
              <a:gd name="connsiteY5" fmla="*/ 1490093 h 1490093"/>
              <a:gd name="connsiteX6" fmla="*/ 0 w 9161029"/>
              <a:gd name="connsiteY6" fmla="*/ 1490093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61029" h="1490093">
                <a:moveTo>
                  <a:pt x="0" y="0"/>
                </a:moveTo>
                <a:lnTo>
                  <a:pt x="2046494" y="0"/>
                </a:lnTo>
                <a:lnTo>
                  <a:pt x="2496613" y="0"/>
                </a:lnTo>
                <a:lnTo>
                  <a:pt x="3235839" y="0"/>
                </a:lnTo>
                <a:lnTo>
                  <a:pt x="9161029" y="0"/>
                </a:lnTo>
                <a:lnTo>
                  <a:pt x="8470921" y="1490093"/>
                </a:lnTo>
                <a:lnTo>
                  <a:pt x="0" y="1490093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103922-95C6-4B90-965F-7BF4BD9A0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29884"/>
            <a:ext cx="7719381" cy="1096331"/>
          </a:xfrm>
        </p:spPr>
        <p:txBody>
          <a:bodyPr>
            <a:normAutofit/>
          </a:bodyPr>
          <a:lstStyle/>
          <a:p>
            <a:r>
              <a:rPr lang="en-GB" dirty="0"/>
              <a:t>Developing our own LIS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65C9B8F0-FF66-4C15-BD05-E86B87331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63037" y="5367908"/>
            <a:ext cx="3428963" cy="1490093"/>
          </a:xfrm>
          <a:custGeom>
            <a:avLst/>
            <a:gdLst>
              <a:gd name="connsiteX0" fmla="*/ 690108 w 3428963"/>
              <a:gd name="connsiteY0" fmla="*/ 0 h 1490093"/>
              <a:gd name="connsiteX1" fmla="*/ 3428963 w 3428963"/>
              <a:gd name="connsiteY1" fmla="*/ 0 h 1490093"/>
              <a:gd name="connsiteX2" fmla="*/ 3428963 w 3428963"/>
              <a:gd name="connsiteY2" fmla="*/ 1490093 h 1490093"/>
              <a:gd name="connsiteX3" fmla="*/ 0 w 3428963"/>
              <a:gd name="connsiteY3" fmla="*/ 1490093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8963" h="1490093">
                <a:moveTo>
                  <a:pt x="690108" y="0"/>
                </a:moveTo>
                <a:lnTo>
                  <a:pt x="3428963" y="0"/>
                </a:lnTo>
                <a:lnTo>
                  <a:pt x="3428963" y="1490093"/>
                </a:lnTo>
                <a:lnTo>
                  <a:pt x="0" y="1490093"/>
                </a:ln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86345DAC-A677-4395-9CD8-4C6303B2F1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168592"/>
              </p:ext>
            </p:extLst>
          </p:nvPr>
        </p:nvGraphicFramePr>
        <p:xfrm>
          <a:off x="838200" y="643467"/>
          <a:ext cx="10515600" cy="4080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47434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EDD119B-6BFA-4C3F-90CE-97DAFD604E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3A599C6-8DE2-4EDF-BDEF-2A548EFC7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0588" y="965199"/>
            <a:ext cx="6766078" cy="492760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Thank you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6A4426-11AB-4E4B-BEDC-19EC4C955A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3257" y="965198"/>
            <a:ext cx="2707937" cy="492760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2000" kern="1200" dirty="0">
                <a:solidFill>
                  <a:srgbClr val="FFC000"/>
                </a:solidFill>
                <a:latin typeface="+mn-lt"/>
                <a:ea typeface="+mn-ea"/>
                <a:cs typeface="+mn-cs"/>
              </a:rPr>
              <a:t>alun@risual.com </a:t>
            </a:r>
          </a:p>
          <a:p>
            <a:pPr algn="r"/>
            <a:r>
              <a:rPr lang="en-US" sz="2000" kern="1200" dirty="0">
                <a:solidFill>
                  <a:srgbClr val="FFC000"/>
                </a:solidFill>
                <a:latin typeface="+mn-lt"/>
                <a:ea typeface="+mn-ea"/>
                <a:cs typeface="+mn-cs"/>
              </a:rPr>
              <a:t>07773 444613</a:t>
            </a:r>
          </a:p>
          <a:p>
            <a:pPr algn="r"/>
            <a:r>
              <a:rPr lang="en-US" sz="2000" kern="1200" dirty="0">
                <a:solidFill>
                  <a:srgbClr val="FFC000"/>
                </a:solidFill>
                <a:latin typeface="+mn-lt"/>
                <a:ea typeface="+mn-ea"/>
                <a:cs typeface="+mn-cs"/>
              </a:rPr>
              <a:t>  @</a:t>
            </a:r>
            <a:r>
              <a:rPr lang="en-US" sz="2000" kern="1200" dirty="0" err="1">
                <a:solidFill>
                  <a:srgbClr val="FFC000"/>
                </a:solidFill>
                <a:latin typeface="+mn-lt"/>
                <a:ea typeface="+mn-ea"/>
                <a:cs typeface="+mn-cs"/>
              </a:rPr>
              <a:t>alunrogers</a:t>
            </a:r>
            <a:endParaRPr lang="en-US" sz="2000" kern="1200" dirty="0">
              <a:solidFill>
                <a:srgbClr val="FFC000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C1572D0-F0FD-4D84-8F82-DC59140EB9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5891" y="2057399"/>
            <a:ext cx="0" cy="2743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3604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252</Words>
  <Application>Microsoft Office PowerPoint</Application>
  <PresentationFormat>Widescreen</PresentationFormat>
  <Paragraphs>99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Growing the future economy</vt:lpstr>
      <vt:lpstr>A business view of the economy</vt:lpstr>
      <vt:lpstr>The UK’s Industrial Strategy</vt:lpstr>
      <vt:lpstr>Developing our own LIS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2019-01-28T14:35:13Z</dcterms:created>
  <dcterms:modified xsi:type="dcterms:W3CDTF">2019-01-28T14:37:02Z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540eca6-9691-4df3-ad75-878f42605506_Enabled">
    <vt:lpwstr>True</vt:lpwstr>
  </property>
  <property fmtid="{D5CDD505-2E9C-101B-9397-08002B2CF9AE}" pid="3" name="MSIP_Label_5540eca6-9691-4df3-ad75-878f42605506_SiteId">
    <vt:lpwstr>eab32f66-83b2-40aa-a080-b2b06c2a3338</vt:lpwstr>
  </property>
  <property fmtid="{D5CDD505-2E9C-101B-9397-08002B2CF9AE}" pid="4" name="MSIP_Label_5540eca6-9691-4df3-ad75-878f42605506_Owner">
    <vt:lpwstr>AlunR@Risual.com</vt:lpwstr>
  </property>
  <property fmtid="{D5CDD505-2E9C-101B-9397-08002B2CF9AE}" pid="5" name="MSIP_Label_5540eca6-9691-4df3-ad75-878f42605506_SetDate">
    <vt:lpwstr>2019-01-28T14:36:59.5530318Z</vt:lpwstr>
  </property>
  <property fmtid="{D5CDD505-2E9C-101B-9397-08002B2CF9AE}" pid="6" name="MSIP_Label_5540eca6-9691-4df3-ad75-878f42605506_Name">
    <vt:lpwstr>Unrestricted</vt:lpwstr>
  </property>
  <property fmtid="{D5CDD505-2E9C-101B-9397-08002B2CF9AE}" pid="7" name="MSIP_Label_5540eca6-9691-4df3-ad75-878f42605506_Application">
    <vt:lpwstr>Microsoft Azure Information Protection</vt:lpwstr>
  </property>
  <property fmtid="{D5CDD505-2E9C-101B-9397-08002B2CF9AE}" pid="8" name="MSIP_Label_5540eca6-9691-4df3-ad75-878f42605506_Extended_MSFT_Method">
    <vt:lpwstr>Manual</vt:lpwstr>
  </property>
  <property fmtid="{D5CDD505-2E9C-101B-9397-08002B2CF9AE}" pid="9" name="Sensitivity">
    <vt:lpwstr>Unrestricted</vt:lpwstr>
  </property>
</Properties>
</file>