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97"/>
    <a:srgbClr val="FFCC66"/>
    <a:srgbClr val="A5F9BB"/>
    <a:srgbClr val="B3D9FF"/>
    <a:srgbClr val="8B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7D3-6D64-4BD1-95BF-0D032EC36A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622F-0E58-4236-93BC-C00AC753F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45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7D3-6D64-4BD1-95BF-0D032EC36A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622F-0E58-4236-93BC-C00AC753F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76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7D3-6D64-4BD1-95BF-0D032EC36A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622F-0E58-4236-93BC-C00AC753F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40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7D3-6D64-4BD1-95BF-0D032EC36A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622F-0E58-4236-93BC-C00AC753F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77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7D3-6D64-4BD1-95BF-0D032EC36A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622F-0E58-4236-93BC-C00AC753F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7D3-6D64-4BD1-95BF-0D032EC36A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622F-0E58-4236-93BC-C00AC753F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49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7D3-6D64-4BD1-95BF-0D032EC36A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622F-0E58-4236-93BC-C00AC753F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90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7D3-6D64-4BD1-95BF-0D032EC36A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622F-0E58-4236-93BC-C00AC753F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12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7D3-6D64-4BD1-95BF-0D032EC36A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622F-0E58-4236-93BC-C00AC753F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24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7D3-6D64-4BD1-95BF-0D032EC36A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622F-0E58-4236-93BC-C00AC753F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23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87D3-6D64-4BD1-95BF-0D032EC36A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622F-0E58-4236-93BC-C00AC753F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08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87D3-6D64-4BD1-95BF-0D032EC36A47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5622F-0E58-4236-93BC-C00AC753F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9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67594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Development of a Stoke-on-Trent &amp; Staffordshire Industrial Strategy (SSIS)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76672"/>
            <a:ext cx="3917437" cy="1329879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805985"/>
            <a:ext cx="9144000" cy="1223415"/>
          </a:xfrm>
          <a:prstGeom prst="rect">
            <a:avLst/>
          </a:prstGeom>
          <a:solidFill>
            <a:srgbClr val="0059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060" y="5792595"/>
            <a:ext cx="6905809" cy="105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Executive Board 18.10.18</a:t>
            </a:r>
          </a:p>
        </p:txBody>
      </p:sp>
      <p:pic>
        <p:nvPicPr>
          <p:cNvPr id="7" name="Picture 2" descr="H:\HoPD\General\Stoke on Trent and Staffordshire Local Enterprise Partnership\Branding\131231 new LEP logo high res white on trans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809" y="6007596"/>
            <a:ext cx="1911150" cy="648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32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National Perspective – </a:t>
            </a:r>
            <a:br>
              <a:rPr lang="en-GB" sz="4000" dirty="0" smtClean="0"/>
            </a:br>
            <a:r>
              <a:rPr lang="en-GB" sz="4000" i="1" dirty="0" smtClean="0"/>
              <a:t>A Local Industrial Strategy which sets out:</a:t>
            </a:r>
            <a:endParaRPr lang="en-GB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6004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How places will maximise their contribution to UK productivity through capitalising on distinctive local strengths</a:t>
            </a:r>
          </a:p>
          <a:p>
            <a:r>
              <a:rPr lang="en-GB" sz="2400" dirty="0" smtClean="0"/>
              <a:t>The LEP’s approach to future local growth funding – a policy framework against which investment decisions are made</a:t>
            </a:r>
          </a:p>
          <a:p>
            <a:r>
              <a:rPr lang="en-GB" sz="2400" dirty="0" smtClean="0"/>
              <a:t>Priorities and choices demonstrating inclusive growth – maximising the long-term impact of UKSPF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Based on the National Industrial Strategy as the starting point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966" y="5792595"/>
            <a:ext cx="2592047" cy="879940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060" y="5792595"/>
            <a:ext cx="6905809" cy="105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 title here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77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608" cy="854968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Stoke-on-Trent &amp; Staffordshire Perspective -</a:t>
            </a:r>
            <a:br>
              <a:rPr lang="en-GB" sz="4000" dirty="0" smtClean="0"/>
            </a:br>
            <a:r>
              <a:rPr lang="en-GB" sz="4000" i="1" dirty="0" smtClean="0"/>
              <a:t>A Local Industrial Strategy which sets out:</a:t>
            </a:r>
            <a:endParaRPr lang="en-GB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85509"/>
            <a:ext cx="8229600" cy="418446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Clearly defined objectives, based on robust evidence and strong local knowledge of: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- our strengths and weaknesses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- market opportunities and failures</a:t>
            </a:r>
          </a:p>
          <a:p>
            <a:r>
              <a:rPr lang="en-GB" sz="2400" dirty="0" smtClean="0"/>
              <a:t>A shared, long-term vision resulting from extensive consultation with local businesses and other partners – visionary and unique to Stoke-on-Trent </a:t>
            </a:r>
            <a:r>
              <a:rPr lang="en-GB" sz="2400" smtClean="0"/>
              <a:t>&amp; </a:t>
            </a:r>
            <a:r>
              <a:rPr lang="en-GB" sz="2400"/>
              <a:t>S</a:t>
            </a:r>
            <a:r>
              <a:rPr lang="en-GB" sz="2400" smtClean="0"/>
              <a:t>taffordshire</a:t>
            </a:r>
            <a:endParaRPr lang="en-GB" sz="2400" dirty="0" smtClean="0"/>
          </a:p>
          <a:p>
            <a:r>
              <a:rPr lang="en-US" sz="2400" dirty="0" smtClean="0"/>
              <a:t>The key </a:t>
            </a:r>
            <a:r>
              <a:rPr lang="en-US" sz="2400" dirty="0"/>
              <a:t>areas </a:t>
            </a:r>
            <a:r>
              <a:rPr lang="en-US" sz="2400" dirty="0" smtClean="0"/>
              <a:t>that can </a:t>
            </a:r>
            <a:r>
              <a:rPr lang="en-US" sz="2400" dirty="0"/>
              <a:t>be accelerated most rapidly through </a:t>
            </a:r>
            <a:r>
              <a:rPr lang="en-US" sz="2400" dirty="0" smtClean="0"/>
              <a:t>collaboration beyond the LEP (e.g. as a member of Midlands Engine)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966" y="5792595"/>
            <a:ext cx="2592047" cy="879940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060" y="5792595"/>
            <a:ext cx="6905809" cy="105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 title here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3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608" cy="854968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LEP Network/MHCLG Perspective -</a:t>
            </a:r>
            <a:br>
              <a:rPr lang="en-GB" sz="4000" dirty="0" smtClean="0"/>
            </a:br>
            <a:r>
              <a:rPr lang="en-GB" sz="4000" i="1" dirty="0" smtClean="0"/>
              <a:t>A Local Industrial Strategy should:</a:t>
            </a:r>
            <a:endParaRPr lang="en-GB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85509"/>
            <a:ext cx="8229600" cy="418446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Learn </a:t>
            </a:r>
            <a:r>
              <a:rPr lang="en-US" sz="2400" dirty="0"/>
              <a:t>from previous strategies and interventions to see what has worked and what has </a:t>
            </a:r>
            <a:r>
              <a:rPr lang="en-US" sz="2400" dirty="0" smtClean="0"/>
              <a:t>not</a:t>
            </a:r>
            <a:endParaRPr lang="en-US" sz="2400" dirty="0"/>
          </a:p>
          <a:p>
            <a:r>
              <a:rPr lang="en-US" sz="2400" dirty="0" smtClean="0"/>
              <a:t>Link to </a:t>
            </a:r>
            <a:r>
              <a:rPr lang="en-US" sz="2400" dirty="0"/>
              <a:t>the </a:t>
            </a:r>
            <a:r>
              <a:rPr lang="en-US" sz="2400" dirty="0" smtClean="0"/>
              <a:t>National IS </a:t>
            </a:r>
            <a:r>
              <a:rPr lang="en-US" sz="2400" dirty="0"/>
              <a:t>five pillars and grand </a:t>
            </a:r>
            <a:r>
              <a:rPr lang="en-US" sz="2400" dirty="0" smtClean="0"/>
              <a:t>challenges</a:t>
            </a:r>
            <a:endParaRPr lang="en-US" sz="2400" dirty="0"/>
          </a:p>
          <a:p>
            <a:r>
              <a:rPr lang="en-US" sz="2400" dirty="0" smtClean="0"/>
              <a:t>Make </a:t>
            </a:r>
            <a:r>
              <a:rPr lang="en-US" sz="2400" dirty="0"/>
              <a:t>sure there is depth </a:t>
            </a:r>
            <a:r>
              <a:rPr lang="en-US" sz="2400" dirty="0" smtClean="0"/>
              <a:t>of </a:t>
            </a:r>
            <a:r>
              <a:rPr lang="en-US" sz="2400" dirty="0"/>
              <a:t>analysis </a:t>
            </a:r>
            <a:r>
              <a:rPr lang="en-US" sz="2400" dirty="0" smtClean="0"/>
              <a:t>, identifying </a:t>
            </a:r>
            <a:r>
              <a:rPr lang="en-US" sz="2400" dirty="0"/>
              <a:t>sector strengths, management practices, </a:t>
            </a:r>
            <a:r>
              <a:rPr lang="en-US" sz="2400" dirty="0" smtClean="0"/>
              <a:t>graduates </a:t>
            </a:r>
            <a:r>
              <a:rPr lang="en-US" sz="2400" dirty="0"/>
              <a:t>in the workforce, in-work progression, older workers, innovation etc.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e </a:t>
            </a:r>
            <a:r>
              <a:rPr lang="en-US" sz="2400" dirty="0"/>
              <a:t>creative in what they propose and the use of </a:t>
            </a:r>
            <a:r>
              <a:rPr lang="en-US" sz="2400" dirty="0" smtClean="0"/>
              <a:t>data</a:t>
            </a:r>
            <a:endParaRPr lang="en-US" sz="2400" dirty="0"/>
          </a:p>
          <a:p>
            <a:r>
              <a:rPr lang="en-US" sz="2400" dirty="0" smtClean="0"/>
              <a:t>Be </a:t>
            </a:r>
            <a:r>
              <a:rPr lang="en-US" sz="2400" dirty="0"/>
              <a:t>credible and shared with </a:t>
            </a:r>
            <a:r>
              <a:rPr lang="en-US" sz="2400" dirty="0" smtClean="0"/>
              <a:t>partners</a:t>
            </a:r>
            <a:endParaRPr lang="en-US" sz="2400" dirty="0"/>
          </a:p>
          <a:p>
            <a:r>
              <a:rPr lang="en-US" sz="2400" dirty="0" smtClean="0"/>
              <a:t>Be </a:t>
            </a:r>
            <a:r>
              <a:rPr lang="en-US" sz="2400" dirty="0"/>
              <a:t>actionable and lead to clear </a:t>
            </a:r>
            <a:r>
              <a:rPr lang="en-US" sz="2400" dirty="0" smtClean="0"/>
              <a:t>actions</a:t>
            </a:r>
            <a:endParaRPr lang="en-US" sz="2400" dirty="0"/>
          </a:p>
          <a:p>
            <a:r>
              <a:rPr lang="en-US" sz="2400" dirty="0" smtClean="0"/>
              <a:t>Have a </a:t>
            </a:r>
            <a:r>
              <a:rPr lang="en-US" sz="2400" dirty="0"/>
              <a:t>framework to monitor, evaluate and track </a:t>
            </a:r>
            <a:r>
              <a:rPr lang="en-US" sz="2400" dirty="0" smtClean="0"/>
              <a:t>progress</a:t>
            </a:r>
            <a:endParaRPr lang="en-US" sz="2400" dirty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966" y="5792595"/>
            <a:ext cx="2592047" cy="879940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060" y="5792595"/>
            <a:ext cx="6905809" cy="105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 title here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06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Developing the Industrial Strategy (SSIS) – </a:t>
            </a:r>
            <a:br>
              <a:rPr lang="en-GB" sz="4000" dirty="0" smtClean="0"/>
            </a:br>
            <a:r>
              <a:rPr lang="en-GB" sz="4000" i="1" dirty="0" smtClean="0"/>
              <a:t>Proposed</a:t>
            </a:r>
            <a:r>
              <a:rPr lang="en-GB" sz="4000" dirty="0" smtClean="0"/>
              <a:t> </a:t>
            </a:r>
            <a:r>
              <a:rPr lang="en-GB" sz="4000" i="1" dirty="0" smtClean="0"/>
              <a:t>Governance:</a:t>
            </a:r>
            <a:endParaRPr lang="en-GB" sz="4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966" y="5792595"/>
            <a:ext cx="2592047" cy="879940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060" y="5792595"/>
            <a:ext cx="6905809" cy="105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 title here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1560" y="1916832"/>
            <a:ext cx="2664296" cy="792088"/>
          </a:xfrm>
          <a:prstGeom prst="roundRect">
            <a:avLst/>
          </a:prstGeom>
          <a:solidFill>
            <a:srgbClr val="B3D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611560" y="3212976"/>
            <a:ext cx="2664296" cy="792088"/>
          </a:xfrm>
          <a:prstGeom prst="roundRect">
            <a:avLst/>
          </a:prstGeom>
          <a:solidFill>
            <a:srgbClr val="A5F9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611560" y="4509120"/>
            <a:ext cx="2664296" cy="792088"/>
          </a:xfrm>
          <a:prstGeom prst="roundRect">
            <a:avLst/>
          </a:prstGeom>
          <a:solidFill>
            <a:srgbClr val="FFD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27584" y="21328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Executive Board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1477" y="328585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SSIS Steering Group</a:t>
            </a:r>
          </a:p>
          <a:p>
            <a:pPr algn="ctr"/>
            <a:r>
              <a:rPr lang="en-GB" b="1" dirty="0" smtClean="0"/>
              <a:t>Lead: Alun Rogers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4563335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SSIS Working Group</a:t>
            </a:r>
          </a:p>
          <a:p>
            <a:pPr algn="ctr"/>
            <a:r>
              <a:rPr lang="en-GB" b="1" dirty="0" smtClean="0"/>
              <a:t>Lead: Peter Davenport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07905" y="1897466"/>
            <a:ext cx="5092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Setting vision &amp; strategic objectives of the SSIS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Ensuring wider engagement of businesses &amp;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Monitoring &amp; evaluating plans in line with SSIS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707905" y="3070411"/>
            <a:ext cx="51845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Providing a strategic steer for the Executive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Establishing processes for developing, implementing, monitoring and reviewing the SSIS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Tasking the Working Group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707905" y="4471003"/>
            <a:ext cx="5184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Gathering and collating evidence in support of the SSIS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Making recommendations to the Steering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Carrying out tasks delegated by the Steering Group</a:t>
            </a:r>
            <a:endParaRPr lang="en-GB" sz="1600" dirty="0"/>
          </a:p>
        </p:txBody>
      </p:sp>
      <p:sp>
        <p:nvSpPr>
          <p:cNvPr id="18" name="Down Arrow 17"/>
          <p:cNvSpPr/>
          <p:nvPr/>
        </p:nvSpPr>
        <p:spPr>
          <a:xfrm>
            <a:off x="1259632" y="2728463"/>
            <a:ext cx="72008" cy="341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>
            <a:off x="1259632" y="4005064"/>
            <a:ext cx="72008" cy="3419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Up Arrow 18"/>
          <p:cNvSpPr/>
          <p:nvPr/>
        </p:nvSpPr>
        <p:spPr>
          <a:xfrm>
            <a:off x="2656704" y="2826559"/>
            <a:ext cx="72008" cy="3864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Up Arrow 23"/>
          <p:cNvSpPr/>
          <p:nvPr/>
        </p:nvSpPr>
        <p:spPr>
          <a:xfrm>
            <a:off x="2669925" y="4084586"/>
            <a:ext cx="72008" cy="3864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458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Developing the Industrial Strategy (SSIS) – </a:t>
            </a:r>
            <a:br>
              <a:rPr lang="en-GB" sz="4000" dirty="0" smtClean="0"/>
            </a:br>
            <a:r>
              <a:rPr lang="en-GB" sz="4000" i="1" dirty="0" smtClean="0"/>
              <a:t>Proposed Action Plan (1 of 2):</a:t>
            </a:r>
            <a:endParaRPr lang="en-GB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888432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Workshop with LEP Partnership – Envisioning Event Nov 2018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	</a:t>
            </a:r>
            <a:r>
              <a:rPr lang="en-GB" sz="2400" u="sng" dirty="0" smtClean="0"/>
              <a:t>Purpose</a:t>
            </a:r>
            <a:r>
              <a:rPr lang="en-GB" sz="2400" dirty="0" smtClean="0"/>
              <a:t> – explore future possibilities for S&amp;S economy;	develop a vision and broad, horizontal policy aims for the 	SSIS </a:t>
            </a:r>
          </a:p>
          <a:p>
            <a:r>
              <a:rPr lang="en-GB" sz="2400" dirty="0" smtClean="0"/>
              <a:t>Consolidating the evidence base – ongoing to end Jan 2019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u="sng" dirty="0" smtClean="0"/>
              <a:t>Purpose</a:t>
            </a:r>
            <a:r>
              <a:rPr lang="en-GB" sz="2400" dirty="0" smtClean="0"/>
              <a:t> – review data sources and collate information 	relevant to the SSIS; identify any gaps</a:t>
            </a:r>
          </a:p>
          <a:p>
            <a:r>
              <a:rPr lang="en-GB" sz="2400" dirty="0" smtClean="0"/>
              <a:t>Business engagement – end Jan/Feb 2019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u="sng" dirty="0" smtClean="0"/>
              <a:t>Purpose</a:t>
            </a:r>
            <a:r>
              <a:rPr lang="en-GB" sz="2400" dirty="0" smtClean="0"/>
              <a:t> – 8 sectoral engagement events to enhance our 	knowledge of local issues around improving productivity and 	accelerating economic growth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966" y="5792595"/>
            <a:ext cx="2592047" cy="879940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060" y="5792595"/>
            <a:ext cx="6905809" cy="105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 title here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90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Developing the Industrial Strategy (SSIS) – </a:t>
            </a:r>
            <a:br>
              <a:rPr lang="en-GB" sz="4000" dirty="0" smtClean="0"/>
            </a:br>
            <a:r>
              <a:rPr lang="en-GB" sz="4000" i="1" dirty="0" smtClean="0"/>
              <a:t>Proposed Action Plan (2 of 2):</a:t>
            </a:r>
            <a:endParaRPr lang="en-GB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1"/>
            <a:ext cx="8229600" cy="4320480"/>
          </a:xfrm>
        </p:spPr>
        <p:txBody>
          <a:bodyPr>
            <a:normAutofit lnSpcReduction="10000"/>
          </a:bodyPr>
          <a:lstStyle/>
          <a:p>
            <a:r>
              <a:rPr lang="en-GB" sz="2200" dirty="0" smtClean="0"/>
              <a:t>Draft </a:t>
            </a:r>
            <a:r>
              <a:rPr lang="en-GB" sz="2200" dirty="0"/>
              <a:t>s</a:t>
            </a:r>
            <a:r>
              <a:rPr lang="en-GB" sz="2200" dirty="0" smtClean="0"/>
              <a:t>trategy position paper – end Mar 2019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u="sng" dirty="0" smtClean="0"/>
              <a:t>Purpose</a:t>
            </a:r>
            <a:r>
              <a:rPr lang="en-GB" sz="2200" dirty="0" smtClean="0"/>
              <a:t>: Present a sketch of the SSIS, incorporating findings 	from the evidence base review and business/partner 	engagement</a:t>
            </a:r>
          </a:p>
          <a:p>
            <a:r>
              <a:rPr lang="en-GB" sz="2200" dirty="0" smtClean="0"/>
              <a:t>Refine the draft SSIS – Summer 2019</a:t>
            </a:r>
          </a:p>
          <a:p>
            <a:r>
              <a:rPr lang="en-GB" sz="2200" dirty="0" smtClean="0"/>
              <a:t>Consult on the final draft – Autumn 2019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u="sng" dirty="0" smtClean="0"/>
              <a:t>Purpose</a:t>
            </a:r>
            <a:r>
              <a:rPr lang="en-GB" sz="2200" smtClean="0"/>
              <a:t>: </a:t>
            </a:r>
            <a:r>
              <a:rPr lang="en-GB" sz="2200"/>
              <a:t>A</a:t>
            </a:r>
            <a:r>
              <a:rPr lang="en-GB" sz="2200" smtClean="0"/>
              <a:t>ll </a:t>
            </a:r>
            <a:r>
              <a:rPr lang="en-GB" sz="2200" dirty="0" smtClean="0"/>
              <a:t>LEPs to have a LIS in place </a:t>
            </a:r>
            <a:r>
              <a:rPr lang="en-GB" sz="2200" smtClean="0"/>
              <a:t>by Mar </a:t>
            </a:r>
            <a:r>
              <a:rPr lang="en-GB" sz="2200" dirty="0" smtClean="0"/>
              <a:t>2020 – </a:t>
            </a:r>
            <a:r>
              <a:rPr lang="en-GB" sz="2200" smtClean="0"/>
              <a:t>draw 	down </a:t>
            </a:r>
            <a:r>
              <a:rPr lang="en-GB" sz="2200" dirty="0" smtClean="0"/>
              <a:t>of future local growth funding </a:t>
            </a:r>
            <a:r>
              <a:rPr lang="en-GB" sz="2200" smtClean="0"/>
              <a:t>is conditional upon 	agreeing </a:t>
            </a:r>
            <a:r>
              <a:rPr lang="en-GB" sz="2200" dirty="0" smtClean="0"/>
              <a:t>an evidence-based LIS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sz="2000" i="1" dirty="0" smtClean="0"/>
              <a:t>NB: timescales and processes are subject to new information: outcome of the LEP Review, learning from LIS trailblazers, other announcements etc.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966" y="5792595"/>
            <a:ext cx="2592047" cy="879940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060" y="5792595"/>
            <a:ext cx="6905809" cy="105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Event title here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405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330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Development of a Stoke-on-Trent &amp; Staffordshire Industrial Strategy (SSIS)</vt:lpstr>
      <vt:lpstr>National Perspective –  A Local Industrial Strategy which sets out:</vt:lpstr>
      <vt:lpstr>Stoke-on-Trent &amp; Staffordshire Perspective - A Local Industrial Strategy which sets out:</vt:lpstr>
      <vt:lpstr>LEP Network/MHCLG Perspective - A Local Industrial Strategy should:</vt:lpstr>
      <vt:lpstr>Developing the Industrial Strategy (SSIS) –  Proposed Governance:</vt:lpstr>
      <vt:lpstr>Developing the Industrial Strategy (SSIS) –  Proposed Action Plan (1 of 2):</vt:lpstr>
      <vt:lpstr>Developing the Industrial Strategy (SSIS) –  Proposed Action Plan (2 of 2):</vt:lpstr>
    </vt:vector>
  </TitlesOfParts>
  <Company>Staffordshire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Alison (Place)</dc:creator>
  <cp:lastModifiedBy>Thomas, Alison (Place)</cp:lastModifiedBy>
  <cp:revision>27</cp:revision>
  <dcterms:created xsi:type="dcterms:W3CDTF">2015-10-12T13:58:17Z</dcterms:created>
  <dcterms:modified xsi:type="dcterms:W3CDTF">2018-10-17T13:45:13Z</dcterms:modified>
</cp:coreProperties>
</file>