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A068DE8-F416-4BA5-A9BF-E145421476C9}">
          <p14:sldIdLst>
            <p14:sldId id="256"/>
            <p14:sldId id="257"/>
            <p14:sldId id="258"/>
            <p14:sldId id="259"/>
            <p14:sldId id="264"/>
            <p14:sldId id="261"/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482" autoAdjust="0"/>
  </p:normalViewPr>
  <p:slideViewPr>
    <p:cSldViewPr>
      <p:cViewPr>
        <p:scale>
          <a:sx n="69" d="100"/>
          <a:sy n="69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EE5A-8453-4F25-B28C-541A9B8B0CB9}" type="datetimeFigureOut">
              <a:rPr lang="en-GB" smtClean="0"/>
              <a:t>15/06/18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40F66-AB22-4D06-9B6B-4F9619468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69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40F66-AB22-4D06-9B6B-4F96194684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6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40F66-AB22-4D06-9B6B-4F96194684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7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40F66-AB22-4D06-9B6B-4F96194684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7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40F66-AB22-4D06-9B6B-4F96194684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0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40F66-AB22-4D06-9B6B-4F96194684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7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62B3-26DA-409C-BD94-800A20824E2B}" type="datetimeFigureOut">
              <a:rPr lang="en-GB" smtClean="0"/>
              <a:pPr>
                <a:defRPr/>
              </a:pPr>
              <a:t>15/06/18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BFE87-C021-4337-ACE6-0FC98103A4F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2481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66A3-2DE8-4C37-B403-3B0B39E14BE5}" type="datetimeFigureOut">
              <a:rPr lang="en-GB" smtClean="0"/>
              <a:pPr>
                <a:defRPr/>
              </a:pPr>
              <a:t>15/06/18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82A9E-EAE0-4710-948A-08F4B47B7C2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76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A5ED-9F93-4245-AEB9-961F26B27347}" type="datetimeFigureOut">
              <a:rPr lang="en-GB" smtClean="0"/>
              <a:pPr>
                <a:defRPr/>
              </a:pPr>
              <a:t>15/06/18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86FB0-503B-4DF9-AE31-CA12831FFE6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255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BBA0F-69A1-4931-B28B-87C55EC7EE90}" type="datetimeFigureOut">
              <a:rPr lang="en-GB" smtClean="0"/>
              <a:pPr>
                <a:defRPr/>
              </a:pPr>
              <a:t>15/06/18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C41AA-854E-4231-8CC2-0230D2F951E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830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58FD4-22A9-410F-99F7-E21E1BAF4A39}" type="datetimeFigureOut">
              <a:rPr lang="en-GB" smtClean="0"/>
              <a:pPr>
                <a:defRPr/>
              </a:pPr>
              <a:t>15/06/18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25917-0C1F-41C8-889B-6BC5CCDA171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983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662B-2149-4F25-8192-B10A16E3C6C7}" type="datetimeFigureOut">
              <a:rPr lang="en-GB" smtClean="0"/>
              <a:pPr>
                <a:defRPr/>
              </a:pPr>
              <a:t>15/06/18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1703B-61B8-4254-8808-0149D69C564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085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1A5F-0E6F-49CA-8C82-C6EAA504B12A}" type="datetimeFigureOut">
              <a:rPr lang="en-GB" smtClean="0"/>
              <a:pPr>
                <a:defRPr/>
              </a:pPr>
              <a:t>15/06/18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41B49-610F-4DAB-AE74-BB0EB31BF31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795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0584-C3D2-4446-9E13-A5C98FF87EA2}" type="datetimeFigureOut">
              <a:rPr lang="en-GB" smtClean="0"/>
              <a:pPr>
                <a:defRPr/>
              </a:pPr>
              <a:t>15/06/18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C056-A81F-47D8-9327-72FB6D1696E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897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1BBA-28D0-4A3E-8202-2A0DC20F9DE3}" type="datetimeFigureOut">
              <a:rPr lang="en-GB" smtClean="0"/>
              <a:pPr>
                <a:defRPr/>
              </a:pPr>
              <a:t>15/06/18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F766B-5348-485C-9A6F-6005DCB2072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117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F16F-3161-4251-A916-DEFD1F09CC51}" type="datetimeFigureOut">
              <a:rPr lang="en-GB" smtClean="0"/>
              <a:pPr>
                <a:defRPr/>
              </a:pPr>
              <a:t>15/06/18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CD7D7-7396-425F-9E72-859ED9C6132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315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5BD1-040C-4D51-81B4-7FC2F456504C}" type="datetimeFigureOut">
              <a:rPr lang="en-GB" smtClean="0"/>
              <a:pPr>
                <a:defRPr/>
              </a:pPr>
              <a:t>15/06/18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487BF-DAF9-450D-85BA-9240973785A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337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80343A-0671-4B16-85D3-232C582BE106}" type="datetimeFigureOut">
              <a:rPr lang="en-GB" smtClean="0"/>
              <a:pPr>
                <a:defRPr/>
              </a:pPr>
              <a:t>15/06/18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120B24F-183E-463D-B19B-305C19AD4A6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146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1470025"/>
          </a:xfrm>
        </p:spPr>
        <p:txBody>
          <a:bodyPr/>
          <a:lstStyle/>
          <a:p>
            <a:r>
              <a:rPr lang="en-GB" b="1" dirty="0"/>
              <a:t>How the environment supports </a:t>
            </a:r>
            <a:br>
              <a:rPr lang="en-GB" b="1" dirty="0"/>
            </a:br>
            <a:r>
              <a:rPr lang="en-GB" b="1" dirty="0"/>
              <a:t>the aims of the LEP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198984"/>
          </a:xfrm>
        </p:spPr>
        <p:txBody>
          <a:bodyPr/>
          <a:lstStyle/>
          <a:p>
            <a:r>
              <a:rPr lang="en-GB" sz="2800" dirty="0"/>
              <a:t>Presentation to Stoke and Staffordshire LEP – </a:t>
            </a:r>
            <a:r>
              <a:rPr lang="en-GB" sz="2800" dirty="0" smtClean="0"/>
              <a:t>June 14th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9" y="260648"/>
            <a:ext cx="282342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en-GB" sz="4000" b="1" dirty="0"/>
              <a:t>Context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5328592" cy="1224136"/>
          </a:xfrm>
        </p:spPr>
        <p:txBody>
          <a:bodyPr/>
          <a:lstStyle/>
          <a:p>
            <a:r>
              <a:rPr lang="en-GB" sz="1900" dirty="0"/>
              <a:t>1.  Natural Capital and ecosystems services</a:t>
            </a:r>
          </a:p>
          <a:p>
            <a:r>
              <a:rPr lang="en-GB" sz="1900" dirty="0"/>
              <a:t>2.  Government’s 25 year plan for the environment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234768"/>
            <a:ext cx="50405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GB" sz="1900" dirty="0">
                <a:latin typeface="+mn-lt"/>
              </a:rPr>
              <a:t>A reduced risk of harm from </a:t>
            </a:r>
            <a:r>
              <a:rPr lang="en-GB" sz="1900" dirty="0" smtClean="0">
                <a:latin typeface="+mn-lt"/>
              </a:rPr>
              <a:t>   </a:t>
            </a:r>
          </a:p>
          <a:p>
            <a:pPr lvl="1"/>
            <a:r>
              <a:rPr lang="en-GB" sz="1900" dirty="0">
                <a:latin typeface="+mn-lt"/>
              </a:rPr>
              <a:t> </a:t>
            </a:r>
            <a:r>
              <a:rPr lang="en-GB" sz="1900" dirty="0" smtClean="0">
                <a:latin typeface="+mn-lt"/>
              </a:rPr>
              <a:t>  environmental </a:t>
            </a:r>
            <a:r>
              <a:rPr lang="en-GB" sz="1900" dirty="0">
                <a:latin typeface="+mn-lt"/>
              </a:rPr>
              <a:t>hazards such as flooding </a:t>
            </a:r>
            <a:r>
              <a:rPr lang="en-GB" sz="1900" dirty="0" smtClean="0">
                <a:latin typeface="+mn-lt"/>
              </a:rPr>
              <a:t>  </a:t>
            </a:r>
          </a:p>
          <a:p>
            <a:pPr lvl="1"/>
            <a:r>
              <a:rPr lang="en-GB" sz="1900" dirty="0">
                <a:latin typeface="+mn-lt"/>
              </a:rPr>
              <a:t> </a:t>
            </a:r>
            <a:r>
              <a:rPr lang="en-GB" sz="1900" dirty="0" smtClean="0">
                <a:latin typeface="+mn-lt"/>
              </a:rPr>
              <a:t>  and </a:t>
            </a:r>
            <a:r>
              <a:rPr lang="en-GB" sz="1900" dirty="0">
                <a:latin typeface="+mn-lt"/>
              </a:rPr>
              <a:t>drought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900" dirty="0">
                <a:latin typeface="+mn-lt"/>
              </a:rPr>
              <a:t>Using resources from nature more </a:t>
            </a:r>
            <a:endParaRPr lang="en-GB" sz="1900" dirty="0" smtClean="0">
              <a:latin typeface="+mn-lt"/>
            </a:endParaRPr>
          </a:p>
          <a:p>
            <a:pPr lvl="1"/>
            <a:r>
              <a:rPr lang="en-GB" sz="1900" dirty="0" smtClean="0">
                <a:latin typeface="+mn-lt"/>
              </a:rPr>
              <a:t>    sustainably </a:t>
            </a:r>
            <a:r>
              <a:rPr lang="en-GB" sz="1900" dirty="0">
                <a:latin typeface="+mn-lt"/>
              </a:rPr>
              <a:t>and </a:t>
            </a:r>
            <a:r>
              <a:rPr lang="en-GB" sz="1900" dirty="0" smtClean="0">
                <a:latin typeface="+mn-lt"/>
              </a:rPr>
              <a:t>efficiently</a:t>
            </a:r>
            <a:endParaRPr lang="en-GB" sz="19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350634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GB" sz="1900" dirty="0">
                <a:latin typeface="+mj-lt"/>
              </a:rPr>
              <a:t>Enhanced </a:t>
            </a:r>
            <a:r>
              <a:rPr lang="en-GB" sz="1900" dirty="0" smtClean="0">
                <a:latin typeface="+mj-lt"/>
              </a:rPr>
              <a:t>beauty, heritage </a:t>
            </a:r>
            <a:r>
              <a:rPr lang="en-GB" sz="1900" dirty="0">
                <a:latin typeface="+mj-lt"/>
              </a:rPr>
              <a:t>and   </a:t>
            </a:r>
          </a:p>
          <a:p>
            <a:pPr lvl="1"/>
            <a:r>
              <a:rPr lang="en-GB" sz="1900" dirty="0">
                <a:latin typeface="+mj-lt"/>
              </a:rPr>
              <a:t>   </a:t>
            </a:r>
            <a:r>
              <a:rPr lang="en-GB" sz="1900" dirty="0" smtClean="0">
                <a:latin typeface="+mj-lt"/>
              </a:rPr>
              <a:t>engagement </a:t>
            </a:r>
            <a:r>
              <a:rPr lang="en-GB" sz="1900" dirty="0">
                <a:latin typeface="+mj-lt"/>
              </a:rPr>
              <a:t>with the </a:t>
            </a:r>
            <a:r>
              <a:rPr lang="en-GB" sz="1900" dirty="0" smtClean="0">
                <a:latin typeface="+mj-lt"/>
              </a:rPr>
              <a:t>natural    </a:t>
            </a:r>
          </a:p>
          <a:p>
            <a:pPr lvl="1"/>
            <a:r>
              <a:rPr lang="en-GB" sz="1900" dirty="0">
                <a:latin typeface="+mj-lt"/>
              </a:rPr>
              <a:t> </a:t>
            </a:r>
            <a:r>
              <a:rPr lang="en-GB" sz="1900" dirty="0" smtClean="0">
                <a:latin typeface="+mj-lt"/>
              </a:rPr>
              <a:t>  environment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900" dirty="0" smtClean="0">
                <a:latin typeface="+mj-lt"/>
              </a:rPr>
              <a:t>Clean </a:t>
            </a:r>
            <a:r>
              <a:rPr lang="en-GB" sz="1900" dirty="0">
                <a:latin typeface="+mj-lt"/>
              </a:rPr>
              <a:t>air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900" dirty="0">
                <a:latin typeface="+mj-lt"/>
              </a:rPr>
              <a:t>Clean and plentiful water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900" dirty="0">
                <a:latin typeface="+mj-lt"/>
              </a:rPr>
              <a:t>Thriving plants and wildlife</a:t>
            </a:r>
          </a:p>
        </p:txBody>
      </p:sp>
      <p:pic>
        <p:nvPicPr>
          <p:cNvPr id="2051" name="Picture 3" descr="I:\Education\Lauren\Wildfamilies photos\20476182_1373011569414958_499051029579865338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99" y="1356211"/>
            <a:ext cx="1365863" cy="20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Education\Lauren\Stoke and Newcastle\Vision board Folder\Links\Megan LoweCREDI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r="26837"/>
          <a:stretch/>
        </p:blipFill>
        <p:spPr bwMode="auto">
          <a:xfrm>
            <a:off x="7308304" y="1666044"/>
            <a:ext cx="1321693" cy="17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Education\Lauren\Stoke and Newcastle\Vision board Folder\Links\MR4_8853_resize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58" y="3861048"/>
            <a:ext cx="2332614" cy="15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Education\Lauren\Stoke and Newcastle\Vision board Folder\Links\MR4_8968_resizeCOPY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9" r="7205"/>
          <a:stretch/>
        </p:blipFill>
        <p:spPr bwMode="auto">
          <a:xfrm>
            <a:off x="539553" y="3858537"/>
            <a:ext cx="2232248" cy="15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dirty="0"/>
              <a:t>The case for the environment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lvl="0"/>
            <a:r>
              <a:rPr lang="en-GB" sz="2000" dirty="0"/>
              <a:t>The capital value of ecosystems in Staffordshire is at least £7.19 billion</a:t>
            </a:r>
          </a:p>
          <a:p>
            <a:pPr lvl="0"/>
            <a:r>
              <a:rPr lang="en-GB" sz="2000" dirty="0"/>
              <a:t>The services these ecosystems provide are worth at least £111 million a year</a:t>
            </a:r>
          </a:p>
          <a:p>
            <a:pPr lvl="0"/>
            <a:r>
              <a:rPr lang="en-GB" sz="2000" dirty="0"/>
              <a:t>Natural flood regulation services provided by habitats in Staffordshire are worth £14.5 million a year</a:t>
            </a:r>
          </a:p>
          <a:p>
            <a:pPr lvl="0"/>
            <a:r>
              <a:rPr lang="en-GB" sz="2000" dirty="0"/>
              <a:t>Monthly or more frequent use of urban green spaces can be valued at between £112 and £377 annually per person in terms of health benefits</a:t>
            </a:r>
          </a:p>
          <a:p>
            <a:pPr lvl="0"/>
            <a:r>
              <a:rPr lang="en-GB" sz="2000" dirty="0"/>
              <a:t>An assessment of the county’s parks and nature reserves collectively found these sites offer more than £3.3 million annually per person in terms of health benefit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6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l"/>
            <a:r>
              <a:rPr lang="en-GB" sz="4000" b="1" dirty="0"/>
              <a:t>On the ground in Stoke and Staffordshire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Partnership with environmental sector can help:</a:t>
            </a:r>
          </a:p>
          <a:p>
            <a:pPr lvl="0"/>
            <a:r>
              <a:rPr lang="en-GB" sz="1800" dirty="0"/>
              <a:t>Facilitate infrastructure and housing development planning to create world class urban development</a:t>
            </a:r>
          </a:p>
          <a:p>
            <a:pPr lvl="0"/>
            <a:r>
              <a:rPr lang="en-GB" sz="1800" dirty="0"/>
              <a:t>Underpin practical projects to support economic development </a:t>
            </a:r>
            <a:r>
              <a:rPr lang="en-GB" sz="1800" dirty="0" smtClean="0"/>
              <a:t>e.g. </a:t>
            </a:r>
            <a:r>
              <a:rPr lang="en-GB" sz="1800" dirty="0"/>
              <a:t>flood mitigation projects</a:t>
            </a:r>
          </a:p>
          <a:p>
            <a:pPr lvl="0"/>
            <a:r>
              <a:rPr lang="en-GB" sz="1800" dirty="0"/>
              <a:t>Investment in environmental agenda as part of a wider quality of </a:t>
            </a:r>
            <a:r>
              <a:rPr lang="en-GB" sz="1800" dirty="0" smtClean="0"/>
              <a:t>life/tourism </a:t>
            </a:r>
            <a:r>
              <a:rPr lang="en-GB" sz="1800" dirty="0"/>
              <a:t>offer for the county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2" descr="Tree, Nature, Waters, River, Landscape, Fl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25252"/>
            <a:ext cx="2624261" cy="17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I:\Education\Lauren\Wildfamilies photos\15541249_1159693487413435_270531751513032217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1054"/>
            <a:ext cx="1978674" cy="17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Education\Lauren\Wildfamilies photos\family_in_woodland_c_katharine_davi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r="16110"/>
          <a:stretch/>
        </p:blipFill>
        <p:spPr bwMode="auto">
          <a:xfrm>
            <a:off x="5940152" y="3641054"/>
            <a:ext cx="2592288" cy="17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dirty="0"/>
              <a:t>Case study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54076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/>
              <a:t>Rugeley</a:t>
            </a:r>
            <a:r>
              <a:rPr lang="en-GB" sz="2000" b="1" dirty="0"/>
              <a:t> Flood Risk Management Scheme - </a:t>
            </a:r>
            <a:r>
              <a:rPr lang="en-GB" sz="2000" b="1" dirty="0" smtClean="0"/>
              <a:t>£5.2m  </a:t>
            </a:r>
            <a:r>
              <a:rPr lang="en-GB" sz="2000" b="1" dirty="0"/>
              <a:t>(CC/DC/LEP)</a:t>
            </a:r>
            <a:endParaRPr lang="en-GB" sz="2000" dirty="0"/>
          </a:p>
          <a:p>
            <a:pPr lvl="0"/>
            <a:r>
              <a:rPr lang="en-GB" sz="2000" dirty="0"/>
              <a:t>Reduced risk of flooding to </a:t>
            </a:r>
            <a:r>
              <a:rPr lang="en-GB" sz="2000" dirty="0" smtClean="0"/>
              <a:t>114 residential </a:t>
            </a:r>
            <a:r>
              <a:rPr lang="en-GB" sz="2000" dirty="0"/>
              <a:t>and </a:t>
            </a:r>
            <a:r>
              <a:rPr lang="en-GB" sz="2000" dirty="0" smtClean="0"/>
              <a:t>159 commercial properties</a:t>
            </a:r>
            <a:endParaRPr lang="en-GB" sz="2000" dirty="0"/>
          </a:p>
          <a:p>
            <a:pPr lvl="0"/>
            <a:r>
              <a:rPr lang="en-GB" sz="2000" dirty="0"/>
              <a:t>Help unlock </a:t>
            </a:r>
            <a:r>
              <a:rPr lang="en-GB" sz="2000" dirty="0" err="1"/>
              <a:t>Rugeley’s</a:t>
            </a:r>
            <a:r>
              <a:rPr lang="en-GB" sz="2000" dirty="0"/>
              <a:t> potential for growth, attracting investment and creating </a:t>
            </a:r>
            <a:r>
              <a:rPr lang="en-GB" sz="2000" dirty="0" smtClean="0"/>
              <a:t>jobs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63590"/>
            <a:ext cx="3222460" cy="1656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014464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Conservatively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anticipated to lever in £11.7m  in retail/commercial/mixed use schemes and £11.5m private sector investment in housing sites. 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site has applied for planning permission since the scheme was constructed, creating 60-100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algn="l"/>
            <a:r>
              <a:rPr lang="en-GB" sz="4000" b="1" dirty="0"/>
              <a:t>Case study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75" y="1022002"/>
            <a:ext cx="562696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Sunrise: Delivering a network of green and blue infrastructure improvements across Stoke and urban Newcastle - £3.5 million (ERDF)</a:t>
            </a:r>
            <a:endParaRPr lang="en-GB" sz="1800" dirty="0"/>
          </a:p>
          <a:p>
            <a:pPr lvl="0"/>
            <a:r>
              <a:rPr lang="en-GB" sz="1800" dirty="0"/>
              <a:t>Better housing developments</a:t>
            </a:r>
          </a:p>
          <a:p>
            <a:pPr lvl="0"/>
            <a:r>
              <a:rPr lang="en-GB" sz="1800" dirty="0"/>
              <a:t>Improved woods, grasslands, and waterways (200 hectares of improved habitats &amp; 25 km of improved river corridors</a:t>
            </a:r>
          </a:p>
          <a:p>
            <a:pPr lvl="0"/>
            <a:r>
              <a:rPr lang="en-GB" sz="1800" dirty="0"/>
              <a:t>Better flood mitigation and management of pollution</a:t>
            </a:r>
          </a:p>
          <a:p>
            <a:pPr lvl="0"/>
            <a:r>
              <a:rPr lang="en-GB" sz="1800" dirty="0"/>
              <a:t>Related health and well-being benefits for residents</a:t>
            </a:r>
          </a:p>
          <a:p>
            <a:pPr lvl="0"/>
            <a:r>
              <a:rPr lang="en-GB" sz="1800" dirty="0"/>
              <a:t>High reputational value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26" name="Picture 2" descr="C:\Users\SWT019.WS046\Downloads\bluebell-1562995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28" y="1628800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Education\Lauren\Chatterley Whitfield 2 (2) with copyright 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240360" cy="12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 result for Rugeley flood defenc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4"/>
          <a:stretch/>
        </p:blipFill>
        <p:spPr bwMode="auto">
          <a:xfrm>
            <a:off x="6357628" y="3259208"/>
            <a:ext cx="2376264" cy="20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:\Education\Lauren\beck-1144x8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33" y="3862007"/>
            <a:ext cx="1918935" cy="143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2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dirty="0"/>
              <a:t>Case study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Transforming the Trent Valley - £3 million (HLF)</a:t>
            </a:r>
            <a:endParaRPr lang="en-GB" sz="2000" dirty="0"/>
          </a:p>
          <a:p>
            <a:pPr lvl="0"/>
            <a:r>
              <a:rPr lang="en-GB" sz="2000" dirty="0"/>
              <a:t>Improved habitats for wildlife </a:t>
            </a:r>
          </a:p>
          <a:p>
            <a:pPr lvl="0"/>
            <a:r>
              <a:rPr lang="en-GB" sz="2000" dirty="0"/>
              <a:t>Restored cultural and historical landmarks</a:t>
            </a:r>
          </a:p>
          <a:p>
            <a:pPr lvl="0"/>
            <a:r>
              <a:rPr lang="en-GB" sz="2000" dirty="0"/>
              <a:t>Better recreational facilities for locals and incoming tourists</a:t>
            </a:r>
          </a:p>
          <a:p>
            <a:pPr lvl="0"/>
            <a:r>
              <a:rPr lang="en-GB" sz="2000" dirty="0"/>
              <a:t>Related health and well-being benefits</a:t>
            </a:r>
          </a:p>
          <a:p>
            <a:pPr lvl="0"/>
            <a:r>
              <a:rPr lang="en-GB" sz="2000" dirty="0"/>
              <a:t>High reputational value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08" y="1989767"/>
            <a:ext cx="2766574" cy="1511241"/>
          </a:xfrm>
          <a:prstGeom prst="rect">
            <a:avLst/>
          </a:prstGeom>
        </p:spPr>
      </p:pic>
      <p:pic>
        <p:nvPicPr>
          <p:cNvPr id="3074" name="Picture 2" descr="I:\Education\Lauren\Wildfamilies photos\_MA22281-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10" y="3703243"/>
            <a:ext cx="4251772" cy="13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ron, Nature, Mare, Watcher, Fall, Bird, Gr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68" y="1712688"/>
            <a:ext cx="1351249" cy="180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8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E7942D96-B108-4197-9431-4908D9E6801C}" vid="{F03AF42F-15F9-44B2-867B-C3F9906530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376</TotalTime>
  <Words>414</Words>
  <Application>Microsoft Office PowerPoint</Application>
  <PresentationFormat>On-screen Show (4:3)</PresentationFormat>
  <Paragraphs>53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Theme1</vt:lpstr>
      <vt:lpstr>How the environment supports  the aims of the LEP </vt:lpstr>
      <vt:lpstr>Context</vt:lpstr>
      <vt:lpstr>The case for the environment</vt:lpstr>
      <vt:lpstr>On the ground in Stoke and Staffordshire</vt:lpstr>
      <vt:lpstr>Case study</vt:lpstr>
      <vt:lpstr>Case study</vt:lpstr>
      <vt:lpstr>PowerPoint Presentation</vt:lpstr>
      <vt:lpstr>Case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environment supports  the aims of the LEP</dc:title>
  <dc:creator>SWT019</dc:creator>
  <cp:lastModifiedBy>Frost, Julie (EXT)</cp:lastModifiedBy>
  <cp:revision>25</cp:revision>
  <dcterms:created xsi:type="dcterms:W3CDTF">2018-03-14T10:57:46Z</dcterms:created>
  <dcterms:modified xsi:type="dcterms:W3CDTF">2018-06-15T11:13:58Z</dcterms:modified>
</cp:coreProperties>
</file>