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1" r:id="rId6"/>
    <p:sldId id="264" r:id="rId7"/>
    <p:sldId id="263"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1" autoAdjust="0"/>
    <p:restoredTop sz="90819" autoAdjust="0"/>
  </p:normalViewPr>
  <p:slideViewPr>
    <p:cSldViewPr snapToGrid="0">
      <p:cViewPr>
        <p:scale>
          <a:sx n="60" d="100"/>
          <a:sy n="60" d="100"/>
        </p:scale>
        <p:origin x="1104"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D1AA23-11F4-4792-9DB1-C663F694A57C}" type="doc">
      <dgm:prSet loTypeId="urn:microsoft.com/office/officeart/2016/7/layout/BasicLinearProcessNumbered" loCatId="process" qsTypeId="urn:microsoft.com/office/officeart/2005/8/quickstyle/simple2" qsCatId="simple" csTypeId="urn:microsoft.com/office/officeart/2005/8/colors/colorful4" csCatId="colorful"/>
      <dgm:spPr/>
      <dgm:t>
        <a:bodyPr/>
        <a:lstStyle/>
        <a:p>
          <a:endParaRPr lang="en-US"/>
        </a:p>
      </dgm:t>
    </dgm:pt>
    <dgm:pt modelId="{A2E6080E-5514-4297-B0DD-8D3CC51CD3A1}">
      <dgm:prSet/>
      <dgm:spPr/>
      <dgm:t>
        <a:bodyPr/>
        <a:lstStyle/>
        <a:p>
          <a:r>
            <a:rPr lang="en-GB" dirty="0"/>
            <a:t>Views on what was presented this evening</a:t>
          </a:r>
          <a:endParaRPr lang="en-US" dirty="0"/>
        </a:p>
      </dgm:t>
    </dgm:pt>
    <dgm:pt modelId="{49A17008-4198-4BE6-B209-A088998C0E59}" type="parTrans" cxnId="{F257B62D-6E8C-43E6-B6CB-02D97D4275E2}">
      <dgm:prSet/>
      <dgm:spPr/>
      <dgm:t>
        <a:bodyPr/>
        <a:lstStyle/>
        <a:p>
          <a:endParaRPr lang="en-US"/>
        </a:p>
      </dgm:t>
    </dgm:pt>
    <dgm:pt modelId="{5D4333DC-F1A6-4A21-8676-E85FF5E85470}" type="sibTrans" cxnId="{F257B62D-6E8C-43E6-B6CB-02D97D4275E2}">
      <dgm:prSet phldrT="1" phldr="0"/>
      <dgm:spPr/>
      <dgm:t>
        <a:bodyPr/>
        <a:lstStyle/>
        <a:p>
          <a:r>
            <a:rPr lang="en-US" dirty="0"/>
            <a:t>1</a:t>
          </a:r>
        </a:p>
      </dgm:t>
    </dgm:pt>
    <dgm:pt modelId="{777F2EED-17B6-4A1F-B750-932EA97AE40B}">
      <dgm:prSet/>
      <dgm:spPr/>
      <dgm:t>
        <a:bodyPr/>
        <a:lstStyle/>
        <a:p>
          <a:r>
            <a:rPr lang="en-GB" dirty="0"/>
            <a:t>How do we think we should direct policy?</a:t>
          </a:r>
          <a:endParaRPr lang="en-US" dirty="0"/>
        </a:p>
      </dgm:t>
    </dgm:pt>
    <dgm:pt modelId="{D1C69B2E-89DB-4372-B24A-9A8FF657BEB7}" type="parTrans" cxnId="{A0669A92-B3CE-4549-B7DC-7EC22066E88D}">
      <dgm:prSet/>
      <dgm:spPr/>
      <dgm:t>
        <a:bodyPr/>
        <a:lstStyle/>
        <a:p>
          <a:endParaRPr lang="en-US"/>
        </a:p>
      </dgm:t>
    </dgm:pt>
    <dgm:pt modelId="{8F7D3094-C584-4AE0-92D8-9C52581ED816}" type="sibTrans" cxnId="{A0669A92-B3CE-4549-B7DC-7EC22066E88D}">
      <dgm:prSet phldrT="2" phldr="0"/>
      <dgm:spPr/>
      <dgm:t>
        <a:bodyPr/>
        <a:lstStyle/>
        <a:p>
          <a:r>
            <a:rPr lang="en-US" dirty="0"/>
            <a:t>2</a:t>
          </a:r>
        </a:p>
      </dgm:t>
    </dgm:pt>
    <dgm:pt modelId="{F935F3F9-36B2-476F-823F-49FD0DC627DB}">
      <dgm:prSet/>
      <dgm:spPr/>
      <dgm:t>
        <a:bodyPr/>
        <a:lstStyle/>
        <a:p>
          <a:r>
            <a:rPr lang="en-GB" dirty="0"/>
            <a:t>How do we think we could shape our Strategic Economic Plan?</a:t>
          </a:r>
          <a:endParaRPr lang="en-US" dirty="0"/>
        </a:p>
      </dgm:t>
    </dgm:pt>
    <dgm:pt modelId="{760595C7-40AD-4DD4-917C-14E30BF6E0E2}" type="parTrans" cxnId="{BFF37076-915E-4DDB-B242-8D2A7BFCEAFA}">
      <dgm:prSet/>
      <dgm:spPr/>
      <dgm:t>
        <a:bodyPr/>
        <a:lstStyle/>
        <a:p>
          <a:endParaRPr lang="en-US"/>
        </a:p>
      </dgm:t>
    </dgm:pt>
    <dgm:pt modelId="{E3699D5A-5817-425F-8BCF-B8073791B8F5}" type="sibTrans" cxnId="{BFF37076-915E-4DDB-B242-8D2A7BFCEAFA}">
      <dgm:prSet phldrT="3" phldr="0"/>
      <dgm:spPr/>
      <dgm:t>
        <a:bodyPr/>
        <a:lstStyle/>
        <a:p>
          <a:r>
            <a:rPr lang="en-US" dirty="0"/>
            <a:t>3</a:t>
          </a:r>
        </a:p>
      </dgm:t>
    </dgm:pt>
    <dgm:pt modelId="{316DCDA6-1FBE-4DA5-AFE7-C52C8F27395B}">
      <dgm:prSet/>
      <dgm:spPr/>
      <dgm:t>
        <a:bodyPr/>
        <a:lstStyle/>
        <a:p>
          <a:r>
            <a:rPr lang="en-GB" dirty="0"/>
            <a:t>What innovation do we think we could bring?</a:t>
          </a:r>
          <a:endParaRPr lang="en-US" dirty="0"/>
        </a:p>
      </dgm:t>
    </dgm:pt>
    <dgm:pt modelId="{A8F694D5-F373-4DB1-9C28-19CE0B80E6D5}" type="parTrans" cxnId="{58664043-68C6-45E0-B04C-251173CAED0B}">
      <dgm:prSet/>
      <dgm:spPr/>
      <dgm:t>
        <a:bodyPr/>
        <a:lstStyle/>
        <a:p>
          <a:endParaRPr lang="en-US"/>
        </a:p>
      </dgm:t>
    </dgm:pt>
    <dgm:pt modelId="{561DADAE-B7CE-493D-A21B-5F1279DB2845}" type="sibTrans" cxnId="{58664043-68C6-45E0-B04C-251173CAED0B}">
      <dgm:prSet phldrT="4" phldr="0"/>
      <dgm:spPr/>
      <dgm:t>
        <a:bodyPr/>
        <a:lstStyle/>
        <a:p>
          <a:r>
            <a:rPr lang="en-US" dirty="0"/>
            <a:t>4</a:t>
          </a:r>
        </a:p>
      </dgm:t>
    </dgm:pt>
    <dgm:pt modelId="{6532EB6F-C2B6-4E8A-A03B-8F18D9AEEC19}">
      <dgm:prSet/>
      <dgm:spPr/>
      <dgm:t>
        <a:bodyPr/>
        <a:lstStyle/>
        <a:p>
          <a:r>
            <a:rPr lang="en-GB" dirty="0"/>
            <a:t>How could we execute plus?</a:t>
          </a:r>
          <a:endParaRPr lang="en-US" dirty="0"/>
        </a:p>
      </dgm:t>
    </dgm:pt>
    <dgm:pt modelId="{B3272804-622E-4DF4-B3AA-0EFA85E4D98D}" type="parTrans" cxnId="{25BC2167-9334-4136-9FFB-903BF79216E0}">
      <dgm:prSet/>
      <dgm:spPr/>
      <dgm:t>
        <a:bodyPr/>
        <a:lstStyle/>
        <a:p>
          <a:endParaRPr lang="en-US"/>
        </a:p>
      </dgm:t>
    </dgm:pt>
    <dgm:pt modelId="{5327582D-AF4A-44C9-B47B-9C29219DAE73}" type="sibTrans" cxnId="{25BC2167-9334-4136-9FFB-903BF79216E0}">
      <dgm:prSet phldrT="5" phldr="0"/>
      <dgm:spPr/>
      <dgm:t>
        <a:bodyPr/>
        <a:lstStyle/>
        <a:p>
          <a:r>
            <a:rPr lang="en-US" dirty="0"/>
            <a:t>5</a:t>
          </a:r>
        </a:p>
      </dgm:t>
    </dgm:pt>
    <dgm:pt modelId="{62D1647F-D84A-46B4-BFFB-99D8C8D51F1F}" type="pres">
      <dgm:prSet presAssocID="{D7D1AA23-11F4-4792-9DB1-C663F694A57C}" presName="Name0" presStyleCnt="0">
        <dgm:presLayoutVars>
          <dgm:animLvl val="lvl"/>
          <dgm:resizeHandles val="exact"/>
        </dgm:presLayoutVars>
      </dgm:prSet>
      <dgm:spPr/>
    </dgm:pt>
    <dgm:pt modelId="{607EFB98-209F-41E9-A161-41DFCF99BF35}" type="pres">
      <dgm:prSet presAssocID="{A2E6080E-5514-4297-B0DD-8D3CC51CD3A1}" presName="compositeNode" presStyleCnt="0">
        <dgm:presLayoutVars>
          <dgm:bulletEnabled val="1"/>
        </dgm:presLayoutVars>
      </dgm:prSet>
      <dgm:spPr/>
    </dgm:pt>
    <dgm:pt modelId="{7602368F-462A-4361-8307-138ECFE8DD6C}" type="pres">
      <dgm:prSet presAssocID="{A2E6080E-5514-4297-B0DD-8D3CC51CD3A1}" presName="bgRect" presStyleLbl="bgAccFollowNode1" presStyleIdx="0" presStyleCnt="5"/>
      <dgm:spPr/>
    </dgm:pt>
    <dgm:pt modelId="{8DAB2504-C7F3-426D-A9F6-238BDB9A4D80}" type="pres">
      <dgm:prSet presAssocID="{5D4333DC-F1A6-4A21-8676-E85FF5E85470}" presName="sibTransNodeCircle" presStyleLbl="alignNode1" presStyleIdx="0" presStyleCnt="10">
        <dgm:presLayoutVars>
          <dgm:chMax val="0"/>
          <dgm:bulletEnabled/>
        </dgm:presLayoutVars>
      </dgm:prSet>
      <dgm:spPr/>
    </dgm:pt>
    <dgm:pt modelId="{7FF0D63D-B9F6-437D-A526-72A0F92BFA39}" type="pres">
      <dgm:prSet presAssocID="{A2E6080E-5514-4297-B0DD-8D3CC51CD3A1}" presName="bottomLine" presStyleLbl="alignNode1" presStyleIdx="1" presStyleCnt="10">
        <dgm:presLayoutVars/>
      </dgm:prSet>
      <dgm:spPr/>
    </dgm:pt>
    <dgm:pt modelId="{21EDB028-4751-4DAA-B8C4-6EDB7DB65550}" type="pres">
      <dgm:prSet presAssocID="{A2E6080E-5514-4297-B0DD-8D3CC51CD3A1}" presName="nodeText" presStyleLbl="bgAccFollowNode1" presStyleIdx="0" presStyleCnt="5">
        <dgm:presLayoutVars>
          <dgm:bulletEnabled val="1"/>
        </dgm:presLayoutVars>
      </dgm:prSet>
      <dgm:spPr/>
    </dgm:pt>
    <dgm:pt modelId="{7AFDB7CA-70A6-404C-B852-3876CA40862F}" type="pres">
      <dgm:prSet presAssocID="{5D4333DC-F1A6-4A21-8676-E85FF5E85470}" presName="sibTrans" presStyleCnt="0"/>
      <dgm:spPr/>
    </dgm:pt>
    <dgm:pt modelId="{27817C0B-F52F-4EA3-BFA0-CBE319B1F071}" type="pres">
      <dgm:prSet presAssocID="{777F2EED-17B6-4A1F-B750-932EA97AE40B}" presName="compositeNode" presStyleCnt="0">
        <dgm:presLayoutVars>
          <dgm:bulletEnabled val="1"/>
        </dgm:presLayoutVars>
      </dgm:prSet>
      <dgm:spPr/>
    </dgm:pt>
    <dgm:pt modelId="{6B91ABF2-1BEC-4A33-8B3B-F9DD6532B2AB}" type="pres">
      <dgm:prSet presAssocID="{777F2EED-17B6-4A1F-B750-932EA97AE40B}" presName="bgRect" presStyleLbl="bgAccFollowNode1" presStyleIdx="1" presStyleCnt="5"/>
      <dgm:spPr/>
    </dgm:pt>
    <dgm:pt modelId="{E473004B-92FB-4550-A4D3-C74FA318D9E6}" type="pres">
      <dgm:prSet presAssocID="{8F7D3094-C584-4AE0-92D8-9C52581ED816}" presName="sibTransNodeCircle" presStyleLbl="alignNode1" presStyleIdx="2" presStyleCnt="10">
        <dgm:presLayoutVars>
          <dgm:chMax val="0"/>
          <dgm:bulletEnabled/>
        </dgm:presLayoutVars>
      </dgm:prSet>
      <dgm:spPr/>
    </dgm:pt>
    <dgm:pt modelId="{CA98E0B9-CB70-411F-8E82-303FB39BAB35}" type="pres">
      <dgm:prSet presAssocID="{777F2EED-17B6-4A1F-B750-932EA97AE40B}" presName="bottomLine" presStyleLbl="alignNode1" presStyleIdx="3" presStyleCnt="10">
        <dgm:presLayoutVars/>
      </dgm:prSet>
      <dgm:spPr/>
    </dgm:pt>
    <dgm:pt modelId="{55DC52CB-E2B9-4E06-BB2F-D29F3903B3A5}" type="pres">
      <dgm:prSet presAssocID="{777F2EED-17B6-4A1F-B750-932EA97AE40B}" presName="nodeText" presStyleLbl="bgAccFollowNode1" presStyleIdx="1" presStyleCnt="5">
        <dgm:presLayoutVars>
          <dgm:bulletEnabled val="1"/>
        </dgm:presLayoutVars>
      </dgm:prSet>
      <dgm:spPr/>
    </dgm:pt>
    <dgm:pt modelId="{3A8C7C41-15FF-471D-8067-7623CF52BA16}" type="pres">
      <dgm:prSet presAssocID="{8F7D3094-C584-4AE0-92D8-9C52581ED816}" presName="sibTrans" presStyleCnt="0"/>
      <dgm:spPr/>
    </dgm:pt>
    <dgm:pt modelId="{8250FF17-82F9-42D0-9565-FCDAEAAA29EF}" type="pres">
      <dgm:prSet presAssocID="{F935F3F9-36B2-476F-823F-49FD0DC627DB}" presName="compositeNode" presStyleCnt="0">
        <dgm:presLayoutVars>
          <dgm:bulletEnabled val="1"/>
        </dgm:presLayoutVars>
      </dgm:prSet>
      <dgm:spPr/>
    </dgm:pt>
    <dgm:pt modelId="{0B821456-7706-492B-AA6B-6C7C3EE05F8C}" type="pres">
      <dgm:prSet presAssocID="{F935F3F9-36B2-476F-823F-49FD0DC627DB}" presName="bgRect" presStyleLbl="bgAccFollowNode1" presStyleIdx="2" presStyleCnt="5"/>
      <dgm:spPr/>
    </dgm:pt>
    <dgm:pt modelId="{BD529A98-6019-4892-8C3D-20F4130EDED2}" type="pres">
      <dgm:prSet presAssocID="{E3699D5A-5817-425F-8BCF-B8073791B8F5}" presName="sibTransNodeCircle" presStyleLbl="alignNode1" presStyleIdx="4" presStyleCnt="10">
        <dgm:presLayoutVars>
          <dgm:chMax val="0"/>
          <dgm:bulletEnabled/>
        </dgm:presLayoutVars>
      </dgm:prSet>
      <dgm:spPr/>
    </dgm:pt>
    <dgm:pt modelId="{B75A3773-FC31-4B94-8466-D70AB01CBA56}" type="pres">
      <dgm:prSet presAssocID="{F935F3F9-36B2-476F-823F-49FD0DC627DB}" presName="bottomLine" presStyleLbl="alignNode1" presStyleIdx="5" presStyleCnt="10">
        <dgm:presLayoutVars/>
      </dgm:prSet>
      <dgm:spPr/>
    </dgm:pt>
    <dgm:pt modelId="{23897AE5-447D-4FC3-AA2D-A7F3F6B67511}" type="pres">
      <dgm:prSet presAssocID="{F935F3F9-36B2-476F-823F-49FD0DC627DB}" presName="nodeText" presStyleLbl="bgAccFollowNode1" presStyleIdx="2" presStyleCnt="5">
        <dgm:presLayoutVars>
          <dgm:bulletEnabled val="1"/>
        </dgm:presLayoutVars>
      </dgm:prSet>
      <dgm:spPr/>
    </dgm:pt>
    <dgm:pt modelId="{536F4676-BE12-49E5-8995-5317C48E1604}" type="pres">
      <dgm:prSet presAssocID="{E3699D5A-5817-425F-8BCF-B8073791B8F5}" presName="sibTrans" presStyleCnt="0"/>
      <dgm:spPr/>
    </dgm:pt>
    <dgm:pt modelId="{C9AD7EAA-1BED-44D0-9BDA-69B7FE2C7B96}" type="pres">
      <dgm:prSet presAssocID="{316DCDA6-1FBE-4DA5-AFE7-C52C8F27395B}" presName="compositeNode" presStyleCnt="0">
        <dgm:presLayoutVars>
          <dgm:bulletEnabled val="1"/>
        </dgm:presLayoutVars>
      </dgm:prSet>
      <dgm:spPr/>
    </dgm:pt>
    <dgm:pt modelId="{F36063B9-67AC-4C2D-9F4D-D6F11941B920}" type="pres">
      <dgm:prSet presAssocID="{316DCDA6-1FBE-4DA5-AFE7-C52C8F27395B}" presName="bgRect" presStyleLbl="bgAccFollowNode1" presStyleIdx="3" presStyleCnt="5"/>
      <dgm:spPr/>
    </dgm:pt>
    <dgm:pt modelId="{7CCB7E60-D482-46F9-AD46-C62A9B6E7E91}" type="pres">
      <dgm:prSet presAssocID="{561DADAE-B7CE-493D-A21B-5F1279DB2845}" presName="sibTransNodeCircle" presStyleLbl="alignNode1" presStyleIdx="6" presStyleCnt="10">
        <dgm:presLayoutVars>
          <dgm:chMax val="0"/>
          <dgm:bulletEnabled/>
        </dgm:presLayoutVars>
      </dgm:prSet>
      <dgm:spPr/>
    </dgm:pt>
    <dgm:pt modelId="{9F797A17-4B1A-49B8-A422-3CE574FE47B6}" type="pres">
      <dgm:prSet presAssocID="{316DCDA6-1FBE-4DA5-AFE7-C52C8F27395B}" presName="bottomLine" presStyleLbl="alignNode1" presStyleIdx="7" presStyleCnt="10">
        <dgm:presLayoutVars/>
      </dgm:prSet>
      <dgm:spPr/>
    </dgm:pt>
    <dgm:pt modelId="{E2E69C1E-B759-4455-9441-8BB33BA4DD90}" type="pres">
      <dgm:prSet presAssocID="{316DCDA6-1FBE-4DA5-AFE7-C52C8F27395B}" presName="nodeText" presStyleLbl="bgAccFollowNode1" presStyleIdx="3" presStyleCnt="5">
        <dgm:presLayoutVars>
          <dgm:bulletEnabled val="1"/>
        </dgm:presLayoutVars>
      </dgm:prSet>
      <dgm:spPr/>
    </dgm:pt>
    <dgm:pt modelId="{B33F8C4F-45B3-4F50-B061-03B0C4ECB5CA}" type="pres">
      <dgm:prSet presAssocID="{561DADAE-B7CE-493D-A21B-5F1279DB2845}" presName="sibTrans" presStyleCnt="0"/>
      <dgm:spPr/>
    </dgm:pt>
    <dgm:pt modelId="{9501EA14-E405-44BD-A806-3F0D1AC716C1}" type="pres">
      <dgm:prSet presAssocID="{6532EB6F-C2B6-4E8A-A03B-8F18D9AEEC19}" presName="compositeNode" presStyleCnt="0">
        <dgm:presLayoutVars>
          <dgm:bulletEnabled val="1"/>
        </dgm:presLayoutVars>
      </dgm:prSet>
      <dgm:spPr/>
    </dgm:pt>
    <dgm:pt modelId="{745C40ED-7751-4351-944C-83E87784EC27}" type="pres">
      <dgm:prSet presAssocID="{6532EB6F-C2B6-4E8A-A03B-8F18D9AEEC19}" presName="bgRect" presStyleLbl="bgAccFollowNode1" presStyleIdx="4" presStyleCnt="5"/>
      <dgm:spPr/>
    </dgm:pt>
    <dgm:pt modelId="{37D09298-00C0-4FD9-BF66-499A817CC358}" type="pres">
      <dgm:prSet presAssocID="{5327582D-AF4A-44C9-B47B-9C29219DAE73}" presName="sibTransNodeCircle" presStyleLbl="alignNode1" presStyleIdx="8" presStyleCnt="10">
        <dgm:presLayoutVars>
          <dgm:chMax val="0"/>
          <dgm:bulletEnabled/>
        </dgm:presLayoutVars>
      </dgm:prSet>
      <dgm:spPr/>
    </dgm:pt>
    <dgm:pt modelId="{43EDC8E2-12D0-4ECF-869E-4A5CE34E90FA}" type="pres">
      <dgm:prSet presAssocID="{6532EB6F-C2B6-4E8A-A03B-8F18D9AEEC19}" presName="bottomLine" presStyleLbl="alignNode1" presStyleIdx="9" presStyleCnt="10">
        <dgm:presLayoutVars/>
      </dgm:prSet>
      <dgm:spPr/>
    </dgm:pt>
    <dgm:pt modelId="{CB89E2ED-68EF-4D1B-B1F2-A7C6B7108DAA}" type="pres">
      <dgm:prSet presAssocID="{6532EB6F-C2B6-4E8A-A03B-8F18D9AEEC19}" presName="nodeText" presStyleLbl="bgAccFollowNode1" presStyleIdx="4" presStyleCnt="5">
        <dgm:presLayoutVars>
          <dgm:bulletEnabled val="1"/>
        </dgm:presLayoutVars>
      </dgm:prSet>
      <dgm:spPr/>
    </dgm:pt>
  </dgm:ptLst>
  <dgm:cxnLst>
    <dgm:cxn modelId="{3B4D8700-9C78-4D29-A2BF-317B1925281D}" type="presOf" srcId="{6532EB6F-C2B6-4E8A-A03B-8F18D9AEEC19}" destId="{745C40ED-7751-4351-944C-83E87784EC27}" srcOrd="0" destOrd="0" presId="urn:microsoft.com/office/officeart/2016/7/layout/BasicLinearProcessNumbered"/>
    <dgm:cxn modelId="{2D876B09-AF88-43A9-83EC-97C95115D28F}" type="presOf" srcId="{777F2EED-17B6-4A1F-B750-932EA97AE40B}" destId="{6B91ABF2-1BEC-4A33-8B3B-F9DD6532B2AB}" srcOrd="0" destOrd="0" presId="urn:microsoft.com/office/officeart/2016/7/layout/BasicLinearProcessNumbered"/>
    <dgm:cxn modelId="{0BA67B13-B29D-42F0-A67A-F49DA439BDCC}" type="presOf" srcId="{D7D1AA23-11F4-4792-9DB1-C663F694A57C}" destId="{62D1647F-D84A-46B4-BFFB-99D8C8D51F1F}" srcOrd="0" destOrd="0" presId="urn:microsoft.com/office/officeart/2016/7/layout/BasicLinearProcessNumbered"/>
    <dgm:cxn modelId="{3059A520-F4FE-4DDD-8F96-520222179D8B}" type="presOf" srcId="{F935F3F9-36B2-476F-823F-49FD0DC627DB}" destId="{0B821456-7706-492B-AA6B-6C7C3EE05F8C}" srcOrd="0" destOrd="0" presId="urn:microsoft.com/office/officeart/2016/7/layout/BasicLinearProcessNumbered"/>
    <dgm:cxn modelId="{F257B62D-6E8C-43E6-B6CB-02D97D4275E2}" srcId="{D7D1AA23-11F4-4792-9DB1-C663F694A57C}" destId="{A2E6080E-5514-4297-B0DD-8D3CC51CD3A1}" srcOrd="0" destOrd="0" parTransId="{49A17008-4198-4BE6-B209-A088998C0E59}" sibTransId="{5D4333DC-F1A6-4A21-8676-E85FF5E85470}"/>
    <dgm:cxn modelId="{FEDC5D5D-3732-4ED3-AF38-FBF8250BCC24}" type="presOf" srcId="{E3699D5A-5817-425F-8BCF-B8073791B8F5}" destId="{BD529A98-6019-4892-8C3D-20F4130EDED2}" srcOrd="0" destOrd="0" presId="urn:microsoft.com/office/officeart/2016/7/layout/BasicLinearProcessNumbered"/>
    <dgm:cxn modelId="{58664043-68C6-45E0-B04C-251173CAED0B}" srcId="{D7D1AA23-11F4-4792-9DB1-C663F694A57C}" destId="{316DCDA6-1FBE-4DA5-AFE7-C52C8F27395B}" srcOrd="3" destOrd="0" parTransId="{A8F694D5-F373-4DB1-9C28-19CE0B80E6D5}" sibTransId="{561DADAE-B7CE-493D-A21B-5F1279DB2845}"/>
    <dgm:cxn modelId="{6C456566-0AC9-462F-B814-4F53E16BE8EA}" type="presOf" srcId="{5327582D-AF4A-44C9-B47B-9C29219DAE73}" destId="{37D09298-00C0-4FD9-BF66-499A817CC358}" srcOrd="0" destOrd="0" presId="urn:microsoft.com/office/officeart/2016/7/layout/BasicLinearProcessNumbered"/>
    <dgm:cxn modelId="{25BC2167-9334-4136-9FFB-903BF79216E0}" srcId="{D7D1AA23-11F4-4792-9DB1-C663F694A57C}" destId="{6532EB6F-C2B6-4E8A-A03B-8F18D9AEEC19}" srcOrd="4" destOrd="0" parTransId="{B3272804-622E-4DF4-B3AA-0EFA85E4D98D}" sibTransId="{5327582D-AF4A-44C9-B47B-9C29219DAE73}"/>
    <dgm:cxn modelId="{08CBAE72-CE30-4A59-852E-CA630A09A0B0}" type="presOf" srcId="{5D4333DC-F1A6-4A21-8676-E85FF5E85470}" destId="{8DAB2504-C7F3-426D-A9F6-238BDB9A4D80}" srcOrd="0" destOrd="0" presId="urn:microsoft.com/office/officeart/2016/7/layout/BasicLinearProcessNumbered"/>
    <dgm:cxn modelId="{BFF37076-915E-4DDB-B242-8D2A7BFCEAFA}" srcId="{D7D1AA23-11F4-4792-9DB1-C663F694A57C}" destId="{F935F3F9-36B2-476F-823F-49FD0DC627DB}" srcOrd="2" destOrd="0" parTransId="{760595C7-40AD-4DD4-917C-14E30BF6E0E2}" sibTransId="{E3699D5A-5817-425F-8BCF-B8073791B8F5}"/>
    <dgm:cxn modelId="{5B411858-80EC-4E1B-8C62-825A8729C958}" type="presOf" srcId="{A2E6080E-5514-4297-B0DD-8D3CC51CD3A1}" destId="{7602368F-462A-4361-8307-138ECFE8DD6C}" srcOrd="0" destOrd="0" presId="urn:microsoft.com/office/officeart/2016/7/layout/BasicLinearProcessNumbered"/>
    <dgm:cxn modelId="{1F5B448C-3C5E-4261-8AD7-2C4C459A1CB1}" type="presOf" srcId="{316DCDA6-1FBE-4DA5-AFE7-C52C8F27395B}" destId="{F36063B9-67AC-4C2D-9F4D-D6F11941B920}" srcOrd="0" destOrd="0" presId="urn:microsoft.com/office/officeart/2016/7/layout/BasicLinearProcessNumbered"/>
    <dgm:cxn modelId="{A0669A92-B3CE-4549-B7DC-7EC22066E88D}" srcId="{D7D1AA23-11F4-4792-9DB1-C663F694A57C}" destId="{777F2EED-17B6-4A1F-B750-932EA97AE40B}" srcOrd="1" destOrd="0" parTransId="{D1C69B2E-89DB-4372-B24A-9A8FF657BEB7}" sibTransId="{8F7D3094-C584-4AE0-92D8-9C52581ED816}"/>
    <dgm:cxn modelId="{B86210A1-C9E3-4C5C-A526-6A4D5697B46F}" type="presOf" srcId="{316DCDA6-1FBE-4DA5-AFE7-C52C8F27395B}" destId="{E2E69C1E-B759-4455-9441-8BB33BA4DD90}" srcOrd="1" destOrd="0" presId="urn:microsoft.com/office/officeart/2016/7/layout/BasicLinearProcessNumbered"/>
    <dgm:cxn modelId="{A2FADDB1-8B7D-42A6-991E-EB780760191C}" type="presOf" srcId="{561DADAE-B7CE-493D-A21B-5F1279DB2845}" destId="{7CCB7E60-D482-46F9-AD46-C62A9B6E7E91}" srcOrd="0" destOrd="0" presId="urn:microsoft.com/office/officeart/2016/7/layout/BasicLinearProcessNumbered"/>
    <dgm:cxn modelId="{8149BDB9-36FA-4B39-B70B-759AEC1C6970}" type="presOf" srcId="{777F2EED-17B6-4A1F-B750-932EA97AE40B}" destId="{55DC52CB-E2B9-4E06-BB2F-D29F3903B3A5}" srcOrd="1" destOrd="0" presId="urn:microsoft.com/office/officeart/2016/7/layout/BasicLinearProcessNumbered"/>
    <dgm:cxn modelId="{C92031DE-7E60-4C0A-B2B4-EAEC58E5FEE8}" type="presOf" srcId="{6532EB6F-C2B6-4E8A-A03B-8F18D9AEEC19}" destId="{CB89E2ED-68EF-4D1B-B1F2-A7C6B7108DAA}" srcOrd="1" destOrd="0" presId="urn:microsoft.com/office/officeart/2016/7/layout/BasicLinearProcessNumbered"/>
    <dgm:cxn modelId="{A59D69EA-1274-46EA-B7C0-0E23AD748D36}" type="presOf" srcId="{8F7D3094-C584-4AE0-92D8-9C52581ED816}" destId="{E473004B-92FB-4550-A4D3-C74FA318D9E6}" srcOrd="0" destOrd="0" presId="urn:microsoft.com/office/officeart/2016/7/layout/BasicLinearProcessNumbered"/>
    <dgm:cxn modelId="{06A57BFB-FA83-4617-B470-AAFB3FEBEB7D}" type="presOf" srcId="{F935F3F9-36B2-476F-823F-49FD0DC627DB}" destId="{23897AE5-447D-4FC3-AA2D-A7F3F6B67511}" srcOrd="1" destOrd="0" presId="urn:microsoft.com/office/officeart/2016/7/layout/BasicLinearProcessNumbered"/>
    <dgm:cxn modelId="{4B73ADFE-E69C-4C1D-BDB8-5708649D9F24}" type="presOf" srcId="{A2E6080E-5514-4297-B0DD-8D3CC51CD3A1}" destId="{21EDB028-4751-4DAA-B8C4-6EDB7DB65550}" srcOrd="1" destOrd="0" presId="urn:microsoft.com/office/officeart/2016/7/layout/BasicLinearProcessNumbered"/>
    <dgm:cxn modelId="{743929F2-0B87-4D61-A0AC-602E76DF7F47}" type="presParOf" srcId="{62D1647F-D84A-46B4-BFFB-99D8C8D51F1F}" destId="{607EFB98-209F-41E9-A161-41DFCF99BF35}" srcOrd="0" destOrd="0" presId="urn:microsoft.com/office/officeart/2016/7/layout/BasicLinearProcessNumbered"/>
    <dgm:cxn modelId="{7353F107-F32E-40FE-B9DA-313CBCEEFDA9}" type="presParOf" srcId="{607EFB98-209F-41E9-A161-41DFCF99BF35}" destId="{7602368F-462A-4361-8307-138ECFE8DD6C}" srcOrd="0" destOrd="0" presId="urn:microsoft.com/office/officeart/2016/7/layout/BasicLinearProcessNumbered"/>
    <dgm:cxn modelId="{E4DCCAE2-E823-4139-BBB2-19B43C3787E1}" type="presParOf" srcId="{607EFB98-209F-41E9-A161-41DFCF99BF35}" destId="{8DAB2504-C7F3-426D-A9F6-238BDB9A4D80}" srcOrd="1" destOrd="0" presId="urn:microsoft.com/office/officeart/2016/7/layout/BasicLinearProcessNumbered"/>
    <dgm:cxn modelId="{140569B9-8A2D-4CD2-B53D-4646C02F9398}" type="presParOf" srcId="{607EFB98-209F-41E9-A161-41DFCF99BF35}" destId="{7FF0D63D-B9F6-437D-A526-72A0F92BFA39}" srcOrd="2" destOrd="0" presId="urn:microsoft.com/office/officeart/2016/7/layout/BasicLinearProcessNumbered"/>
    <dgm:cxn modelId="{2AA4666F-4C56-4E43-A7D3-7B78C8943467}" type="presParOf" srcId="{607EFB98-209F-41E9-A161-41DFCF99BF35}" destId="{21EDB028-4751-4DAA-B8C4-6EDB7DB65550}" srcOrd="3" destOrd="0" presId="urn:microsoft.com/office/officeart/2016/7/layout/BasicLinearProcessNumbered"/>
    <dgm:cxn modelId="{65E799B5-087E-4BD1-8A54-2E4BBF5916F8}" type="presParOf" srcId="{62D1647F-D84A-46B4-BFFB-99D8C8D51F1F}" destId="{7AFDB7CA-70A6-404C-B852-3876CA40862F}" srcOrd="1" destOrd="0" presId="urn:microsoft.com/office/officeart/2016/7/layout/BasicLinearProcessNumbered"/>
    <dgm:cxn modelId="{F05C479B-BAFA-47DD-8070-F4EA35FA6630}" type="presParOf" srcId="{62D1647F-D84A-46B4-BFFB-99D8C8D51F1F}" destId="{27817C0B-F52F-4EA3-BFA0-CBE319B1F071}" srcOrd="2" destOrd="0" presId="urn:microsoft.com/office/officeart/2016/7/layout/BasicLinearProcessNumbered"/>
    <dgm:cxn modelId="{B8C42DF0-1132-4C51-A4D9-BD61ED1A4132}" type="presParOf" srcId="{27817C0B-F52F-4EA3-BFA0-CBE319B1F071}" destId="{6B91ABF2-1BEC-4A33-8B3B-F9DD6532B2AB}" srcOrd="0" destOrd="0" presId="urn:microsoft.com/office/officeart/2016/7/layout/BasicLinearProcessNumbered"/>
    <dgm:cxn modelId="{BE5FF20C-9A0C-4775-B1A6-AD873803FE59}" type="presParOf" srcId="{27817C0B-F52F-4EA3-BFA0-CBE319B1F071}" destId="{E473004B-92FB-4550-A4D3-C74FA318D9E6}" srcOrd="1" destOrd="0" presId="urn:microsoft.com/office/officeart/2016/7/layout/BasicLinearProcessNumbered"/>
    <dgm:cxn modelId="{A7DBC37D-14DF-4A88-BD49-A01047B30549}" type="presParOf" srcId="{27817C0B-F52F-4EA3-BFA0-CBE319B1F071}" destId="{CA98E0B9-CB70-411F-8E82-303FB39BAB35}" srcOrd="2" destOrd="0" presId="urn:microsoft.com/office/officeart/2016/7/layout/BasicLinearProcessNumbered"/>
    <dgm:cxn modelId="{A60EFC48-57FB-4B4F-AD61-B8F37F14BBB2}" type="presParOf" srcId="{27817C0B-F52F-4EA3-BFA0-CBE319B1F071}" destId="{55DC52CB-E2B9-4E06-BB2F-D29F3903B3A5}" srcOrd="3" destOrd="0" presId="urn:microsoft.com/office/officeart/2016/7/layout/BasicLinearProcessNumbered"/>
    <dgm:cxn modelId="{52B838BD-006A-4510-A860-8EDB7F45AE8D}" type="presParOf" srcId="{62D1647F-D84A-46B4-BFFB-99D8C8D51F1F}" destId="{3A8C7C41-15FF-471D-8067-7623CF52BA16}" srcOrd="3" destOrd="0" presId="urn:microsoft.com/office/officeart/2016/7/layout/BasicLinearProcessNumbered"/>
    <dgm:cxn modelId="{D7329F18-E712-4A6F-B044-227C47A7F2FD}" type="presParOf" srcId="{62D1647F-D84A-46B4-BFFB-99D8C8D51F1F}" destId="{8250FF17-82F9-42D0-9565-FCDAEAAA29EF}" srcOrd="4" destOrd="0" presId="urn:microsoft.com/office/officeart/2016/7/layout/BasicLinearProcessNumbered"/>
    <dgm:cxn modelId="{9FF76214-90EE-44A3-8E00-6672AD438584}" type="presParOf" srcId="{8250FF17-82F9-42D0-9565-FCDAEAAA29EF}" destId="{0B821456-7706-492B-AA6B-6C7C3EE05F8C}" srcOrd="0" destOrd="0" presId="urn:microsoft.com/office/officeart/2016/7/layout/BasicLinearProcessNumbered"/>
    <dgm:cxn modelId="{BDE8640A-1810-4AA1-BD7A-6D6A02B223E2}" type="presParOf" srcId="{8250FF17-82F9-42D0-9565-FCDAEAAA29EF}" destId="{BD529A98-6019-4892-8C3D-20F4130EDED2}" srcOrd="1" destOrd="0" presId="urn:microsoft.com/office/officeart/2016/7/layout/BasicLinearProcessNumbered"/>
    <dgm:cxn modelId="{11C98055-8E59-4780-9BDF-7B0872D991F2}" type="presParOf" srcId="{8250FF17-82F9-42D0-9565-FCDAEAAA29EF}" destId="{B75A3773-FC31-4B94-8466-D70AB01CBA56}" srcOrd="2" destOrd="0" presId="urn:microsoft.com/office/officeart/2016/7/layout/BasicLinearProcessNumbered"/>
    <dgm:cxn modelId="{4833B49F-AE5C-4048-8AA4-FA26764F039C}" type="presParOf" srcId="{8250FF17-82F9-42D0-9565-FCDAEAAA29EF}" destId="{23897AE5-447D-4FC3-AA2D-A7F3F6B67511}" srcOrd="3" destOrd="0" presId="urn:microsoft.com/office/officeart/2016/7/layout/BasicLinearProcessNumbered"/>
    <dgm:cxn modelId="{69C37B72-27A8-49A8-BBBF-6FA2FC03B07F}" type="presParOf" srcId="{62D1647F-D84A-46B4-BFFB-99D8C8D51F1F}" destId="{536F4676-BE12-49E5-8995-5317C48E1604}" srcOrd="5" destOrd="0" presId="urn:microsoft.com/office/officeart/2016/7/layout/BasicLinearProcessNumbered"/>
    <dgm:cxn modelId="{5DFB519A-82D2-4FF4-B39C-BFDDDBEC4E3E}" type="presParOf" srcId="{62D1647F-D84A-46B4-BFFB-99D8C8D51F1F}" destId="{C9AD7EAA-1BED-44D0-9BDA-69B7FE2C7B96}" srcOrd="6" destOrd="0" presId="urn:microsoft.com/office/officeart/2016/7/layout/BasicLinearProcessNumbered"/>
    <dgm:cxn modelId="{CC935EFC-0129-421A-8AD2-0349BC080FFC}" type="presParOf" srcId="{C9AD7EAA-1BED-44D0-9BDA-69B7FE2C7B96}" destId="{F36063B9-67AC-4C2D-9F4D-D6F11941B920}" srcOrd="0" destOrd="0" presId="urn:microsoft.com/office/officeart/2016/7/layout/BasicLinearProcessNumbered"/>
    <dgm:cxn modelId="{1AD062EF-2A61-42D5-9E72-F21AFC07F4FD}" type="presParOf" srcId="{C9AD7EAA-1BED-44D0-9BDA-69B7FE2C7B96}" destId="{7CCB7E60-D482-46F9-AD46-C62A9B6E7E91}" srcOrd="1" destOrd="0" presId="urn:microsoft.com/office/officeart/2016/7/layout/BasicLinearProcessNumbered"/>
    <dgm:cxn modelId="{6493010C-165E-4CE6-AD43-2669E0F5427B}" type="presParOf" srcId="{C9AD7EAA-1BED-44D0-9BDA-69B7FE2C7B96}" destId="{9F797A17-4B1A-49B8-A422-3CE574FE47B6}" srcOrd="2" destOrd="0" presId="urn:microsoft.com/office/officeart/2016/7/layout/BasicLinearProcessNumbered"/>
    <dgm:cxn modelId="{31ABC7CA-216B-42A9-B0F0-C0AE3281FD51}" type="presParOf" srcId="{C9AD7EAA-1BED-44D0-9BDA-69B7FE2C7B96}" destId="{E2E69C1E-B759-4455-9441-8BB33BA4DD90}" srcOrd="3" destOrd="0" presId="urn:microsoft.com/office/officeart/2016/7/layout/BasicLinearProcessNumbered"/>
    <dgm:cxn modelId="{7BF82345-E875-4939-949B-480777911F20}" type="presParOf" srcId="{62D1647F-D84A-46B4-BFFB-99D8C8D51F1F}" destId="{B33F8C4F-45B3-4F50-B061-03B0C4ECB5CA}" srcOrd="7" destOrd="0" presId="urn:microsoft.com/office/officeart/2016/7/layout/BasicLinearProcessNumbered"/>
    <dgm:cxn modelId="{CE2C2FB0-58B1-4402-AF68-50EB5D14C817}" type="presParOf" srcId="{62D1647F-D84A-46B4-BFFB-99D8C8D51F1F}" destId="{9501EA14-E405-44BD-A806-3F0D1AC716C1}" srcOrd="8" destOrd="0" presId="urn:microsoft.com/office/officeart/2016/7/layout/BasicLinearProcessNumbered"/>
    <dgm:cxn modelId="{D7F7AB90-0E43-4B5D-B70F-D6362FC5D822}" type="presParOf" srcId="{9501EA14-E405-44BD-A806-3F0D1AC716C1}" destId="{745C40ED-7751-4351-944C-83E87784EC27}" srcOrd="0" destOrd="0" presId="urn:microsoft.com/office/officeart/2016/7/layout/BasicLinearProcessNumbered"/>
    <dgm:cxn modelId="{88A5E20A-1444-4200-AB50-8DB7FB82EB05}" type="presParOf" srcId="{9501EA14-E405-44BD-A806-3F0D1AC716C1}" destId="{37D09298-00C0-4FD9-BF66-499A817CC358}" srcOrd="1" destOrd="0" presId="urn:microsoft.com/office/officeart/2016/7/layout/BasicLinearProcessNumbered"/>
    <dgm:cxn modelId="{ED2A38F5-97AE-4970-B468-1F8AB692737D}" type="presParOf" srcId="{9501EA14-E405-44BD-A806-3F0D1AC716C1}" destId="{43EDC8E2-12D0-4ECF-869E-4A5CE34E90FA}" srcOrd="2" destOrd="0" presId="urn:microsoft.com/office/officeart/2016/7/layout/BasicLinearProcessNumbered"/>
    <dgm:cxn modelId="{6AED74C4-D68D-45AA-8111-6F5FF3F2C6DB}" type="presParOf" srcId="{9501EA14-E405-44BD-A806-3F0D1AC716C1}" destId="{CB89E2ED-68EF-4D1B-B1F2-A7C6B7108DAA}"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02368F-462A-4361-8307-138ECFE8DD6C}">
      <dsp:nvSpPr>
        <dsp:cNvPr id="0" name=""/>
        <dsp:cNvSpPr/>
      </dsp:nvSpPr>
      <dsp:spPr>
        <a:xfrm>
          <a:off x="3594" y="715042"/>
          <a:ext cx="1946002" cy="2724403"/>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718" tIns="330200" rIns="151718" bIns="330200" numCol="1" spcCol="1270" anchor="t" anchorCtr="0">
          <a:noAutofit/>
        </a:bodyPr>
        <a:lstStyle/>
        <a:p>
          <a:pPr marL="0" lvl="0" indent="0" algn="l" defTabSz="755650">
            <a:lnSpc>
              <a:spcPct val="90000"/>
            </a:lnSpc>
            <a:spcBef>
              <a:spcPct val="0"/>
            </a:spcBef>
            <a:spcAft>
              <a:spcPct val="35000"/>
            </a:spcAft>
            <a:buNone/>
          </a:pPr>
          <a:r>
            <a:rPr lang="en-GB" sz="1700" kern="1200" dirty="0"/>
            <a:t>Views on what was presented this evening</a:t>
          </a:r>
          <a:endParaRPr lang="en-US" sz="1700" kern="1200" dirty="0"/>
        </a:p>
      </dsp:txBody>
      <dsp:txXfrm>
        <a:off x="3594" y="1750315"/>
        <a:ext cx="1946002" cy="1634641"/>
      </dsp:txXfrm>
    </dsp:sp>
    <dsp:sp modelId="{8DAB2504-C7F3-426D-A9F6-238BDB9A4D80}">
      <dsp:nvSpPr>
        <dsp:cNvPr id="0" name=""/>
        <dsp:cNvSpPr/>
      </dsp:nvSpPr>
      <dsp:spPr>
        <a:xfrm>
          <a:off x="567934" y="987482"/>
          <a:ext cx="817320" cy="817320"/>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63722" tIns="12700" rIns="63722" bIns="12700" numCol="1" spcCol="1270" anchor="ctr" anchorCtr="0">
          <a:noAutofit/>
        </a:bodyPr>
        <a:lstStyle/>
        <a:p>
          <a:pPr marL="0" lvl="0" indent="0" algn="ctr" defTabSz="1733550">
            <a:lnSpc>
              <a:spcPct val="90000"/>
            </a:lnSpc>
            <a:spcBef>
              <a:spcPct val="0"/>
            </a:spcBef>
            <a:spcAft>
              <a:spcPct val="35000"/>
            </a:spcAft>
            <a:buNone/>
          </a:pPr>
          <a:r>
            <a:rPr lang="en-US" sz="3900" kern="1200" dirty="0"/>
            <a:t>1</a:t>
          </a:r>
        </a:p>
      </dsp:txBody>
      <dsp:txXfrm>
        <a:off x="687628" y="1107176"/>
        <a:ext cx="577932" cy="577932"/>
      </dsp:txXfrm>
    </dsp:sp>
    <dsp:sp modelId="{7FF0D63D-B9F6-437D-A526-72A0F92BFA39}">
      <dsp:nvSpPr>
        <dsp:cNvPr id="0" name=""/>
        <dsp:cNvSpPr/>
      </dsp:nvSpPr>
      <dsp:spPr>
        <a:xfrm>
          <a:off x="3594" y="3439373"/>
          <a:ext cx="1946002" cy="72"/>
        </a:xfrm>
        <a:prstGeom prst="rect">
          <a:avLst/>
        </a:prstGeom>
        <a:solidFill>
          <a:schemeClr val="accent4">
            <a:hueOff val="1088988"/>
            <a:satOff val="-4531"/>
            <a:lumOff val="1068"/>
            <a:alphaOff val="0"/>
          </a:schemeClr>
        </a:solidFill>
        <a:ln w="12700" cap="flat" cmpd="sng" algn="ctr">
          <a:solidFill>
            <a:schemeClr val="accent4">
              <a:hueOff val="1088988"/>
              <a:satOff val="-4531"/>
              <a:lumOff val="106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B91ABF2-1BEC-4A33-8B3B-F9DD6532B2AB}">
      <dsp:nvSpPr>
        <dsp:cNvPr id="0" name=""/>
        <dsp:cNvSpPr/>
      </dsp:nvSpPr>
      <dsp:spPr>
        <a:xfrm>
          <a:off x="2144196" y="715042"/>
          <a:ext cx="1946002" cy="2724403"/>
        </a:xfrm>
        <a:prstGeom prst="rect">
          <a:avLst/>
        </a:prstGeom>
        <a:solidFill>
          <a:schemeClr val="accent4">
            <a:tint val="40000"/>
            <a:alpha val="90000"/>
            <a:hueOff val="2715481"/>
            <a:satOff val="-12811"/>
            <a:lumOff val="-463"/>
            <a:alphaOff val="0"/>
          </a:schemeClr>
        </a:solidFill>
        <a:ln w="12700" cap="flat" cmpd="sng" algn="ctr">
          <a:solidFill>
            <a:schemeClr val="accent4">
              <a:tint val="40000"/>
              <a:alpha val="90000"/>
              <a:hueOff val="2715481"/>
              <a:satOff val="-12811"/>
              <a:lumOff val="-46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718" tIns="330200" rIns="151718" bIns="330200" numCol="1" spcCol="1270" anchor="t" anchorCtr="0">
          <a:noAutofit/>
        </a:bodyPr>
        <a:lstStyle/>
        <a:p>
          <a:pPr marL="0" lvl="0" indent="0" algn="l" defTabSz="755650">
            <a:lnSpc>
              <a:spcPct val="90000"/>
            </a:lnSpc>
            <a:spcBef>
              <a:spcPct val="0"/>
            </a:spcBef>
            <a:spcAft>
              <a:spcPct val="35000"/>
            </a:spcAft>
            <a:buNone/>
          </a:pPr>
          <a:r>
            <a:rPr lang="en-GB" sz="1700" kern="1200" dirty="0"/>
            <a:t>How do we think we should direct policy?</a:t>
          </a:r>
          <a:endParaRPr lang="en-US" sz="1700" kern="1200" dirty="0"/>
        </a:p>
      </dsp:txBody>
      <dsp:txXfrm>
        <a:off x="2144196" y="1750315"/>
        <a:ext cx="1946002" cy="1634641"/>
      </dsp:txXfrm>
    </dsp:sp>
    <dsp:sp modelId="{E473004B-92FB-4550-A4D3-C74FA318D9E6}">
      <dsp:nvSpPr>
        <dsp:cNvPr id="0" name=""/>
        <dsp:cNvSpPr/>
      </dsp:nvSpPr>
      <dsp:spPr>
        <a:xfrm>
          <a:off x="2708537" y="987482"/>
          <a:ext cx="817320" cy="817320"/>
        </a:xfrm>
        <a:prstGeom prst="ellipse">
          <a:avLst/>
        </a:prstGeom>
        <a:solidFill>
          <a:schemeClr val="accent4">
            <a:hueOff val="2177976"/>
            <a:satOff val="-9062"/>
            <a:lumOff val="2135"/>
            <a:alphaOff val="0"/>
          </a:schemeClr>
        </a:solidFill>
        <a:ln w="12700" cap="flat" cmpd="sng" algn="ctr">
          <a:solidFill>
            <a:schemeClr val="accent4">
              <a:hueOff val="2177976"/>
              <a:satOff val="-9062"/>
              <a:lumOff val="213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63722" tIns="12700" rIns="63722" bIns="12700" numCol="1" spcCol="1270" anchor="ctr" anchorCtr="0">
          <a:noAutofit/>
        </a:bodyPr>
        <a:lstStyle/>
        <a:p>
          <a:pPr marL="0" lvl="0" indent="0" algn="ctr" defTabSz="1733550">
            <a:lnSpc>
              <a:spcPct val="90000"/>
            </a:lnSpc>
            <a:spcBef>
              <a:spcPct val="0"/>
            </a:spcBef>
            <a:spcAft>
              <a:spcPct val="35000"/>
            </a:spcAft>
            <a:buNone/>
          </a:pPr>
          <a:r>
            <a:rPr lang="en-US" sz="3900" kern="1200" dirty="0"/>
            <a:t>2</a:t>
          </a:r>
        </a:p>
      </dsp:txBody>
      <dsp:txXfrm>
        <a:off x="2828231" y="1107176"/>
        <a:ext cx="577932" cy="577932"/>
      </dsp:txXfrm>
    </dsp:sp>
    <dsp:sp modelId="{CA98E0B9-CB70-411F-8E82-303FB39BAB35}">
      <dsp:nvSpPr>
        <dsp:cNvPr id="0" name=""/>
        <dsp:cNvSpPr/>
      </dsp:nvSpPr>
      <dsp:spPr>
        <a:xfrm>
          <a:off x="2144196" y="3439373"/>
          <a:ext cx="1946002" cy="72"/>
        </a:xfrm>
        <a:prstGeom prst="rect">
          <a:avLst/>
        </a:prstGeom>
        <a:solidFill>
          <a:schemeClr val="accent4">
            <a:hueOff val="3266964"/>
            <a:satOff val="-13592"/>
            <a:lumOff val="3203"/>
            <a:alphaOff val="0"/>
          </a:schemeClr>
        </a:solidFill>
        <a:ln w="12700" cap="flat" cmpd="sng" algn="ctr">
          <a:solidFill>
            <a:schemeClr val="accent4">
              <a:hueOff val="3266964"/>
              <a:satOff val="-13592"/>
              <a:lumOff val="3203"/>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0B821456-7706-492B-AA6B-6C7C3EE05F8C}">
      <dsp:nvSpPr>
        <dsp:cNvPr id="0" name=""/>
        <dsp:cNvSpPr/>
      </dsp:nvSpPr>
      <dsp:spPr>
        <a:xfrm>
          <a:off x="4284798" y="715042"/>
          <a:ext cx="1946002" cy="2724403"/>
        </a:xfrm>
        <a:prstGeom prst="rect">
          <a:avLst/>
        </a:prstGeom>
        <a:solidFill>
          <a:schemeClr val="accent4">
            <a:tint val="40000"/>
            <a:alpha val="90000"/>
            <a:hueOff val="5430963"/>
            <a:satOff val="-25622"/>
            <a:lumOff val="-925"/>
            <a:alphaOff val="0"/>
          </a:schemeClr>
        </a:solidFill>
        <a:ln w="12700" cap="flat" cmpd="sng" algn="ctr">
          <a:solidFill>
            <a:schemeClr val="accent4">
              <a:tint val="40000"/>
              <a:alpha val="90000"/>
              <a:hueOff val="5430963"/>
              <a:satOff val="-25622"/>
              <a:lumOff val="-92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718" tIns="330200" rIns="151718" bIns="330200" numCol="1" spcCol="1270" anchor="t" anchorCtr="0">
          <a:noAutofit/>
        </a:bodyPr>
        <a:lstStyle/>
        <a:p>
          <a:pPr marL="0" lvl="0" indent="0" algn="l" defTabSz="755650">
            <a:lnSpc>
              <a:spcPct val="90000"/>
            </a:lnSpc>
            <a:spcBef>
              <a:spcPct val="0"/>
            </a:spcBef>
            <a:spcAft>
              <a:spcPct val="35000"/>
            </a:spcAft>
            <a:buNone/>
          </a:pPr>
          <a:r>
            <a:rPr lang="en-GB" sz="1700" kern="1200" dirty="0"/>
            <a:t>How do we think we could shape our Strategic Economic Plan?</a:t>
          </a:r>
          <a:endParaRPr lang="en-US" sz="1700" kern="1200" dirty="0"/>
        </a:p>
      </dsp:txBody>
      <dsp:txXfrm>
        <a:off x="4284798" y="1750315"/>
        <a:ext cx="1946002" cy="1634641"/>
      </dsp:txXfrm>
    </dsp:sp>
    <dsp:sp modelId="{BD529A98-6019-4892-8C3D-20F4130EDED2}">
      <dsp:nvSpPr>
        <dsp:cNvPr id="0" name=""/>
        <dsp:cNvSpPr/>
      </dsp:nvSpPr>
      <dsp:spPr>
        <a:xfrm>
          <a:off x="4849139" y="987482"/>
          <a:ext cx="817320" cy="817320"/>
        </a:xfrm>
        <a:prstGeom prst="ellipse">
          <a:avLst/>
        </a:prstGeom>
        <a:solidFill>
          <a:schemeClr val="accent4">
            <a:hueOff val="4355951"/>
            <a:satOff val="-18123"/>
            <a:lumOff val="4270"/>
            <a:alphaOff val="0"/>
          </a:schemeClr>
        </a:solidFill>
        <a:ln w="12700" cap="flat" cmpd="sng" algn="ctr">
          <a:solidFill>
            <a:schemeClr val="accent4">
              <a:hueOff val="4355951"/>
              <a:satOff val="-18123"/>
              <a:lumOff val="427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63722" tIns="12700" rIns="63722" bIns="12700" numCol="1" spcCol="1270" anchor="ctr" anchorCtr="0">
          <a:noAutofit/>
        </a:bodyPr>
        <a:lstStyle/>
        <a:p>
          <a:pPr marL="0" lvl="0" indent="0" algn="ctr" defTabSz="1733550">
            <a:lnSpc>
              <a:spcPct val="90000"/>
            </a:lnSpc>
            <a:spcBef>
              <a:spcPct val="0"/>
            </a:spcBef>
            <a:spcAft>
              <a:spcPct val="35000"/>
            </a:spcAft>
            <a:buNone/>
          </a:pPr>
          <a:r>
            <a:rPr lang="en-US" sz="3900" kern="1200" dirty="0"/>
            <a:t>3</a:t>
          </a:r>
        </a:p>
      </dsp:txBody>
      <dsp:txXfrm>
        <a:off x="4968833" y="1107176"/>
        <a:ext cx="577932" cy="577932"/>
      </dsp:txXfrm>
    </dsp:sp>
    <dsp:sp modelId="{B75A3773-FC31-4B94-8466-D70AB01CBA56}">
      <dsp:nvSpPr>
        <dsp:cNvPr id="0" name=""/>
        <dsp:cNvSpPr/>
      </dsp:nvSpPr>
      <dsp:spPr>
        <a:xfrm>
          <a:off x="4284798" y="3439373"/>
          <a:ext cx="1946002" cy="72"/>
        </a:xfrm>
        <a:prstGeom prst="rect">
          <a:avLst/>
        </a:prstGeom>
        <a:solidFill>
          <a:schemeClr val="accent4">
            <a:hueOff val="5444940"/>
            <a:satOff val="-22654"/>
            <a:lumOff val="5338"/>
            <a:alphaOff val="0"/>
          </a:schemeClr>
        </a:solidFill>
        <a:ln w="12700" cap="flat" cmpd="sng" algn="ctr">
          <a:solidFill>
            <a:schemeClr val="accent4">
              <a:hueOff val="5444940"/>
              <a:satOff val="-22654"/>
              <a:lumOff val="533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F36063B9-67AC-4C2D-9F4D-D6F11941B920}">
      <dsp:nvSpPr>
        <dsp:cNvPr id="0" name=""/>
        <dsp:cNvSpPr/>
      </dsp:nvSpPr>
      <dsp:spPr>
        <a:xfrm>
          <a:off x="6425401" y="715042"/>
          <a:ext cx="1946002" cy="2724403"/>
        </a:xfrm>
        <a:prstGeom prst="rect">
          <a:avLst/>
        </a:prstGeom>
        <a:solidFill>
          <a:schemeClr val="accent4">
            <a:tint val="40000"/>
            <a:alpha val="90000"/>
            <a:hueOff val="8146444"/>
            <a:satOff val="-38434"/>
            <a:lumOff val="-1388"/>
            <a:alphaOff val="0"/>
          </a:schemeClr>
        </a:solidFill>
        <a:ln w="12700" cap="flat" cmpd="sng" algn="ctr">
          <a:solidFill>
            <a:schemeClr val="accent4">
              <a:tint val="40000"/>
              <a:alpha val="90000"/>
              <a:hueOff val="8146444"/>
              <a:satOff val="-38434"/>
              <a:lumOff val="-138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718" tIns="330200" rIns="151718" bIns="330200" numCol="1" spcCol="1270" anchor="t" anchorCtr="0">
          <a:noAutofit/>
        </a:bodyPr>
        <a:lstStyle/>
        <a:p>
          <a:pPr marL="0" lvl="0" indent="0" algn="l" defTabSz="755650">
            <a:lnSpc>
              <a:spcPct val="90000"/>
            </a:lnSpc>
            <a:spcBef>
              <a:spcPct val="0"/>
            </a:spcBef>
            <a:spcAft>
              <a:spcPct val="35000"/>
            </a:spcAft>
            <a:buNone/>
          </a:pPr>
          <a:r>
            <a:rPr lang="en-GB" sz="1700" kern="1200" dirty="0"/>
            <a:t>What innovation do we think we could bring?</a:t>
          </a:r>
          <a:endParaRPr lang="en-US" sz="1700" kern="1200" dirty="0"/>
        </a:p>
      </dsp:txBody>
      <dsp:txXfrm>
        <a:off x="6425401" y="1750315"/>
        <a:ext cx="1946002" cy="1634641"/>
      </dsp:txXfrm>
    </dsp:sp>
    <dsp:sp modelId="{7CCB7E60-D482-46F9-AD46-C62A9B6E7E91}">
      <dsp:nvSpPr>
        <dsp:cNvPr id="0" name=""/>
        <dsp:cNvSpPr/>
      </dsp:nvSpPr>
      <dsp:spPr>
        <a:xfrm>
          <a:off x="6989741" y="987482"/>
          <a:ext cx="817320" cy="817320"/>
        </a:xfrm>
        <a:prstGeom prst="ellipse">
          <a:avLst/>
        </a:prstGeom>
        <a:solidFill>
          <a:schemeClr val="accent4">
            <a:hueOff val="6533927"/>
            <a:satOff val="-27185"/>
            <a:lumOff val="6405"/>
            <a:alphaOff val="0"/>
          </a:schemeClr>
        </a:solidFill>
        <a:ln w="12700" cap="flat" cmpd="sng" algn="ctr">
          <a:solidFill>
            <a:schemeClr val="accent4">
              <a:hueOff val="6533927"/>
              <a:satOff val="-27185"/>
              <a:lumOff val="640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63722" tIns="12700" rIns="63722" bIns="12700" numCol="1" spcCol="1270" anchor="ctr" anchorCtr="0">
          <a:noAutofit/>
        </a:bodyPr>
        <a:lstStyle/>
        <a:p>
          <a:pPr marL="0" lvl="0" indent="0" algn="ctr" defTabSz="1733550">
            <a:lnSpc>
              <a:spcPct val="90000"/>
            </a:lnSpc>
            <a:spcBef>
              <a:spcPct val="0"/>
            </a:spcBef>
            <a:spcAft>
              <a:spcPct val="35000"/>
            </a:spcAft>
            <a:buNone/>
          </a:pPr>
          <a:r>
            <a:rPr lang="en-US" sz="3900" kern="1200" dirty="0"/>
            <a:t>4</a:t>
          </a:r>
        </a:p>
      </dsp:txBody>
      <dsp:txXfrm>
        <a:off x="7109435" y="1107176"/>
        <a:ext cx="577932" cy="577932"/>
      </dsp:txXfrm>
    </dsp:sp>
    <dsp:sp modelId="{9F797A17-4B1A-49B8-A422-3CE574FE47B6}">
      <dsp:nvSpPr>
        <dsp:cNvPr id="0" name=""/>
        <dsp:cNvSpPr/>
      </dsp:nvSpPr>
      <dsp:spPr>
        <a:xfrm>
          <a:off x="6425401" y="3439373"/>
          <a:ext cx="1946002" cy="72"/>
        </a:xfrm>
        <a:prstGeom prst="rect">
          <a:avLst/>
        </a:prstGeom>
        <a:solidFill>
          <a:schemeClr val="accent4">
            <a:hueOff val="7622915"/>
            <a:satOff val="-31715"/>
            <a:lumOff val="7473"/>
            <a:alphaOff val="0"/>
          </a:schemeClr>
        </a:solidFill>
        <a:ln w="12700" cap="flat" cmpd="sng" algn="ctr">
          <a:solidFill>
            <a:schemeClr val="accent4">
              <a:hueOff val="7622915"/>
              <a:satOff val="-31715"/>
              <a:lumOff val="7473"/>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745C40ED-7751-4351-944C-83E87784EC27}">
      <dsp:nvSpPr>
        <dsp:cNvPr id="0" name=""/>
        <dsp:cNvSpPr/>
      </dsp:nvSpPr>
      <dsp:spPr>
        <a:xfrm>
          <a:off x="8566003" y="715042"/>
          <a:ext cx="1946002" cy="2724403"/>
        </a:xfrm>
        <a:prstGeom prst="rect">
          <a:avLst/>
        </a:prstGeom>
        <a:solidFill>
          <a:schemeClr val="accent4">
            <a:tint val="40000"/>
            <a:alpha val="90000"/>
            <a:hueOff val="10861925"/>
            <a:satOff val="-51245"/>
            <a:lumOff val="-1851"/>
            <a:alphaOff val="0"/>
          </a:schemeClr>
        </a:solidFill>
        <a:ln w="12700" cap="flat" cmpd="sng" algn="ctr">
          <a:solidFill>
            <a:schemeClr val="accent4">
              <a:tint val="40000"/>
              <a:alpha val="90000"/>
              <a:hueOff val="10861925"/>
              <a:satOff val="-51245"/>
              <a:lumOff val="-185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718" tIns="330200" rIns="151718" bIns="330200" numCol="1" spcCol="1270" anchor="t" anchorCtr="0">
          <a:noAutofit/>
        </a:bodyPr>
        <a:lstStyle/>
        <a:p>
          <a:pPr marL="0" lvl="0" indent="0" algn="l" defTabSz="755650">
            <a:lnSpc>
              <a:spcPct val="90000"/>
            </a:lnSpc>
            <a:spcBef>
              <a:spcPct val="0"/>
            </a:spcBef>
            <a:spcAft>
              <a:spcPct val="35000"/>
            </a:spcAft>
            <a:buNone/>
          </a:pPr>
          <a:r>
            <a:rPr lang="en-GB" sz="1700" kern="1200" dirty="0"/>
            <a:t>How could we execute plus?</a:t>
          </a:r>
          <a:endParaRPr lang="en-US" sz="1700" kern="1200" dirty="0"/>
        </a:p>
      </dsp:txBody>
      <dsp:txXfrm>
        <a:off x="8566003" y="1750315"/>
        <a:ext cx="1946002" cy="1634641"/>
      </dsp:txXfrm>
    </dsp:sp>
    <dsp:sp modelId="{37D09298-00C0-4FD9-BF66-499A817CC358}">
      <dsp:nvSpPr>
        <dsp:cNvPr id="0" name=""/>
        <dsp:cNvSpPr/>
      </dsp:nvSpPr>
      <dsp:spPr>
        <a:xfrm>
          <a:off x="9130344" y="987482"/>
          <a:ext cx="817320" cy="817320"/>
        </a:xfrm>
        <a:prstGeom prst="ellipse">
          <a:avLst/>
        </a:prstGeom>
        <a:solidFill>
          <a:schemeClr val="accent4">
            <a:hueOff val="8711903"/>
            <a:satOff val="-36246"/>
            <a:lumOff val="8540"/>
            <a:alphaOff val="0"/>
          </a:schemeClr>
        </a:solidFill>
        <a:ln w="12700" cap="flat" cmpd="sng" algn="ctr">
          <a:solidFill>
            <a:schemeClr val="accent4">
              <a:hueOff val="8711903"/>
              <a:satOff val="-36246"/>
              <a:lumOff val="854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63722" tIns="12700" rIns="63722" bIns="12700" numCol="1" spcCol="1270" anchor="ctr" anchorCtr="0">
          <a:noAutofit/>
        </a:bodyPr>
        <a:lstStyle/>
        <a:p>
          <a:pPr marL="0" lvl="0" indent="0" algn="ctr" defTabSz="1733550">
            <a:lnSpc>
              <a:spcPct val="90000"/>
            </a:lnSpc>
            <a:spcBef>
              <a:spcPct val="0"/>
            </a:spcBef>
            <a:spcAft>
              <a:spcPct val="35000"/>
            </a:spcAft>
            <a:buNone/>
          </a:pPr>
          <a:r>
            <a:rPr lang="en-US" sz="3900" kern="1200" dirty="0"/>
            <a:t>5</a:t>
          </a:r>
        </a:p>
      </dsp:txBody>
      <dsp:txXfrm>
        <a:off x="9250038" y="1107176"/>
        <a:ext cx="577932" cy="577932"/>
      </dsp:txXfrm>
    </dsp:sp>
    <dsp:sp modelId="{43EDC8E2-12D0-4ECF-869E-4A5CE34E90FA}">
      <dsp:nvSpPr>
        <dsp:cNvPr id="0" name=""/>
        <dsp:cNvSpPr/>
      </dsp:nvSpPr>
      <dsp:spPr>
        <a:xfrm>
          <a:off x="8566003" y="3439373"/>
          <a:ext cx="1946002" cy="72"/>
        </a:xfrm>
        <a:prstGeom prst="rect">
          <a:avLst/>
        </a:prstGeom>
        <a:solidFill>
          <a:schemeClr val="accent4">
            <a:hueOff val="9800891"/>
            <a:satOff val="-40777"/>
            <a:lumOff val="9608"/>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C40FA3-3086-47C1-BAC0-422D7CAF460B}" type="datetimeFigureOut">
              <a:rPr lang="en-GB" smtClean="0"/>
              <a:t>15/11/2017</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4C89A5-5834-4CA7-A1D3-7586E674B344}" type="slidenum">
              <a:rPr lang="en-GB" smtClean="0"/>
              <a:t>‹#›</a:t>
            </a:fld>
            <a:endParaRPr lang="en-GB" dirty="0"/>
          </a:p>
        </p:txBody>
      </p:sp>
    </p:spTree>
    <p:extLst>
      <p:ext uri="{BB962C8B-B14F-4D97-AF65-F5344CB8AC3E}">
        <p14:creationId xmlns:p14="http://schemas.microsoft.com/office/powerpoint/2010/main" val="471565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34C89A5-5834-4CA7-A1D3-7586E674B344}" type="slidenum">
              <a:rPr lang="en-GB" smtClean="0"/>
              <a:t>6</a:t>
            </a:fld>
            <a:endParaRPr lang="en-GB" dirty="0"/>
          </a:p>
        </p:txBody>
      </p:sp>
    </p:spTree>
    <p:extLst>
      <p:ext uri="{BB962C8B-B14F-4D97-AF65-F5344CB8AC3E}">
        <p14:creationId xmlns:p14="http://schemas.microsoft.com/office/powerpoint/2010/main" val="3899999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Key thing is that other initiatives can work, but they need more thought and something extra in their execution</a:t>
            </a:r>
          </a:p>
          <a:p>
            <a:r>
              <a:rPr lang="en-GB" dirty="0"/>
              <a:t>Also the research is focused on very big things and often concludes that they couldn’t measure an economic impact but there were other benefits such as health and wellbeing for Sport and Culture</a:t>
            </a:r>
          </a:p>
        </p:txBody>
      </p:sp>
      <p:sp>
        <p:nvSpPr>
          <p:cNvPr id="4" name="Slide Number Placeholder 3"/>
          <p:cNvSpPr>
            <a:spLocks noGrp="1"/>
          </p:cNvSpPr>
          <p:nvPr>
            <p:ph type="sldNum" sz="quarter" idx="10"/>
          </p:nvPr>
        </p:nvSpPr>
        <p:spPr/>
        <p:txBody>
          <a:bodyPr/>
          <a:lstStyle/>
          <a:p>
            <a:fld id="{434C89A5-5834-4CA7-A1D3-7586E674B344}" type="slidenum">
              <a:rPr lang="en-GB" smtClean="0"/>
              <a:t>7</a:t>
            </a:fld>
            <a:endParaRPr lang="en-GB" dirty="0"/>
          </a:p>
        </p:txBody>
      </p:sp>
    </p:spTree>
    <p:extLst>
      <p:ext uri="{BB962C8B-B14F-4D97-AF65-F5344CB8AC3E}">
        <p14:creationId xmlns:p14="http://schemas.microsoft.com/office/powerpoint/2010/main" val="3619246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A7101-0EA0-4F1C-82A7-27867EB385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28706C1-8604-4009-B196-8B4C1B77F0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CC50224-8BBC-4791-A98C-CE35150B67D1}"/>
              </a:ext>
            </a:extLst>
          </p:cNvPr>
          <p:cNvSpPr>
            <a:spLocks noGrp="1"/>
          </p:cNvSpPr>
          <p:nvPr>
            <p:ph type="dt" sz="half" idx="10"/>
          </p:nvPr>
        </p:nvSpPr>
        <p:spPr/>
        <p:txBody>
          <a:bodyPr/>
          <a:lstStyle/>
          <a:p>
            <a:fld id="{9BBB31E6-F513-415F-957E-64D50BF10201}" type="datetimeFigureOut">
              <a:rPr lang="en-GB" smtClean="0"/>
              <a:t>14/11/2017</a:t>
            </a:fld>
            <a:endParaRPr lang="en-GB" dirty="0"/>
          </a:p>
        </p:txBody>
      </p:sp>
      <p:sp>
        <p:nvSpPr>
          <p:cNvPr id="5" name="Footer Placeholder 4">
            <a:extLst>
              <a:ext uri="{FF2B5EF4-FFF2-40B4-BE49-F238E27FC236}">
                <a16:creationId xmlns:a16="http://schemas.microsoft.com/office/drawing/2014/main" id="{C5B6CAFA-1A4E-4189-A653-34C5B59F24D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B089C4A-F1B7-4E0F-B8E4-82EC236E05DD}"/>
              </a:ext>
            </a:extLst>
          </p:cNvPr>
          <p:cNvSpPr>
            <a:spLocks noGrp="1"/>
          </p:cNvSpPr>
          <p:nvPr>
            <p:ph type="sldNum" sz="quarter" idx="12"/>
          </p:nvPr>
        </p:nvSpPr>
        <p:spPr/>
        <p:txBody>
          <a:bodyPr/>
          <a:lstStyle/>
          <a:p>
            <a:fld id="{D671D178-385A-4315-A88A-C416FD243C08}" type="slidenum">
              <a:rPr lang="en-GB" smtClean="0"/>
              <a:t>‹#›</a:t>
            </a:fld>
            <a:endParaRPr lang="en-GB" dirty="0"/>
          </a:p>
        </p:txBody>
      </p:sp>
    </p:spTree>
    <p:extLst>
      <p:ext uri="{BB962C8B-B14F-4D97-AF65-F5344CB8AC3E}">
        <p14:creationId xmlns:p14="http://schemas.microsoft.com/office/powerpoint/2010/main" val="1736267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47506-5C2C-456F-A021-1402C1F8E84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D9A110-34EE-4ABA-96FF-64544624FBE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BB8405-4A44-4BF4-A5F8-4D5B26353C9B}"/>
              </a:ext>
            </a:extLst>
          </p:cNvPr>
          <p:cNvSpPr>
            <a:spLocks noGrp="1"/>
          </p:cNvSpPr>
          <p:nvPr>
            <p:ph type="dt" sz="half" idx="10"/>
          </p:nvPr>
        </p:nvSpPr>
        <p:spPr/>
        <p:txBody>
          <a:bodyPr/>
          <a:lstStyle/>
          <a:p>
            <a:fld id="{9BBB31E6-F513-415F-957E-64D50BF10201}" type="datetimeFigureOut">
              <a:rPr lang="en-GB" smtClean="0"/>
              <a:t>14/11/2017</a:t>
            </a:fld>
            <a:endParaRPr lang="en-GB" dirty="0"/>
          </a:p>
        </p:txBody>
      </p:sp>
      <p:sp>
        <p:nvSpPr>
          <p:cNvPr id="5" name="Footer Placeholder 4">
            <a:extLst>
              <a:ext uri="{FF2B5EF4-FFF2-40B4-BE49-F238E27FC236}">
                <a16:creationId xmlns:a16="http://schemas.microsoft.com/office/drawing/2014/main" id="{C1560D0A-C4DD-4C82-8633-F1659B8FF3C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34A56EC-6B34-4D82-AB24-E0F8BB5ECB8E}"/>
              </a:ext>
            </a:extLst>
          </p:cNvPr>
          <p:cNvSpPr>
            <a:spLocks noGrp="1"/>
          </p:cNvSpPr>
          <p:nvPr>
            <p:ph type="sldNum" sz="quarter" idx="12"/>
          </p:nvPr>
        </p:nvSpPr>
        <p:spPr/>
        <p:txBody>
          <a:bodyPr/>
          <a:lstStyle/>
          <a:p>
            <a:fld id="{D671D178-385A-4315-A88A-C416FD243C08}" type="slidenum">
              <a:rPr lang="en-GB" smtClean="0"/>
              <a:t>‹#›</a:t>
            </a:fld>
            <a:endParaRPr lang="en-GB" dirty="0"/>
          </a:p>
        </p:txBody>
      </p:sp>
    </p:spTree>
    <p:extLst>
      <p:ext uri="{BB962C8B-B14F-4D97-AF65-F5344CB8AC3E}">
        <p14:creationId xmlns:p14="http://schemas.microsoft.com/office/powerpoint/2010/main" val="1170352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CF54A3-4BF5-43AC-B810-A19E16622D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D9285C-ECDE-450F-B28E-6F263B0EE3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E2EFD9-25C3-4122-A915-E2A3E9BEE2FB}"/>
              </a:ext>
            </a:extLst>
          </p:cNvPr>
          <p:cNvSpPr>
            <a:spLocks noGrp="1"/>
          </p:cNvSpPr>
          <p:nvPr>
            <p:ph type="dt" sz="half" idx="10"/>
          </p:nvPr>
        </p:nvSpPr>
        <p:spPr/>
        <p:txBody>
          <a:bodyPr/>
          <a:lstStyle/>
          <a:p>
            <a:fld id="{9BBB31E6-F513-415F-957E-64D50BF10201}" type="datetimeFigureOut">
              <a:rPr lang="en-GB" smtClean="0"/>
              <a:t>14/11/2017</a:t>
            </a:fld>
            <a:endParaRPr lang="en-GB" dirty="0"/>
          </a:p>
        </p:txBody>
      </p:sp>
      <p:sp>
        <p:nvSpPr>
          <p:cNvPr id="5" name="Footer Placeholder 4">
            <a:extLst>
              <a:ext uri="{FF2B5EF4-FFF2-40B4-BE49-F238E27FC236}">
                <a16:creationId xmlns:a16="http://schemas.microsoft.com/office/drawing/2014/main" id="{90506D03-8168-401B-A1ED-E90B4E88A1D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F69E5D0-0B8A-4367-8EA8-25C0341C240A}"/>
              </a:ext>
            </a:extLst>
          </p:cNvPr>
          <p:cNvSpPr>
            <a:spLocks noGrp="1"/>
          </p:cNvSpPr>
          <p:nvPr>
            <p:ph type="sldNum" sz="quarter" idx="12"/>
          </p:nvPr>
        </p:nvSpPr>
        <p:spPr/>
        <p:txBody>
          <a:bodyPr/>
          <a:lstStyle/>
          <a:p>
            <a:fld id="{D671D178-385A-4315-A88A-C416FD243C08}" type="slidenum">
              <a:rPr lang="en-GB" smtClean="0"/>
              <a:t>‹#›</a:t>
            </a:fld>
            <a:endParaRPr lang="en-GB" dirty="0"/>
          </a:p>
        </p:txBody>
      </p:sp>
    </p:spTree>
    <p:extLst>
      <p:ext uri="{BB962C8B-B14F-4D97-AF65-F5344CB8AC3E}">
        <p14:creationId xmlns:p14="http://schemas.microsoft.com/office/powerpoint/2010/main" val="2165396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D5879-A1A5-4BEC-8536-10BA93493E0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6127AF6-53A8-4373-8D09-99A183D6FB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8DCBF5-6698-488B-82E2-89884A4A747F}"/>
              </a:ext>
            </a:extLst>
          </p:cNvPr>
          <p:cNvSpPr>
            <a:spLocks noGrp="1"/>
          </p:cNvSpPr>
          <p:nvPr>
            <p:ph type="dt" sz="half" idx="10"/>
          </p:nvPr>
        </p:nvSpPr>
        <p:spPr/>
        <p:txBody>
          <a:bodyPr/>
          <a:lstStyle/>
          <a:p>
            <a:fld id="{9BBB31E6-F513-415F-957E-64D50BF10201}" type="datetimeFigureOut">
              <a:rPr lang="en-GB" smtClean="0"/>
              <a:t>14/11/2017</a:t>
            </a:fld>
            <a:endParaRPr lang="en-GB" dirty="0"/>
          </a:p>
        </p:txBody>
      </p:sp>
      <p:sp>
        <p:nvSpPr>
          <p:cNvPr id="5" name="Footer Placeholder 4">
            <a:extLst>
              <a:ext uri="{FF2B5EF4-FFF2-40B4-BE49-F238E27FC236}">
                <a16:creationId xmlns:a16="http://schemas.microsoft.com/office/drawing/2014/main" id="{68CABD3D-88AE-4705-B526-4B5C053A670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62995A3-DF56-4950-B67E-A5461002B8A9}"/>
              </a:ext>
            </a:extLst>
          </p:cNvPr>
          <p:cNvSpPr>
            <a:spLocks noGrp="1"/>
          </p:cNvSpPr>
          <p:nvPr>
            <p:ph type="sldNum" sz="quarter" idx="12"/>
          </p:nvPr>
        </p:nvSpPr>
        <p:spPr/>
        <p:txBody>
          <a:bodyPr/>
          <a:lstStyle/>
          <a:p>
            <a:fld id="{D671D178-385A-4315-A88A-C416FD243C08}" type="slidenum">
              <a:rPr lang="en-GB" smtClean="0"/>
              <a:t>‹#›</a:t>
            </a:fld>
            <a:endParaRPr lang="en-GB" dirty="0"/>
          </a:p>
        </p:txBody>
      </p:sp>
    </p:spTree>
    <p:extLst>
      <p:ext uri="{BB962C8B-B14F-4D97-AF65-F5344CB8AC3E}">
        <p14:creationId xmlns:p14="http://schemas.microsoft.com/office/powerpoint/2010/main" val="1530748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53D5D-8451-4738-97C8-65D68ADEDF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0F999F7-8C6F-4DB1-BF3B-92707B6D9D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12D40DB-80FE-4D82-99CC-A92E8A527A67}"/>
              </a:ext>
            </a:extLst>
          </p:cNvPr>
          <p:cNvSpPr>
            <a:spLocks noGrp="1"/>
          </p:cNvSpPr>
          <p:nvPr>
            <p:ph type="dt" sz="half" idx="10"/>
          </p:nvPr>
        </p:nvSpPr>
        <p:spPr/>
        <p:txBody>
          <a:bodyPr/>
          <a:lstStyle/>
          <a:p>
            <a:fld id="{9BBB31E6-F513-415F-957E-64D50BF10201}" type="datetimeFigureOut">
              <a:rPr lang="en-GB" smtClean="0"/>
              <a:t>14/11/2017</a:t>
            </a:fld>
            <a:endParaRPr lang="en-GB" dirty="0"/>
          </a:p>
        </p:txBody>
      </p:sp>
      <p:sp>
        <p:nvSpPr>
          <p:cNvPr id="5" name="Footer Placeholder 4">
            <a:extLst>
              <a:ext uri="{FF2B5EF4-FFF2-40B4-BE49-F238E27FC236}">
                <a16:creationId xmlns:a16="http://schemas.microsoft.com/office/drawing/2014/main" id="{AE92A081-84F4-4761-8F47-BE10DA4C677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91735A9-D39A-471A-841D-C883EDC1B7D5}"/>
              </a:ext>
            </a:extLst>
          </p:cNvPr>
          <p:cNvSpPr>
            <a:spLocks noGrp="1"/>
          </p:cNvSpPr>
          <p:nvPr>
            <p:ph type="sldNum" sz="quarter" idx="12"/>
          </p:nvPr>
        </p:nvSpPr>
        <p:spPr/>
        <p:txBody>
          <a:bodyPr/>
          <a:lstStyle/>
          <a:p>
            <a:fld id="{D671D178-385A-4315-A88A-C416FD243C08}" type="slidenum">
              <a:rPr lang="en-GB" smtClean="0"/>
              <a:t>‹#›</a:t>
            </a:fld>
            <a:endParaRPr lang="en-GB" dirty="0"/>
          </a:p>
        </p:txBody>
      </p:sp>
    </p:spTree>
    <p:extLst>
      <p:ext uri="{BB962C8B-B14F-4D97-AF65-F5344CB8AC3E}">
        <p14:creationId xmlns:p14="http://schemas.microsoft.com/office/powerpoint/2010/main" val="1895632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17C3-5586-411B-AE1D-0611693EB22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1CAF239-3CAE-4383-969B-098CC781E5D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E071A4C-B88A-4D49-BB16-9D8D4A9CA13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9EC0B2F-9D33-4A89-B638-82B8B7CEE750}"/>
              </a:ext>
            </a:extLst>
          </p:cNvPr>
          <p:cNvSpPr>
            <a:spLocks noGrp="1"/>
          </p:cNvSpPr>
          <p:nvPr>
            <p:ph type="dt" sz="half" idx="10"/>
          </p:nvPr>
        </p:nvSpPr>
        <p:spPr/>
        <p:txBody>
          <a:bodyPr/>
          <a:lstStyle/>
          <a:p>
            <a:fld id="{9BBB31E6-F513-415F-957E-64D50BF10201}" type="datetimeFigureOut">
              <a:rPr lang="en-GB" smtClean="0"/>
              <a:t>14/11/2017</a:t>
            </a:fld>
            <a:endParaRPr lang="en-GB" dirty="0"/>
          </a:p>
        </p:txBody>
      </p:sp>
      <p:sp>
        <p:nvSpPr>
          <p:cNvPr id="6" name="Footer Placeholder 5">
            <a:extLst>
              <a:ext uri="{FF2B5EF4-FFF2-40B4-BE49-F238E27FC236}">
                <a16:creationId xmlns:a16="http://schemas.microsoft.com/office/drawing/2014/main" id="{B4D74127-0495-4F4C-BC87-531C07C9440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3B5AEEF-D010-4F56-8309-6334464283BC}"/>
              </a:ext>
            </a:extLst>
          </p:cNvPr>
          <p:cNvSpPr>
            <a:spLocks noGrp="1"/>
          </p:cNvSpPr>
          <p:nvPr>
            <p:ph type="sldNum" sz="quarter" idx="12"/>
          </p:nvPr>
        </p:nvSpPr>
        <p:spPr/>
        <p:txBody>
          <a:bodyPr/>
          <a:lstStyle/>
          <a:p>
            <a:fld id="{D671D178-385A-4315-A88A-C416FD243C08}" type="slidenum">
              <a:rPr lang="en-GB" smtClean="0"/>
              <a:t>‹#›</a:t>
            </a:fld>
            <a:endParaRPr lang="en-GB" dirty="0"/>
          </a:p>
        </p:txBody>
      </p:sp>
    </p:spTree>
    <p:extLst>
      <p:ext uri="{BB962C8B-B14F-4D97-AF65-F5344CB8AC3E}">
        <p14:creationId xmlns:p14="http://schemas.microsoft.com/office/powerpoint/2010/main" val="4290958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20C4C-1D5C-4FC6-B7AA-63DD673C802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D9D7312-8997-4077-AB3A-4ABDE70472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2E078DF-0314-4108-868E-9ADC8E94CBA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E6962F7-6672-42B7-BC2D-EA3D14B9C2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D444D87-4D19-4A6E-8569-9166755CE96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170B70C-B5C9-45D0-9F5F-EDF7E9E88BDB}"/>
              </a:ext>
            </a:extLst>
          </p:cNvPr>
          <p:cNvSpPr>
            <a:spLocks noGrp="1"/>
          </p:cNvSpPr>
          <p:nvPr>
            <p:ph type="dt" sz="half" idx="10"/>
          </p:nvPr>
        </p:nvSpPr>
        <p:spPr/>
        <p:txBody>
          <a:bodyPr/>
          <a:lstStyle/>
          <a:p>
            <a:fld id="{9BBB31E6-F513-415F-957E-64D50BF10201}" type="datetimeFigureOut">
              <a:rPr lang="en-GB" smtClean="0"/>
              <a:t>14/11/2017</a:t>
            </a:fld>
            <a:endParaRPr lang="en-GB" dirty="0"/>
          </a:p>
        </p:txBody>
      </p:sp>
      <p:sp>
        <p:nvSpPr>
          <p:cNvPr id="8" name="Footer Placeholder 7">
            <a:extLst>
              <a:ext uri="{FF2B5EF4-FFF2-40B4-BE49-F238E27FC236}">
                <a16:creationId xmlns:a16="http://schemas.microsoft.com/office/drawing/2014/main" id="{0F85DBD2-54F6-4FFB-805E-7CB78A93124A}"/>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F726EC43-84CF-4139-9945-0C25F8AC3A32}"/>
              </a:ext>
            </a:extLst>
          </p:cNvPr>
          <p:cNvSpPr>
            <a:spLocks noGrp="1"/>
          </p:cNvSpPr>
          <p:nvPr>
            <p:ph type="sldNum" sz="quarter" idx="12"/>
          </p:nvPr>
        </p:nvSpPr>
        <p:spPr/>
        <p:txBody>
          <a:bodyPr/>
          <a:lstStyle/>
          <a:p>
            <a:fld id="{D671D178-385A-4315-A88A-C416FD243C08}" type="slidenum">
              <a:rPr lang="en-GB" smtClean="0"/>
              <a:t>‹#›</a:t>
            </a:fld>
            <a:endParaRPr lang="en-GB" dirty="0"/>
          </a:p>
        </p:txBody>
      </p:sp>
    </p:spTree>
    <p:extLst>
      <p:ext uri="{BB962C8B-B14F-4D97-AF65-F5344CB8AC3E}">
        <p14:creationId xmlns:p14="http://schemas.microsoft.com/office/powerpoint/2010/main" val="617491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CAD23-B67B-4D54-BDF6-79497861C1D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CF1DEDF-8534-409F-AB4C-FEA6757D373D}"/>
              </a:ext>
            </a:extLst>
          </p:cNvPr>
          <p:cNvSpPr>
            <a:spLocks noGrp="1"/>
          </p:cNvSpPr>
          <p:nvPr>
            <p:ph type="dt" sz="half" idx="10"/>
          </p:nvPr>
        </p:nvSpPr>
        <p:spPr/>
        <p:txBody>
          <a:bodyPr/>
          <a:lstStyle/>
          <a:p>
            <a:fld id="{9BBB31E6-F513-415F-957E-64D50BF10201}" type="datetimeFigureOut">
              <a:rPr lang="en-GB" smtClean="0"/>
              <a:t>14/11/2017</a:t>
            </a:fld>
            <a:endParaRPr lang="en-GB" dirty="0"/>
          </a:p>
        </p:txBody>
      </p:sp>
      <p:sp>
        <p:nvSpPr>
          <p:cNvPr id="4" name="Footer Placeholder 3">
            <a:extLst>
              <a:ext uri="{FF2B5EF4-FFF2-40B4-BE49-F238E27FC236}">
                <a16:creationId xmlns:a16="http://schemas.microsoft.com/office/drawing/2014/main" id="{1D71B33A-1996-44C9-BB64-C907BE3ADDCE}"/>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6DDB16F8-40F9-4411-8822-C6CA3477E10D}"/>
              </a:ext>
            </a:extLst>
          </p:cNvPr>
          <p:cNvSpPr>
            <a:spLocks noGrp="1"/>
          </p:cNvSpPr>
          <p:nvPr>
            <p:ph type="sldNum" sz="quarter" idx="12"/>
          </p:nvPr>
        </p:nvSpPr>
        <p:spPr/>
        <p:txBody>
          <a:bodyPr/>
          <a:lstStyle/>
          <a:p>
            <a:fld id="{D671D178-385A-4315-A88A-C416FD243C08}" type="slidenum">
              <a:rPr lang="en-GB" smtClean="0"/>
              <a:t>‹#›</a:t>
            </a:fld>
            <a:endParaRPr lang="en-GB" dirty="0"/>
          </a:p>
        </p:txBody>
      </p:sp>
    </p:spTree>
    <p:extLst>
      <p:ext uri="{BB962C8B-B14F-4D97-AF65-F5344CB8AC3E}">
        <p14:creationId xmlns:p14="http://schemas.microsoft.com/office/powerpoint/2010/main" val="1585702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448C42-5A42-4F2B-946F-03DA815078ED}"/>
              </a:ext>
            </a:extLst>
          </p:cNvPr>
          <p:cNvSpPr>
            <a:spLocks noGrp="1"/>
          </p:cNvSpPr>
          <p:nvPr>
            <p:ph type="dt" sz="half" idx="10"/>
          </p:nvPr>
        </p:nvSpPr>
        <p:spPr/>
        <p:txBody>
          <a:bodyPr/>
          <a:lstStyle/>
          <a:p>
            <a:fld id="{9BBB31E6-F513-415F-957E-64D50BF10201}" type="datetimeFigureOut">
              <a:rPr lang="en-GB" smtClean="0"/>
              <a:t>14/11/2017</a:t>
            </a:fld>
            <a:endParaRPr lang="en-GB" dirty="0"/>
          </a:p>
        </p:txBody>
      </p:sp>
      <p:sp>
        <p:nvSpPr>
          <p:cNvPr id="3" name="Footer Placeholder 2">
            <a:extLst>
              <a:ext uri="{FF2B5EF4-FFF2-40B4-BE49-F238E27FC236}">
                <a16:creationId xmlns:a16="http://schemas.microsoft.com/office/drawing/2014/main" id="{522BFEE2-864B-43A5-A5BD-B12DDD8173EA}"/>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C529EDA1-C35F-4EE8-B2B6-534881C7B9DD}"/>
              </a:ext>
            </a:extLst>
          </p:cNvPr>
          <p:cNvSpPr>
            <a:spLocks noGrp="1"/>
          </p:cNvSpPr>
          <p:nvPr>
            <p:ph type="sldNum" sz="quarter" idx="12"/>
          </p:nvPr>
        </p:nvSpPr>
        <p:spPr/>
        <p:txBody>
          <a:bodyPr/>
          <a:lstStyle/>
          <a:p>
            <a:fld id="{D671D178-385A-4315-A88A-C416FD243C08}" type="slidenum">
              <a:rPr lang="en-GB" smtClean="0"/>
              <a:t>‹#›</a:t>
            </a:fld>
            <a:endParaRPr lang="en-GB" dirty="0"/>
          </a:p>
        </p:txBody>
      </p:sp>
    </p:spTree>
    <p:extLst>
      <p:ext uri="{BB962C8B-B14F-4D97-AF65-F5344CB8AC3E}">
        <p14:creationId xmlns:p14="http://schemas.microsoft.com/office/powerpoint/2010/main" val="1335905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7B75C-F2DA-40CB-83D6-0333020FC5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9F1CF2C-ADC8-4CD5-9ED7-70FB73224B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4349187-9878-4241-8072-2DD5CF89FC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6594A7-7AD4-43DA-A571-A63538B4250D}"/>
              </a:ext>
            </a:extLst>
          </p:cNvPr>
          <p:cNvSpPr>
            <a:spLocks noGrp="1"/>
          </p:cNvSpPr>
          <p:nvPr>
            <p:ph type="dt" sz="half" idx="10"/>
          </p:nvPr>
        </p:nvSpPr>
        <p:spPr/>
        <p:txBody>
          <a:bodyPr/>
          <a:lstStyle/>
          <a:p>
            <a:fld id="{9BBB31E6-F513-415F-957E-64D50BF10201}" type="datetimeFigureOut">
              <a:rPr lang="en-GB" smtClean="0"/>
              <a:t>14/11/2017</a:t>
            </a:fld>
            <a:endParaRPr lang="en-GB" dirty="0"/>
          </a:p>
        </p:txBody>
      </p:sp>
      <p:sp>
        <p:nvSpPr>
          <p:cNvPr id="6" name="Footer Placeholder 5">
            <a:extLst>
              <a:ext uri="{FF2B5EF4-FFF2-40B4-BE49-F238E27FC236}">
                <a16:creationId xmlns:a16="http://schemas.microsoft.com/office/drawing/2014/main" id="{9A7FA20A-92F8-493E-88DD-8D6FD51C5D5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9D4C42F7-D488-49A8-B0DF-833FA83FD71B}"/>
              </a:ext>
            </a:extLst>
          </p:cNvPr>
          <p:cNvSpPr>
            <a:spLocks noGrp="1"/>
          </p:cNvSpPr>
          <p:nvPr>
            <p:ph type="sldNum" sz="quarter" idx="12"/>
          </p:nvPr>
        </p:nvSpPr>
        <p:spPr/>
        <p:txBody>
          <a:bodyPr/>
          <a:lstStyle/>
          <a:p>
            <a:fld id="{D671D178-385A-4315-A88A-C416FD243C08}" type="slidenum">
              <a:rPr lang="en-GB" smtClean="0"/>
              <a:t>‹#›</a:t>
            </a:fld>
            <a:endParaRPr lang="en-GB" dirty="0"/>
          </a:p>
        </p:txBody>
      </p:sp>
    </p:spTree>
    <p:extLst>
      <p:ext uri="{BB962C8B-B14F-4D97-AF65-F5344CB8AC3E}">
        <p14:creationId xmlns:p14="http://schemas.microsoft.com/office/powerpoint/2010/main" val="817652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BAF32-F957-4D92-8B4D-6C9485CB6A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6E967D5-F35B-4D0A-A990-0DC30AFF65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2BC49C64-FE7C-452C-AF36-7DE304A33B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E0E467-6710-4CEE-BA41-06AE9B66F196}"/>
              </a:ext>
            </a:extLst>
          </p:cNvPr>
          <p:cNvSpPr>
            <a:spLocks noGrp="1"/>
          </p:cNvSpPr>
          <p:nvPr>
            <p:ph type="dt" sz="half" idx="10"/>
          </p:nvPr>
        </p:nvSpPr>
        <p:spPr/>
        <p:txBody>
          <a:bodyPr/>
          <a:lstStyle/>
          <a:p>
            <a:fld id="{9BBB31E6-F513-415F-957E-64D50BF10201}" type="datetimeFigureOut">
              <a:rPr lang="en-GB" smtClean="0"/>
              <a:t>14/11/2017</a:t>
            </a:fld>
            <a:endParaRPr lang="en-GB" dirty="0"/>
          </a:p>
        </p:txBody>
      </p:sp>
      <p:sp>
        <p:nvSpPr>
          <p:cNvPr id="6" name="Footer Placeholder 5">
            <a:extLst>
              <a:ext uri="{FF2B5EF4-FFF2-40B4-BE49-F238E27FC236}">
                <a16:creationId xmlns:a16="http://schemas.microsoft.com/office/drawing/2014/main" id="{FFEBECC9-B2C4-4DF8-991B-744891C0FF0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7096DAE-93F8-4D01-AE20-FAEDF374F45F}"/>
              </a:ext>
            </a:extLst>
          </p:cNvPr>
          <p:cNvSpPr>
            <a:spLocks noGrp="1"/>
          </p:cNvSpPr>
          <p:nvPr>
            <p:ph type="sldNum" sz="quarter" idx="12"/>
          </p:nvPr>
        </p:nvSpPr>
        <p:spPr/>
        <p:txBody>
          <a:bodyPr/>
          <a:lstStyle/>
          <a:p>
            <a:fld id="{D671D178-385A-4315-A88A-C416FD243C08}" type="slidenum">
              <a:rPr lang="en-GB" smtClean="0"/>
              <a:t>‹#›</a:t>
            </a:fld>
            <a:endParaRPr lang="en-GB" dirty="0"/>
          </a:p>
        </p:txBody>
      </p:sp>
    </p:spTree>
    <p:extLst>
      <p:ext uri="{BB962C8B-B14F-4D97-AF65-F5344CB8AC3E}">
        <p14:creationId xmlns:p14="http://schemas.microsoft.com/office/powerpoint/2010/main" val="1390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3C415B-2F7E-4E25-A8A6-96661A29BE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605B334-9C9C-4987-868D-A5B825DA09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7E30CE-12D1-49B5-A696-1B2C403926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BB31E6-F513-415F-957E-64D50BF10201}" type="datetimeFigureOut">
              <a:rPr lang="en-GB" smtClean="0"/>
              <a:t>14/11/2017</a:t>
            </a:fld>
            <a:endParaRPr lang="en-GB" dirty="0"/>
          </a:p>
        </p:txBody>
      </p:sp>
      <p:sp>
        <p:nvSpPr>
          <p:cNvPr id="5" name="Footer Placeholder 4">
            <a:extLst>
              <a:ext uri="{FF2B5EF4-FFF2-40B4-BE49-F238E27FC236}">
                <a16:creationId xmlns:a16="http://schemas.microsoft.com/office/drawing/2014/main" id="{94F41FF2-5754-44F1-8A84-04CB79EC69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414BD317-8E9D-4DFC-ADA0-7E03158811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71D178-385A-4315-A88A-C416FD243C08}" type="slidenum">
              <a:rPr lang="en-GB" smtClean="0"/>
              <a:t>‹#›</a:t>
            </a:fld>
            <a:endParaRPr lang="en-GB" dirty="0"/>
          </a:p>
        </p:txBody>
      </p:sp>
    </p:spTree>
    <p:extLst>
      <p:ext uri="{BB962C8B-B14F-4D97-AF65-F5344CB8AC3E}">
        <p14:creationId xmlns:p14="http://schemas.microsoft.com/office/powerpoint/2010/main" val="1318929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pp.powerbi.com/view?r=eyJrIjoiYjNlMGY5ZDktMWU1Ni00NGZmLWJmY2UtNDk2OWFhZWViNDRjIiwidCI6ImVhYjMyZjY2LTgzYjItNDBhYS1hMDgwLWIyYjA2YzJhMzMzOCIsImMiOjh9"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whatworksgrowth.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12">
            <a:extLst>
              <a:ext uri="{FF2B5EF4-FFF2-40B4-BE49-F238E27FC236}">
                <a16:creationId xmlns:a16="http://schemas.microsoft.com/office/drawing/2014/main" id="{559AE206-7EBA-4D33-8BC9-9D8158553F0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0" name="Straight Connector 14">
            <a:extLst>
              <a:ext uri="{FF2B5EF4-FFF2-40B4-BE49-F238E27FC236}">
                <a16:creationId xmlns:a16="http://schemas.microsoft.com/office/drawing/2014/main" id="{9E8E38ED-369A-44C2-B635-0BED0E48A6E8}"/>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16">
            <a:extLst>
              <a:ext uri="{FF2B5EF4-FFF2-40B4-BE49-F238E27FC236}">
                <a16:creationId xmlns:a16="http://schemas.microsoft.com/office/drawing/2014/main" id="{B672F332-AF08-46C6-94F0-77684310D7B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Oval 18">
            <a:extLst>
              <a:ext uri="{FF2B5EF4-FFF2-40B4-BE49-F238E27FC236}">
                <a16:creationId xmlns:a16="http://schemas.microsoft.com/office/drawing/2014/main" id="{34244EF8-D73A-40E1-BE73-D46E6B4B04E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Freeform: Shape 20">
            <a:extLst>
              <a:ext uri="{FF2B5EF4-FFF2-40B4-BE49-F238E27FC236}">
                <a16:creationId xmlns:a16="http://schemas.microsoft.com/office/drawing/2014/main" id="{AB84D7E8-4ECB-42D7-ADBF-01689B0F24A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Oval 22">
            <a:extLst>
              <a:ext uri="{FF2B5EF4-FFF2-40B4-BE49-F238E27FC236}">
                <a16:creationId xmlns:a16="http://schemas.microsoft.com/office/drawing/2014/main" id="{6437D937-A7F1-4011-92B4-328E5BE1B16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68F72BD-FC1D-4CC6-83FC-6C8B761DCACB}"/>
              </a:ext>
            </a:extLst>
          </p:cNvPr>
          <p:cNvSpPr>
            <a:spLocks noGrp="1"/>
          </p:cNvSpPr>
          <p:nvPr>
            <p:ph type="ctrTitle"/>
          </p:nvPr>
        </p:nvSpPr>
        <p:spPr>
          <a:xfrm>
            <a:off x="7800391" y="4589942"/>
            <a:ext cx="3934407" cy="1737360"/>
          </a:xfrm>
        </p:spPr>
        <p:txBody>
          <a:bodyPr anchor="ctr">
            <a:normAutofit/>
          </a:bodyPr>
          <a:lstStyle/>
          <a:p>
            <a:pPr algn="r"/>
            <a:r>
              <a:rPr lang="en-GB" dirty="0"/>
              <a:t>Discussion</a:t>
            </a:r>
          </a:p>
        </p:txBody>
      </p:sp>
      <p:sp>
        <p:nvSpPr>
          <p:cNvPr id="3" name="Subtitle 2">
            <a:extLst>
              <a:ext uri="{FF2B5EF4-FFF2-40B4-BE49-F238E27FC236}">
                <a16:creationId xmlns:a16="http://schemas.microsoft.com/office/drawing/2014/main" id="{0F1F4A61-E871-48B3-80C1-65D427FF1E18}"/>
              </a:ext>
            </a:extLst>
          </p:cNvPr>
          <p:cNvSpPr>
            <a:spLocks noGrp="1"/>
          </p:cNvSpPr>
          <p:nvPr>
            <p:ph type="subTitle" idx="1"/>
          </p:nvPr>
        </p:nvSpPr>
        <p:spPr>
          <a:xfrm>
            <a:off x="457201" y="4542489"/>
            <a:ext cx="7038752" cy="1737360"/>
          </a:xfrm>
        </p:spPr>
        <p:txBody>
          <a:bodyPr anchor="ctr">
            <a:normAutofit/>
          </a:bodyPr>
          <a:lstStyle/>
          <a:p>
            <a:pPr algn="l"/>
            <a:r>
              <a:rPr lang="en-GB" sz="2000" dirty="0"/>
              <a:t>In our Strategic Economic Plan we set our ambition to see more jobs, higher paid jobs, and more productive jobs.  How do we see this being achieved?  Should we be equally focussed on attracting prosperous residents as well as employers?  What should we be doing to attract </a:t>
            </a:r>
            <a:r>
              <a:rPr lang="en-GB" dirty="0"/>
              <a:t>and</a:t>
            </a:r>
            <a:r>
              <a:rPr lang="en-GB" sz="2000" dirty="0"/>
              <a:t> retain skilled residents?</a:t>
            </a:r>
          </a:p>
        </p:txBody>
      </p:sp>
    </p:spTree>
    <p:extLst>
      <p:ext uri="{BB962C8B-B14F-4D97-AF65-F5344CB8AC3E}">
        <p14:creationId xmlns:p14="http://schemas.microsoft.com/office/powerpoint/2010/main" val="4043685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E06232-69FD-453D-8EB2-706087A9021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E769D3-1615-4495-A7ED-858424F3F026}"/>
              </a:ext>
            </a:extLst>
          </p:cNvPr>
          <p:cNvSpPr>
            <a:spLocks noGrp="1"/>
          </p:cNvSpPr>
          <p:nvPr>
            <p:ph type="title"/>
          </p:nvPr>
        </p:nvSpPr>
        <p:spPr>
          <a:xfrm>
            <a:off x="829781" y="2745736"/>
            <a:ext cx="3698803" cy="1366528"/>
          </a:xfrm>
          <a:solidFill>
            <a:schemeClr val="bg1">
              <a:alpha val="50000"/>
            </a:schemeClr>
          </a:solidFill>
          <a:ln w="25400" cap="sq">
            <a:solidFill>
              <a:schemeClr val="tx1"/>
            </a:solidFill>
            <a:miter lim="800000"/>
          </a:ln>
        </p:spPr>
        <p:txBody>
          <a:bodyPr>
            <a:normAutofit/>
          </a:bodyPr>
          <a:lstStyle/>
          <a:p>
            <a:pPr algn="ctr"/>
            <a:r>
              <a:rPr lang="en-GB" sz="3200" dirty="0"/>
              <a:t>Some data</a:t>
            </a:r>
          </a:p>
        </p:txBody>
      </p:sp>
      <p:sp>
        <p:nvSpPr>
          <p:cNvPr id="3" name="Content Placeholder 2">
            <a:extLst>
              <a:ext uri="{FF2B5EF4-FFF2-40B4-BE49-F238E27FC236}">
                <a16:creationId xmlns:a16="http://schemas.microsoft.com/office/drawing/2014/main" id="{857F5D55-9D29-40C2-9AE2-7B7EE54A130A}"/>
              </a:ext>
            </a:extLst>
          </p:cNvPr>
          <p:cNvSpPr>
            <a:spLocks noGrp="1"/>
          </p:cNvSpPr>
          <p:nvPr>
            <p:ph idx="1"/>
          </p:nvPr>
        </p:nvSpPr>
        <p:spPr>
          <a:xfrm>
            <a:off x="6049182" y="802638"/>
            <a:ext cx="5408696" cy="5252722"/>
          </a:xfrm>
        </p:spPr>
        <p:txBody>
          <a:bodyPr anchor="ctr">
            <a:normAutofit/>
          </a:bodyPr>
          <a:lstStyle/>
          <a:p>
            <a:r>
              <a:rPr lang="en-GB" sz="2400" dirty="0">
                <a:solidFill>
                  <a:schemeClr val="bg1"/>
                </a:solidFill>
              </a:rPr>
              <a:t>Vacancy data for the county</a:t>
            </a:r>
          </a:p>
          <a:p>
            <a:r>
              <a:rPr lang="en-GB" sz="2400" dirty="0">
                <a:solidFill>
                  <a:schemeClr val="bg1"/>
                </a:solidFill>
              </a:rPr>
              <a:t>Specialist skill data</a:t>
            </a:r>
          </a:p>
          <a:p>
            <a:r>
              <a:rPr lang="en-GB" sz="2400" dirty="0">
                <a:solidFill>
                  <a:schemeClr val="bg1"/>
                </a:solidFill>
              </a:rPr>
              <a:t>Salary data</a:t>
            </a:r>
          </a:p>
          <a:p>
            <a:r>
              <a:rPr lang="en-GB" sz="2400" dirty="0">
                <a:solidFill>
                  <a:schemeClr val="bg1"/>
                </a:solidFill>
              </a:rPr>
              <a:t>Earnings – workers v residents</a:t>
            </a:r>
          </a:p>
        </p:txBody>
      </p:sp>
    </p:spTree>
    <p:extLst>
      <p:ext uri="{BB962C8B-B14F-4D97-AF65-F5344CB8AC3E}">
        <p14:creationId xmlns:p14="http://schemas.microsoft.com/office/powerpoint/2010/main" val="3768718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E02442B-BFCE-4D94-A053-748333A3C5C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636008" cy="6857998"/>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latin typeface="Calibri" panose="020F0502020204030204"/>
            </a:endParaRPr>
          </a:p>
        </p:txBody>
      </p:sp>
      <p:sp>
        <p:nvSpPr>
          <p:cNvPr id="2" name="Title 1">
            <a:extLst>
              <a:ext uri="{FF2B5EF4-FFF2-40B4-BE49-F238E27FC236}">
                <a16:creationId xmlns:a16="http://schemas.microsoft.com/office/drawing/2014/main" id="{BDEDB1AB-9A41-47B6-A450-0CEAA7005D7D}"/>
              </a:ext>
            </a:extLst>
          </p:cNvPr>
          <p:cNvSpPr>
            <a:spLocks noGrp="1"/>
          </p:cNvSpPr>
          <p:nvPr>
            <p:ph type="title"/>
          </p:nvPr>
        </p:nvSpPr>
        <p:spPr>
          <a:xfrm>
            <a:off x="648929" y="629266"/>
            <a:ext cx="3667039" cy="1676603"/>
          </a:xfrm>
        </p:spPr>
        <p:txBody>
          <a:bodyPr>
            <a:normAutofit/>
          </a:bodyPr>
          <a:lstStyle/>
          <a:p>
            <a:r>
              <a:rPr lang="en-GB" sz="3600" dirty="0">
                <a:solidFill>
                  <a:schemeClr val="bg1"/>
                </a:solidFill>
              </a:rPr>
              <a:t>Vacancy data</a:t>
            </a:r>
          </a:p>
        </p:txBody>
      </p:sp>
      <p:graphicFrame>
        <p:nvGraphicFramePr>
          <p:cNvPr id="11" name="Content Placeholder 10">
            <a:extLst>
              <a:ext uri="{FF2B5EF4-FFF2-40B4-BE49-F238E27FC236}">
                <a16:creationId xmlns:a16="http://schemas.microsoft.com/office/drawing/2014/main" id="{9CB3BF16-83E8-42B5-A417-BBFA94EB7D23}"/>
              </a:ext>
            </a:extLst>
          </p:cNvPr>
          <p:cNvGraphicFramePr>
            <a:graphicFrameLocks noGrp="1"/>
          </p:cNvGraphicFramePr>
          <p:nvPr>
            <p:ph idx="1"/>
            <p:extLst>
              <p:ext uri="{D42A27DB-BD31-4B8C-83A1-F6EECF244321}">
                <p14:modId xmlns:p14="http://schemas.microsoft.com/office/powerpoint/2010/main" val="2941376213"/>
              </p:ext>
            </p:extLst>
          </p:nvPr>
        </p:nvGraphicFramePr>
        <p:xfrm>
          <a:off x="268013" y="2237121"/>
          <a:ext cx="4256691" cy="3521710"/>
        </p:xfrm>
        <a:graphic>
          <a:graphicData uri="http://schemas.openxmlformats.org/drawingml/2006/table">
            <a:tbl>
              <a:tblPr firstRow="1" bandRow="1">
                <a:tableStyleId>{5C22544A-7EE6-4342-B048-85BDC9FD1C3A}</a:tableStyleId>
              </a:tblPr>
              <a:tblGrid>
                <a:gridCol w="1101467">
                  <a:extLst>
                    <a:ext uri="{9D8B030D-6E8A-4147-A177-3AD203B41FA5}">
                      <a16:colId xmlns:a16="http://schemas.microsoft.com/office/drawing/2014/main" val="1758437307"/>
                    </a:ext>
                  </a:extLst>
                </a:gridCol>
                <a:gridCol w="486412">
                  <a:extLst>
                    <a:ext uri="{9D8B030D-6E8A-4147-A177-3AD203B41FA5}">
                      <a16:colId xmlns:a16="http://schemas.microsoft.com/office/drawing/2014/main" val="2822830548"/>
                    </a:ext>
                  </a:extLst>
                </a:gridCol>
                <a:gridCol w="667203">
                  <a:extLst>
                    <a:ext uri="{9D8B030D-6E8A-4147-A177-3AD203B41FA5}">
                      <a16:colId xmlns:a16="http://schemas.microsoft.com/office/drawing/2014/main" val="2185955704"/>
                    </a:ext>
                  </a:extLst>
                </a:gridCol>
                <a:gridCol w="667203">
                  <a:extLst>
                    <a:ext uri="{9D8B030D-6E8A-4147-A177-3AD203B41FA5}">
                      <a16:colId xmlns:a16="http://schemas.microsoft.com/office/drawing/2014/main" val="853144050"/>
                    </a:ext>
                  </a:extLst>
                </a:gridCol>
                <a:gridCol w="667203">
                  <a:extLst>
                    <a:ext uri="{9D8B030D-6E8A-4147-A177-3AD203B41FA5}">
                      <a16:colId xmlns:a16="http://schemas.microsoft.com/office/drawing/2014/main" val="1118472216"/>
                    </a:ext>
                  </a:extLst>
                </a:gridCol>
                <a:gridCol w="667203">
                  <a:extLst>
                    <a:ext uri="{9D8B030D-6E8A-4147-A177-3AD203B41FA5}">
                      <a16:colId xmlns:a16="http://schemas.microsoft.com/office/drawing/2014/main" val="2685953644"/>
                    </a:ext>
                  </a:extLst>
                </a:gridCol>
              </a:tblGrid>
              <a:tr h="370840">
                <a:tc gridSpan="3">
                  <a:txBody>
                    <a:bodyPr/>
                    <a:lstStyle/>
                    <a:p>
                      <a:pPr algn="l" fontAlgn="b"/>
                      <a:r>
                        <a:rPr lang="en-GB" sz="1800" u="none" strike="noStrike" dirty="0">
                          <a:effectLst/>
                        </a:rPr>
                        <a:t>Alun's Summary of the data</a:t>
                      </a:r>
                      <a:endParaRPr lang="en-GB" sz="1800" b="1"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915480062"/>
                  </a:ext>
                </a:extLst>
              </a:tr>
              <a:tr h="370840">
                <a:tc>
                  <a:txBody>
                    <a:bodyPr/>
                    <a:lstStyle/>
                    <a:p>
                      <a:pPr algn="l" fontAlgn="b"/>
                      <a:r>
                        <a:rPr lang="en-GB" sz="1100" b="1" u="none" strike="noStrike" dirty="0">
                          <a:effectLst/>
                        </a:rPr>
                        <a:t>Alun's general roles</a:t>
                      </a:r>
                      <a:endParaRPr lang="en-GB" sz="1100" b="1" i="0" u="none" strike="noStrike" dirty="0">
                        <a:solidFill>
                          <a:srgbClr val="000000"/>
                        </a:solidFill>
                        <a:effectLst/>
                        <a:latin typeface="Calibri" panose="020F0502020204030204" pitchFamily="34" charset="0"/>
                      </a:endParaRPr>
                    </a:p>
                  </a:txBody>
                  <a:tcPr marL="6350" marR="6350" marT="6350" marB="0" anchor="b"/>
                </a:tc>
                <a:tc gridSpan="4">
                  <a:txBody>
                    <a:bodyPr/>
                    <a:lstStyle/>
                    <a:p>
                      <a:pPr algn="ctr" fontAlgn="b"/>
                      <a:r>
                        <a:rPr lang="en-GB" sz="1100" b="1" u="none" strike="noStrike" dirty="0">
                          <a:effectLst/>
                        </a:rPr>
                        <a:t>Consolidated</a:t>
                      </a:r>
                      <a:endParaRPr lang="en-GB"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GB"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GB"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GB"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GB" sz="1100" b="1" u="none" strike="noStrike" dirty="0">
                          <a:effectLst/>
                        </a:rPr>
                        <a:t>Total</a:t>
                      </a:r>
                      <a:endParaRPr lang="en-GB" sz="11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678383745"/>
                  </a:ext>
                </a:extLst>
              </a:tr>
              <a:tr h="370840">
                <a:tc>
                  <a:txBody>
                    <a:bodyPr/>
                    <a:lstStyle/>
                    <a:p>
                      <a:pPr algn="l" fontAlgn="b"/>
                      <a:r>
                        <a:rPr lang="en-GB" sz="1100" b="1" u="none" strike="noStrike" dirty="0">
                          <a:effectLst/>
                        </a:rPr>
                        <a:t>Digital</a:t>
                      </a:r>
                      <a:endParaRPr lang="en-GB"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u="none" strike="noStrike" dirty="0">
                          <a:effectLst/>
                        </a:rPr>
                        <a:t>4679</a:t>
                      </a:r>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u="none" strike="noStrike" dirty="0">
                          <a:effectLst/>
                        </a:rPr>
                        <a:t>2579</a:t>
                      </a:r>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u="none" strike="noStrike" dirty="0">
                          <a:effectLst/>
                        </a:rPr>
                        <a:t>1766</a:t>
                      </a:r>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u="none" strike="noStrike" dirty="0">
                          <a:effectLst/>
                        </a:rPr>
                        <a:t>1460</a:t>
                      </a:r>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b="1" u="none" strike="noStrike" dirty="0">
                          <a:effectLst/>
                        </a:rPr>
                        <a:t>10484</a:t>
                      </a:r>
                      <a:endParaRPr lang="en-GB" sz="11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784785430"/>
                  </a:ext>
                </a:extLst>
              </a:tr>
              <a:tr h="370840">
                <a:tc>
                  <a:txBody>
                    <a:bodyPr/>
                    <a:lstStyle/>
                    <a:p>
                      <a:pPr algn="l" fontAlgn="b"/>
                      <a:r>
                        <a:rPr lang="en-GB" sz="1100" b="1" u="none" strike="noStrike" dirty="0">
                          <a:effectLst/>
                        </a:rPr>
                        <a:t>Business administration</a:t>
                      </a:r>
                      <a:endParaRPr lang="en-GB"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u="none" strike="noStrike" dirty="0">
                          <a:effectLst/>
                        </a:rPr>
                        <a:t>3890</a:t>
                      </a:r>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u="none" strike="noStrike" dirty="0">
                          <a:effectLst/>
                        </a:rPr>
                        <a:t>2151</a:t>
                      </a:r>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u="none" strike="noStrike" dirty="0">
                          <a:effectLst/>
                        </a:rPr>
                        <a:t>1919</a:t>
                      </a:r>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b="1" u="none" strike="noStrike" dirty="0">
                          <a:effectLst/>
                        </a:rPr>
                        <a:t>7960</a:t>
                      </a:r>
                      <a:endParaRPr lang="en-GB" sz="11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389874322"/>
                  </a:ext>
                </a:extLst>
              </a:tr>
              <a:tr h="370840">
                <a:tc>
                  <a:txBody>
                    <a:bodyPr/>
                    <a:lstStyle/>
                    <a:p>
                      <a:pPr algn="l" fontAlgn="b"/>
                      <a:r>
                        <a:rPr lang="en-GB" sz="1100" b="1" u="none" strike="noStrike" dirty="0">
                          <a:effectLst/>
                        </a:rPr>
                        <a:t>Nursing and social care</a:t>
                      </a:r>
                      <a:endParaRPr lang="en-GB"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u="none" strike="noStrike" dirty="0">
                          <a:effectLst/>
                        </a:rPr>
                        <a:t>4655</a:t>
                      </a:r>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u="none" strike="noStrike" dirty="0">
                          <a:effectLst/>
                        </a:rPr>
                        <a:t>2787</a:t>
                      </a:r>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b="1" u="none" strike="noStrike" dirty="0">
                          <a:effectLst/>
                        </a:rPr>
                        <a:t>7442</a:t>
                      </a:r>
                      <a:endParaRPr lang="en-GB" sz="11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207586086"/>
                  </a:ext>
                </a:extLst>
              </a:tr>
              <a:tr h="370840">
                <a:tc>
                  <a:txBody>
                    <a:bodyPr/>
                    <a:lstStyle/>
                    <a:p>
                      <a:pPr algn="l" fontAlgn="b"/>
                      <a:r>
                        <a:rPr lang="en-GB" sz="1100" b="1" u="none" strike="noStrike" dirty="0">
                          <a:effectLst/>
                        </a:rPr>
                        <a:t>Sales</a:t>
                      </a:r>
                      <a:endParaRPr lang="en-GB"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u="none" strike="noStrike" dirty="0">
                          <a:effectLst/>
                        </a:rPr>
                        <a:t>3528</a:t>
                      </a:r>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u="none" strike="noStrike" dirty="0">
                          <a:effectLst/>
                        </a:rPr>
                        <a:t>1846</a:t>
                      </a:r>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u="none" strike="noStrike" dirty="0">
                          <a:effectLst/>
                        </a:rPr>
                        <a:t>1799</a:t>
                      </a:r>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b="1" u="none" strike="noStrike" dirty="0">
                          <a:effectLst/>
                        </a:rPr>
                        <a:t>7173</a:t>
                      </a:r>
                      <a:endParaRPr lang="en-GB" sz="11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294599040"/>
                  </a:ext>
                </a:extLst>
              </a:tr>
              <a:tr h="370840">
                <a:tc>
                  <a:txBody>
                    <a:bodyPr/>
                    <a:lstStyle/>
                    <a:p>
                      <a:pPr algn="l" fontAlgn="b"/>
                      <a:r>
                        <a:rPr lang="en-GB" sz="1100" b="1" u="none" strike="noStrike" dirty="0">
                          <a:effectLst/>
                        </a:rPr>
                        <a:t>Senior management</a:t>
                      </a:r>
                      <a:endParaRPr lang="en-GB"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u="none" strike="noStrike" dirty="0">
                          <a:effectLst/>
                        </a:rPr>
                        <a:t>1996</a:t>
                      </a:r>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u="none" strike="noStrike" dirty="0">
                          <a:effectLst/>
                        </a:rPr>
                        <a:t>1875</a:t>
                      </a:r>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u="none" strike="noStrike" dirty="0">
                          <a:effectLst/>
                        </a:rPr>
                        <a:t>1588</a:t>
                      </a:r>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b="1" u="none" strike="noStrike" dirty="0">
                          <a:effectLst/>
                        </a:rPr>
                        <a:t>5459</a:t>
                      </a:r>
                      <a:endParaRPr lang="en-GB" sz="11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456874661"/>
                  </a:ext>
                </a:extLst>
              </a:tr>
              <a:tr h="370840">
                <a:tc>
                  <a:txBody>
                    <a:bodyPr/>
                    <a:lstStyle/>
                    <a:p>
                      <a:pPr algn="l" fontAlgn="b"/>
                      <a:r>
                        <a:rPr lang="en-GB" sz="1100" b="1" u="none" strike="noStrike" dirty="0">
                          <a:effectLst/>
                        </a:rPr>
                        <a:t>Engineering technicians</a:t>
                      </a:r>
                      <a:endParaRPr lang="en-GB"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u="none" strike="noStrike" dirty="0">
                          <a:effectLst/>
                        </a:rPr>
                        <a:t>1609</a:t>
                      </a:r>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u="none" strike="noStrike" dirty="0">
                          <a:effectLst/>
                        </a:rPr>
                        <a:t>1499</a:t>
                      </a:r>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b="1" u="none" strike="noStrike" dirty="0">
                          <a:effectLst/>
                        </a:rPr>
                        <a:t>3108</a:t>
                      </a:r>
                      <a:endParaRPr lang="en-GB" sz="11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540496414"/>
                  </a:ext>
                </a:extLst>
              </a:tr>
              <a:tr h="370840">
                <a:tc>
                  <a:txBody>
                    <a:bodyPr/>
                    <a:lstStyle/>
                    <a:p>
                      <a:pPr algn="l" fontAlgn="b"/>
                      <a:r>
                        <a:rPr lang="en-GB" sz="1100" b="1" u="none" strike="noStrike" dirty="0">
                          <a:effectLst/>
                        </a:rPr>
                        <a:t>LGV</a:t>
                      </a:r>
                      <a:endParaRPr lang="en-GB"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u="none" strike="noStrike" dirty="0">
                          <a:effectLst/>
                        </a:rPr>
                        <a:t>2992</a:t>
                      </a:r>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b="1" u="none" strike="noStrike" dirty="0">
                          <a:effectLst/>
                        </a:rPr>
                        <a:t>2992</a:t>
                      </a:r>
                      <a:endParaRPr lang="en-GB" sz="11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326560111"/>
                  </a:ext>
                </a:extLst>
              </a:tr>
            </a:tbl>
          </a:graphicData>
        </a:graphic>
      </p:graphicFrame>
      <p:pic>
        <p:nvPicPr>
          <p:cNvPr id="12" name="Picture 11">
            <a:extLst>
              <a:ext uri="{FF2B5EF4-FFF2-40B4-BE49-F238E27FC236}">
                <a16:creationId xmlns:a16="http://schemas.microsoft.com/office/drawing/2014/main" id="{81692A4F-574A-4958-A1B2-AF222B992518}"/>
              </a:ext>
            </a:extLst>
          </p:cNvPr>
          <p:cNvPicPr>
            <a:picLocks noChangeAspect="1"/>
          </p:cNvPicPr>
          <p:nvPr/>
        </p:nvPicPr>
        <p:blipFill>
          <a:blip r:embed="rId2"/>
          <a:stretch>
            <a:fillRect/>
          </a:stretch>
        </p:blipFill>
        <p:spPr>
          <a:xfrm>
            <a:off x="4831803" y="1467567"/>
            <a:ext cx="7360197" cy="4812095"/>
          </a:xfrm>
          <a:prstGeom prst="rect">
            <a:avLst/>
          </a:prstGeom>
        </p:spPr>
      </p:pic>
    </p:spTree>
    <p:extLst>
      <p:ext uri="{BB962C8B-B14F-4D97-AF65-F5344CB8AC3E}">
        <p14:creationId xmlns:p14="http://schemas.microsoft.com/office/powerpoint/2010/main" val="1247741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02442B-BFCE-4D94-A053-748333A3C5C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636008" cy="6857998"/>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latin typeface="Calibri" panose="020F0502020204030204"/>
            </a:endParaRPr>
          </a:p>
        </p:txBody>
      </p:sp>
      <p:pic>
        <p:nvPicPr>
          <p:cNvPr id="4" name="Picture 3">
            <a:extLst>
              <a:ext uri="{FF2B5EF4-FFF2-40B4-BE49-F238E27FC236}">
                <a16:creationId xmlns:a16="http://schemas.microsoft.com/office/drawing/2014/main" id="{D038ED5B-57E6-4233-B6C3-98903183629E}"/>
              </a:ext>
            </a:extLst>
          </p:cNvPr>
          <p:cNvPicPr>
            <a:picLocks noChangeAspect="1"/>
          </p:cNvPicPr>
          <p:nvPr/>
        </p:nvPicPr>
        <p:blipFill rotWithShape="1">
          <a:blip r:embed="rId2"/>
          <a:srcRect l="3012" r="24413" b="2"/>
          <a:stretch/>
        </p:blipFill>
        <p:spPr>
          <a:xfrm>
            <a:off x="5276088" y="640082"/>
            <a:ext cx="6276250" cy="5577838"/>
          </a:xfrm>
          <a:prstGeom prst="rect">
            <a:avLst/>
          </a:prstGeom>
          <a:effectLst/>
        </p:spPr>
      </p:pic>
      <p:sp>
        <p:nvSpPr>
          <p:cNvPr id="2" name="Title 1">
            <a:extLst>
              <a:ext uri="{FF2B5EF4-FFF2-40B4-BE49-F238E27FC236}">
                <a16:creationId xmlns:a16="http://schemas.microsoft.com/office/drawing/2014/main" id="{7E001C7D-EC6F-488A-AC9B-99A839F301F1}"/>
              </a:ext>
            </a:extLst>
          </p:cNvPr>
          <p:cNvSpPr>
            <a:spLocks noGrp="1"/>
          </p:cNvSpPr>
          <p:nvPr>
            <p:ph type="title"/>
          </p:nvPr>
        </p:nvSpPr>
        <p:spPr>
          <a:xfrm>
            <a:off x="648929" y="629266"/>
            <a:ext cx="3667039" cy="1676603"/>
          </a:xfrm>
        </p:spPr>
        <p:txBody>
          <a:bodyPr>
            <a:normAutofit/>
          </a:bodyPr>
          <a:lstStyle/>
          <a:p>
            <a:r>
              <a:rPr lang="en-GB" sz="3600" dirty="0">
                <a:solidFill>
                  <a:schemeClr val="bg1"/>
                </a:solidFill>
              </a:rPr>
              <a:t>Specialist skills</a:t>
            </a:r>
          </a:p>
        </p:txBody>
      </p:sp>
      <p:graphicFrame>
        <p:nvGraphicFramePr>
          <p:cNvPr id="5" name="Content Placeholder 4">
            <a:extLst>
              <a:ext uri="{FF2B5EF4-FFF2-40B4-BE49-F238E27FC236}">
                <a16:creationId xmlns:a16="http://schemas.microsoft.com/office/drawing/2014/main" id="{AE58C1D0-BC4F-4F66-8910-E05896CA794B}"/>
              </a:ext>
            </a:extLst>
          </p:cNvPr>
          <p:cNvGraphicFramePr>
            <a:graphicFrameLocks noGrp="1"/>
          </p:cNvGraphicFramePr>
          <p:nvPr>
            <p:ph idx="1"/>
            <p:extLst>
              <p:ext uri="{D42A27DB-BD31-4B8C-83A1-F6EECF244321}">
                <p14:modId xmlns:p14="http://schemas.microsoft.com/office/powerpoint/2010/main" val="301554530"/>
              </p:ext>
            </p:extLst>
          </p:nvPr>
        </p:nvGraphicFramePr>
        <p:xfrm>
          <a:off x="149772" y="2438400"/>
          <a:ext cx="4272459" cy="2225040"/>
        </p:xfrm>
        <a:graphic>
          <a:graphicData uri="http://schemas.openxmlformats.org/drawingml/2006/table">
            <a:tbl>
              <a:tblPr firstRow="1" bandRow="1">
                <a:tableStyleId>{5C22544A-7EE6-4342-B048-85BDC9FD1C3A}</a:tableStyleId>
              </a:tblPr>
              <a:tblGrid>
                <a:gridCol w="1005610">
                  <a:extLst>
                    <a:ext uri="{9D8B030D-6E8A-4147-A177-3AD203B41FA5}">
                      <a16:colId xmlns:a16="http://schemas.microsoft.com/office/drawing/2014/main" val="813523855"/>
                    </a:ext>
                  </a:extLst>
                </a:gridCol>
                <a:gridCol w="407895">
                  <a:extLst>
                    <a:ext uri="{9D8B030D-6E8A-4147-A177-3AD203B41FA5}">
                      <a16:colId xmlns:a16="http://schemas.microsoft.com/office/drawing/2014/main" val="50012322"/>
                    </a:ext>
                  </a:extLst>
                </a:gridCol>
                <a:gridCol w="388325">
                  <a:extLst>
                    <a:ext uri="{9D8B030D-6E8A-4147-A177-3AD203B41FA5}">
                      <a16:colId xmlns:a16="http://schemas.microsoft.com/office/drawing/2014/main" val="2901712479"/>
                    </a:ext>
                  </a:extLst>
                </a:gridCol>
                <a:gridCol w="388325">
                  <a:extLst>
                    <a:ext uri="{9D8B030D-6E8A-4147-A177-3AD203B41FA5}">
                      <a16:colId xmlns:a16="http://schemas.microsoft.com/office/drawing/2014/main" val="1780320485"/>
                    </a:ext>
                  </a:extLst>
                </a:gridCol>
                <a:gridCol w="388325">
                  <a:extLst>
                    <a:ext uri="{9D8B030D-6E8A-4147-A177-3AD203B41FA5}">
                      <a16:colId xmlns:a16="http://schemas.microsoft.com/office/drawing/2014/main" val="3622511804"/>
                    </a:ext>
                  </a:extLst>
                </a:gridCol>
                <a:gridCol w="388325">
                  <a:extLst>
                    <a:ext uri="{9D8B030D-6E8A-4147-A177-3AD203B41FA5}">
                      <a16:colId xmlns:a16="http://schemas.microsoft.com/office/drawing/2014/main" val="719414057"/>
                    </a:ext>
                  </a:extLst>
                </a:gridCol>
                <a:gridCol w="388325">
                  <a:extLst>
                    <a:ext uri="{9D8B030D-6E8A-4147-A177-3AD203B41FA5}">
                      <a16:colId xmlns:a16="http://schemas.microsoft.com/office/drawing/2014/main" val="2148357353"/>
                    </a:ext>
                  </a:extLst>
                </a:gridCol>
                <a:gridCol w="388325">
                  <a:extLst>
                    <a:ext uri="{9D8B030D-6E8A-4147-A177-3AD203B41FA5}">
                      <a16:colId xmlns:a16="http://schemas.microsoft.com/office/drawing/2014/main" val="2609119569"/>
                    </a:ext>
                  </a:extLst>
                </a:gridCol>
                <a:gridCol w="529004">
                  <a:extLst>
                    <a:ext uri="{9D8B030D-6E8A-4147-A177-3AD203B41FA5}">
                      <a16:colId xmlns:a16="http://schemas.microsoft.com/office/drawing/2014/main" val="3984597257"/>
                    </a:ext>
                  </a:extLst>
                </a:gridCol>
              </a:tblGrid>
              <a:tr h="370840">
                <a:tc>
                  <a:txBody>
                    <a:bodyPr/>
                    <a:lstStyle/>
                    <a:p>
                      <a:pPr algn="l" fontAlgn="b"/>
                      <a:r>
                        <a:rPr lang="en-GB" sz="1100" b="1" i="0" u="none" strike="noStrike" dirty="0">
                          <a:solidFill>
                            <a:srgbClr val="000000"/>
                          </a:solidFill>
                          <a:effectLst/>
                          <a:latin typeface="Calibri" panose="020F0502020204030204" pitchFamily="34" charset="0"/>
                        </a:rPr>
                        <a:t>Alun's general skill areas</a:t>
                      </a:r>
                    </a:p>
                  </a:txBody>
                  <a:tcPr marL="6350" marR="6350" marT="6350" marB="0" anchor="b"/>
                </a:tc>
                <a:tc gridSpan="7">
                  <a:txBody>
                    <a:bodyPr/>
                    <a:lstStyle/>
                    <a:p>
                      <a:pPr algn="ctr" fontAlgn="b"/>
                      <a:r>
                        <a:rPr lang="en-GB" sz="1100" b="1" i="0" u="none" strike="noStrike" dirty="0">
                          <a:solidFill>
                            <a:srgbClr val="000000"/>
                          </a:solidFill>
                          <a:effectLst/>
                          <a:latin typeface="Calibri" panose="020F0502020204030204" pitchFamily="34" charset="0"/>
                        </a:rPr>
                        <a:t>Consolidated</a:t>
                      </a:r>
                    </a:p>
                  </a:txBody>
                  <a:tcPr marL="6350" marR="6350" marT="6350" marB="0" anchor="b"/>
                </a:tc>
                <a:tc hMerge="1">
                  <a:txBody>
                    <a:bodyPr/>
                    <a:lstStyle/>
                    <a:p>
                      <a:pPr algn="ctr" fontAlgn="b"/>
                      <a:endParaRPr lang="en-GB"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GB"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GB"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GB"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GB"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GB"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GB" sz="1100" b="1" i="0" u="none" strike="noStrike" dirty="0">
                          <a:solidFill>
                            <a:srgbClr val="000000"/>
                          </a:solidFill>
                          <a:effectLst/>
                          <a:latin typeface="Calibri" panose="020F0502020204030204" pitchFamily="34" charset="0"/>
                        </a:rPr>
                        <a:t>Total</a:t>
                      </a:r>
                    </a:p>
                  </a:txBody>
                  <a:tcPr marL="6350" marR="6350" marT="6350" marB="0" anchor="b"/>
                </a:tc>
                <a:extLst>
                  <a:ext uri="{0D108BD9-81ED-4DB2-BD59-A6C34878D82A}">
                    <a16:rowId xmlns:a16="http://schemas.microsoft.com/office/drawing/2014/main" val="2821873622"/>
                  </a:ext>
                </a:extLst>
              </a:tr>
              <a:tr h="370840">
                <a:tc>
                  <a:txBody>
                    <a:bodyPr/>
                    <a:lstStyle/>
                    <a:p>
                      <a:pPr algn="l" fontAlgn="b"/>
                      <a:r>
                        <a:rPr lang="en-GB" sz="1100" b="1" i="0" u="none" strike="noStrike" dirty="0">
                          <a:solidFill>
                            <a:srgbClr val="000000"/>
                          </a:solidFill>
                          <a:effectLst/>
                          <a:latin typeface="Calibri" panose="020F0502020204030204" pitchFamily="34" charset="0"/>
                        </a:rPr>
                        <a:t>Sales</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4981</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4165</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2824</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2583</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1875</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1826</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1454</a:t>
                      </a:r>
                    </a:p>
                  </a:txBody>
                  <a:tcPr marL="6350" marR="6350" marT="6350" marB="0" anchor="b"/>
                </a:tc>
                <a:tc>
                  <a:txBody>
                    <a:bodyPr/>
                    <a:lstStyle/>
                    <a:p>
                      <a:pPr algn="r" fontAlgn="b"/>
                      <a:r>
                        <a:rPr lang="en-GB" sz="1100" b="1" i="0" u="none" strike="noStrike" dirty="0">
                          <a:solidFill>
                            <a:srgbClr val="000000"/>
                          </a:solidFill>
                          <a:effectLst/>
                          <a:latin typeface="Calibri" panose="020F0502020204030204" pitchFamily="34" charset="0"/>
                        </a:rPr>
                        <a:t>19708</a:t>
                      </a:r>
                    </a:p>
                  </a:txBody>
                  <a:tcPr marL="6350" marR="6350" marT="6350" marB="0" anchor="b"/>
                </a:tc>
                <a:extLst>
                  <a:ext uri="{0D108BD9-81ED-4DB2-BD59-A6C34878D82A}">
                    <a16:rowId xmlns:a16="http://schemas.microsoft.com/office/drawing/2014/main" val="3219326050"/>
                  </a:ext>
                </a:extLst>
              </a:tr>
              <a:tr h="370840">
                <a:tc>
                  <a:txBody>
                    <a:bodyPr/>
                    <a:lstStyle/>
                    <a:p>
                      <a:pPr algn="l" fontAlgn="b"/>
                      <a:r>
                        <a:rPr lang="en-GB" sz="1100" b="1" i="0" u="none" strike="noStrike" dirty="0">
                          <a:solidFill>
                            <a:srgbClr val="000000"/>
                          </a:solidFill>
                          <a:effectLst/>
                          <a:latin typeface="Calibri" panose="020F0502020204030204" pitchFamily="34" charset="0"/>
                        </a:rPr>
                        <a:t>Digital - technical</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3190</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2709</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2380</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2063</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1683</a:t>
                      </a: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b="1" i="0" u="none" strike="noStrike" dirty="0">
                          <a:solidFill>
                            <a:srgbClr val="000000"/>
                          </a:solidFill>
                          <a:effectLst/>
                          <a:latin typeface="Calibri" panose="020F0502020204030204" pitchFamily="34" charset="0"/>
                        </a:rPr>
                        <a:t>12025</a:t>
                      </a:r>
                    </a:p>
                  </a:txBody>
                  <a:tcPr marL="6350" marR="6350" marT="6350" marB="0" anchor="b"/>
                </a:tc>
                <a:extLst>
                  <a:ext uri="{0D108BD9-81ED-4DB2-BD59-A6C34878D82A}">
                    <a16:rowId xmlns:a16="http://schemas.microsoft.com/office/drawing/2014/main" val="943230335"/>
                  </a:ext>
                </a:extLst>
              </a:tr>
              <a:tr h="370840">
                <a:tc>
                  <a:txBody>
                    <a:bodyPr/>
                    <a:lstStyle/>
                    <a:p>
                      <a:pPr algn="l" fontAlgn="b"/>
                      <a:r>
                        <a:rPr lang="en-GB" sz="1100" b="1" i="0" u="none" strike="noStrike" dirty="0">
                          <a:solidFill>
                            <a:srgbClr val="000000"/>
                          </a:solidFill>
                          <a:effectLst/>
                          <a:latin typeface="Calibri" panose="020F0502020204030204" pitchFamily="34" charset="0"/>
                        </a:rPr>
                        <a:t>Senior management</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2636</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2260</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1602</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1545</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1531</a:t>
                      </a: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b="1" i="0" u="none" strike="noStrike" dirty="0">
                          <a:solidFill>
                            <a:srgbClr val="000000"/>
                          </a:solidFill>
                          <a:effectLst/>
                          <a:latin typeface="Calibri" panose="020F0502020204030204" pitchFamily="34" charset="0"/>
                        </a:rPr>
                        <a:t>9574</a:t>
                      </a:r>
                    </a:p>
                  </a:txBody>
                  <a:tcPr marL="6350" marR="6350" marT="6350" marB="0" anchor="b"/>
                </a:tc>
                <a:extLst>
                  <a:ext uri="{0D108BD9-81ED-4DB2-BD59-A6C34878D82A}">
                    <a16:rowId xmlns:a16="http://schemas.microsoft.com/office/drawing/2014/main" val="3696087840"/>
                  </a:ext>
                </a:extLst>
              </a:tr>
              <a:tr h="370840">
                <a:tc>
                  <a:txBody>
                    <a:bodyPr/>
                    <a:lstStyle/>
                    <a:p>
                      <a:pPr algn="l" fontAlgn="b"/>
                      <a:r>
                        <a:rPr lang="en-GB" sz="1100" b="1" i="0" u="none" strike="noStrike" dirty="0">
                          <a:solidFill>
                            <a:srgbClr val="000000"/>
                          </a:solidFill>
                          <a:effectLst/>
                          <a:latin typeface="Calibri" panose="020F0502020204030204" pitchFamily="34" charset="0"/>
                        </a:rPr>
                        <a:t>Digital - productivity</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4007</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2495</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1523</a:t>
                      </a: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b="1" i="0" u="none" strike="noStrike" dirty="0">
                          <a:solidFill>
                            <a:srgbClr val="000000"/>
                          </a:solidFill>
                          <a:effectLst/>
                          <a:latin typeface="Calibri" panose="020F0502020204030204" pitchFamily="34" charset="0"/>
                        </a:rPr>
                        <a:t>8025</a:t>
                      </a:r>
                    </a:p>
                  </a:txBody>
                  <a:tcPr marL="6350" marR="6350" marT="6350" marB="0" anchor="b"/>
                </a:tc>
                <a:extLst>
                  <a:ext uri="{0D108BD9-81ED-4DB2-BD59-A6C34878D82A}">
                    <a16:rowId xmlns:a16="http://schemas.microsoft.com/office/drawing/2014/main" val="1471472094"/>
                  </a:ext>
                </a:extLst>
              </a:tr>
              <a:tr h="370840">
                <a:tc>
                  <a:txBody>
                    <a:bodyPr/>
                    <a:lstStyle/>
                    <a:p>
                      <a:pPr algn="l" fontAlgn="b"/>
                      <a:r>
                        <a:rPr lang="en-GB" sz="1100" b="1" i="0" u="none" strike="noStrike" dirty="0">
                          <a:solidFill>
                            <a:srgbClr val="000000"/>
                          </a:solidFill>
                          <a:effectLst/>
                          <a:latin typeface="Calibri" panose="020F0502020204030204" pitchFamily="34" charset="0"/>
                        </a:rPr>
                        <a:t>Business management</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3467</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1932</a:t>
                      </a: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b="1" i="0" u="none" strike="noStrike" dirty="0">
                          <a:solidFill>
                            <a:srgbClr val="000000"/>
                          </a:solidFill>
                          <a:effectLst/>
                          <a:latin typeface="Calibri" panose="020F0502020204030204" pitchFamily="34" charset="0"/>
                        </a:rPr>
                        <a:t>5399</a:t>
                      </a:r>
                    </a:p>
                  </a:txBody>
                  <a:tcPr marL="6350" marR="6350" marT="6350" marB="0" anchor="b"/>
                </a:tc>
                <a:extLst>
                  <a:ext uri="{0D108BD9-81ED-4DB2-BD59-A6C34878D82A}">
                    <a16:rowId xmlns:a16="http://schemas.microsoft.com/office/drawing/2014/main" val="1473111791"/>
                  </a:ext>
                </a:extLst>
              </a:tr>
            </a:tbl>
          </a:graphicData>
        </a:graphic>
      </p:graphicFrame>
    </p:spTree>
    <p:extLst>
      <p:ext uri="{BB962C8B-B14F-4D97-AF65-F5344CB8AC3E}">
        <p14:creationId xmlns:p14="http://schemas.microsoft.com/office/powerpoint/2010/main" val="784322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02442B-BFCE-4D94-A053-748333A3C5C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636008" cy="6857998"/>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latin typeface="Calibri" panose="020F0502020204030204"/>
            </a:endParaRPr>
          </a:p>
        </p:txBody>
      </p:sp>
      <p:sp>
        <p:nvSpPr>
          <p:cNvPr id="2" name="Title 1">
            <a:extLst>
              <a:ext uri="{FF2B5EF4-FFF2-40B4-BE49-F238E27FC236}">
                <a16:creationId xmlns:a16="http://schemas.microsoft.com/office/drawing/2014/main" id="{7E001C7D-EC6F-488A-AC9B-99A839F301F1}"/>
              </a:ext>
            </a:extLst>
          </p:cNvPr>
          <p:cNvSpPr>
            <a:spLocks noGrp="1"/>
          </p:cNvSpPr>
          <p:nvPr>
            <p:ph type="title"/>
          </p:nvPr>
        </p:nvSpPr>
        <p:spPr>
          <a:xfrm>
            <a:off x="648929" y="629266"/>
            <a:ext cx="3667039" cy="1676603"/>
          </a:xfrm>
        </p:spPr>
        <p:txBody>
          <a:bodyPr>
            <a:normAutofit/>
          </a:bodyPr>
          <a:lstStyle/>
          <a:p>
            <a:r>
              <a:rPr lang="en-GB" sz="3600" dirty="0">
                <a:solidFill>
                  <a:schemeClr val="bg1"/>
                </a:solidFill>
              </a:rPr>
              <a:t>Salary data</a:t>
            </a:r>
          </a:p>
        </p:txBody>
      </p:sp>
      <p:graphicFrame>
        <p:nvGraphicFramePr>
          <p:cNvPr id="5" name="Content Placeholder 4">
            <a:extLst>
              <a:ext uri="{FF2B5EF4-FFF2-40B4-BE49-F238E27FC236}">
                <a16:creationId xmlns:a16="http://schemas.microsoft.com/office/drawing/2014/main" id="{AE58C1D0-BC4F-4F66-8910-E05896CA794B}"/>
              </a:ext>
            </a:extLst>
          </p:cNvPr>
          <p:cNvGraphicFramePr>
            <a:graphicFrameLocks noGrp="1"/>
          </p:cNvGraphicFramePr>
          <p:nvPr>
            <p:ph idx="1"/>
            <p:extLst>
              <p:ext uri="{D42A27DB-BD31-4B8C-83A1-F6EECF244321}">
                <p14:modId xmlns:p14="http://schemas.microsoft.com/office/powerpoint/2010/main" val="1767067083"/>
              </p:ext>
            </p:extLst>
          </p:nvPr>
        </p:nvGraphicFramePr>
        <p:xfrm>
          <a:off x="149772" y="2438400"/>
          <a:ext cx="4272458" cy="1483360"/>
        </p:xfrm>
        <a:graphic>
          <a:graphicData uri="http://schemas.openxmlformats.org/drawingml/2006/table">
            <a:tbl>
              <a:tblPr firstRow="1" bandRow="1">
                <a:tableStyleId>{5C22544A-7EE6-4342-B048-85BDC9FD1C3A}</a:tableStyleId>
              </a:tblPr>
              <a:tblGrid>
                <a:gridCol w="1190297">
                  <a:extLst>
                    <a:ext uri="{9D8B030D-6E8A-4147-A177-3AD203B41FA5}">
                      <a16:colId xmlns:a16="http://schemas.microsoft.com/office/drawing/2014/main" val="813523855"/>
                    </a:ext>
                  </a:extLst>
                </a:gridCol>
                <a:gridCol w="402572">
                  <a:extLst>
                    <a:ext uri="{9D8B030D-6E8A-4147-A177-3AD203B41FA5}">
                      <a16:colId xmlns:a16="http://schemas.microsoft.com/office/drawing/2014/main" val="50012322"/>
                    </a:ext>
                  </a:extLst>
                </a:gridCol>
                <a:gridCol w="373755">
                  <a:extLst>
                    <a:ext uri="{9D8B030D-6E8A-4147-A177-3AD203B41FA5}">
                      <a16:colId xmlns:a16="http://schemas.microsoft.com/office/drawing/2014/main" val="2901712479"/>
                    </a:ext>
                  </a:extLst>
                </a:gridCol>
                <a:gridCol w="454615">
                  <a:extLst>
                    <a:ext uri="{9D8B030D-6E8A-4147-A177-3AD203B41FA5}">
                      <a16:colId xmlns:a16="http://schemas.microsoft.com/office/drawing/2014/main" val="1780320485"/>
                    </a:ext>
                  </a:extLst>
                </a:gridCol>
                <a:gridCol w="373755">
                  <a:extLst>
                    <a:ext uri="{9D8B030D-6E8A-4147-A177-3AD203B41FA5}">
                      <a16:colId xmlns:a16="http://schemas.microsoft.com/office/drawing/2014/main" val="3622511804"/>
                    </a:ext>
                  </a:extLst>
                </a:gridCol>
                <a:gridCol w="292894">
                  <a:extLst>
                    <a:ext uri="{9D8B030D-6E8A-4147-A177-3AD203B41FA5}">
                      <a16:colId xmlns:a16="http://schemas.microsoft.com/office/drawing/2014/main" val="719414057"/>
                    </a:ext>
                  </a:extLst>
                </a:gridCol>
                <a:gridCol w="292894">
                  <a:extLst>
                    <a:ext uri="{9D8B030D-6E8A-4147-A177-3AD203B41FA5}">
                      <a16:colId xmlns:a16="http://schemas.microsoft.com/office/drawing/2014/main" val="2148357353"/>
                    </a:ext>
                  </a:extLst>
                </a:gridCol>
                <a:gridCol w="292894">
                  <a:extLst>
                    <a:ext uri="{9D8B030D-6E8A-4147-A177-3AD203B41FA5}">
                      <a16:colId xmlns:a16="http://schemas.microsoft.com/office/drawing/2014/main" val="2609119569"/>
                    </a:ext>
                  </a:extLst>
                </a:gridCol>
                <a:gridCol w="598782">
                  <a:extLst>
                    <a:ext uri="{9D8B030D-6E8A-4147-A177-3AD203B41FA5}">
                      <a16:colId xmlns:a16="http://schemas.microsoft.com/office/drawing/2014/main" val="3984597257"/>
                    </a:ext>
                  </a:extLst>
                </a:gridCol>
              </a:tblGrid>
              <a:tr h="370840">
                <a:tc>
                  <a:txBody>
                    <a:bodyPr/>
                    <a:lstStyle/>
                    <a:p>
                      <a:pPr algn="l" fontAlgn="b"/>
                      <a:r>
                        <a:rPr lang="en-GB" sz="1100" b="1" i="0" u="none" strike="noStrike" dirty="0">
                          <a:solidFill>
                            <a:srgbClr val="000000"/>
                          </a:solidFill>
                          <a:effectLst/>
                          <a:latin typeface="Calibri" panose="020F0502020204030204" pitchFamily="34" charset="0"/>
                        </a:rPr>
                        <a:t>Alun's general salary bandings</a:t>
                      </a:r>
                    </a:p>
                  </a:txBody>
                  <a:tcPr marL="6350" marR="6350" marT="6350" marB="0" anchor="b"/>
                </a:tc>
                <a:tc gridSpan="7">
                  <a:txBody>
                    <a:bodyPr/>
                    <a:lstStyle/>
                    <a:p>
                      <a:pPr algn="ctr" fontAlgn="b"/>
                      <a:r>
                        <a:rPr lang="en-GB" sz="1100" b="1" i="0" u="none" strike="noStrike" dirty="0">
                          <a:solidFill>
                            <a:srgbClr val="000000"/>
                          </a:solidFill>
                          <a:effectLst/>
                          <a:latin typeface="Calibri" panose="020F0502020204030204" pitchFamily="34" charset="0"/>
                        </a:rPr>
                        <a:t>Consolidated</a:t>
                      </a:r>
                    </a:p>
                  </a:txBody>
                  <a:tcPr marL="6350" marR="6350" marT="6350" marB="0" anchor="b"/>
                </a:tc>
                <a:tc hMerge="1">
                  <a:txBody>
                    <a:bodyPr/>
                    <a:lstStyle/>
                    <a:p>
                      <a:pPr algn="ctr" fontAlgn="b"/>
                      <a:endParaRPr lang="en-GB"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GB"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GB"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GB"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GB"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GB"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GB" sz="1100" b="1" i="0" u="none" strike="noStrike" dirty="0">
                          <a:solidFill>
                            <a:srgbClr val="000000"/>
                          </a:solidFill>
                          <a:effectLst/>
                          <a:latin typeface="Calibri" panose="020F0502020204030204" pitchFamily="34" charset="0"/>
                        </a:rPr>
                        <a:t>Total</a:t>
                      </a:r>
                    </a:p>
                  </a:txBody>
                  <a:tcPr marL="6350" marR="6350" marT="6350" marB="0" anchor="b"/>
                </a:tc>
                <a:extLst>
                  <a:ext uri="{0D108BD9-81ED-4DB2-BD59-A6C34878D82A}">
                    <a16:rowId xmlns:a16="http://schemas.microsoft.com/office/drawing/2014/main" val="2821873622"/>
                  </a:ext>
                </a:extLst>
              </a:tr>
              <a:tr h="370840">
                <a:tc>
                  <a:txBody>
                    <a:bodyPr/>
                    <a:lstStyle/>
                    <a:p>
                      <a:pPr algn="l" fontAlgn="b"/>
                      <a:r>
                        <a:rPr lang="en-GB" sz="1100" b="1" i="0" u="none" strike="noStrike" dirty="0">
                          <a:solidFill>
                            <a:srgbClr val="000000"/>
                          </a:solidFill>
                          <a:effectLst/>
                          <a:latin typeface="Calibri" panose="020F0502020204030204" pitchFamily="34" charset="0"/>
                        </a:rPr>
                        <a:t>Above national average</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18268</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8209</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3565</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1698</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832</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646</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838</a:t>
                      </a:r>
                    </a:p>
                  </a:txBody>
                  <a:tcPr marL="6350" marR="6350" marT="6350" marB="0" anchor="b"/>
                </a:tc>
                <a:tc>
                  <a:txBody>
                    <a:bodyPr/>
                    <a:lstStyle/>
                    <a:p>
                      <a:pPr algn="r" fontAlgn="b"/>
                      <a:r>
                        <a:rPr lang="en-GB" sz="1100" b="1" i="0" u="none" strike="noStrike" dirty="0">
                          <a:solidFill>
                            <a:srgbClr val="000000"/>
                          </a:solidFill>
                          <a:effectLst/>
                          <a:latin typeface="Calibri" panose="020F0502020204030204" pitchFamily="34" charset="0"/>
                        </a:rPr>
                        <a:t>34056</a:t>
                      </a:r>
                    </a:p>
                  </a:txBody>
                  <a:tcPr marL="6350" marR="6350" marT="6350" marB="0" anchor="b"/>
                </a:tc>
                <a:extLst>
                  <a:ext uri="{0D108BD9-81ED-4DB2-BD59-A6C34878D82A}">
                    <a16:rowId xmlns:a16="http://schemas.microsoft.com/office/drawing/2014/main" val="3219326050"/>
                  </a:ext>
                </a:extLst>
              </a:tr>
              <a:tr h="370840">
                <a:tc>
                  <a:txBody>
                    <a:bodyPr/>
                    <a:lstStyle/>
                    <a:p>
                      <a:pPr algn="l" fontAlgn="b"/>
                      <a:r>
                        <a:rPr lang="en-GB" sz="1100" b="1" i="0" u="none" strike="noStrike" dirty="0">
                          <a:solidFill>
                            <a:srgbClr val="000000"/>
                          </a:solidFill>
                          <a:effectLst/>
                          <a:latin typeface="Calibri" panose="020F0502020204030204" pitchFamily="34" charset="0"/>
                        </a:rPr>
                        <a:t>Below national average</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2451</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4292</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20167</a:t>
                      </a: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b="1" i="0" u="none" strike="noStrike" dirty="0">
                          <a:solidFill>
                            <a:srgbClr val="000000"/>
                          </a:solidFill>
                          <a:effectLst/>
                          <a:latin typeface="Calibri" panose="020F0502020204030204" pitchFamily="34" charset="0"/>
                        </a:rPr>
                        <a:t>26910</a:t>
                      </a:r>
                    </a:p>
                  </a:txBody>
                  <a:tcPr marL="6350" marR="6350" marT="6350" marB="0" anchor="b"/>
                </a:tc>
                <a:extLst>
                  <a:ext uri="{0D108BD9-81ED-4DB2-BD59-A6C34878D82A}">
                    <a16:rowId xmlns:a16="http://schemas.microsoft.com/office/drawing/2014/main" val="943230335"/>
                  </a:ext>
                </a:extLst>
              </a:tr>
              <a:tr h="370840">
                <a:tc>
                  <a:txBody>
                    <a:bodyPr/>
                    <a:lstStyle/>
                    <a:p>
                      <a:pPr algn="l" fontAlgn="b"/>
                      <a:r>
                        <a:rPr lang="en-GB" sz="1100" b="1" i="0" u="none" strike="noStrike" dirty="0">
                          <a:solidFill>
                            <a:srgbClr val="000000"/>
                          </a:solidFill>
                          <a:effectLst/>
                          <a:latin typeface="Calibri" panose="020F0502020204030204" pitchFamily="34" charset="0"/>
                        </a:rPr>
                        <a:t>Around the average</a:t>
                      </a:r>
                    </a:p>
                  </a:txBody>
                  <a:tcPr marL="6350" marR="6350" marT="6350" marB="0" anchor="b"/>
                </a:tc>
                <a:tc>
                  <a:txBody>
                    <a:bodyPr/>
                    <a:lstStyle/>
                    <a:p>
                      <a:pPr algn="r" fontAlgn="b"/>
                      <a:r>
                        <a:rPr lang="en-GB" sz="1100" b="0" i="0" u="none" strike="noStrike" dirty="0">
                          <a:solidFill>
                            <a:srgbClr val="000000"/>
                          </a:solidFill>
                          <a:effectLst/>
                          <a:latin typeface="Calibri" panose="020F0502020204030204" pitchFamily="34" charset="0"/>
                        </a:rPr>
                        <a:t>25887</a:t>
                      </a: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100" b="1" i="0" u="none" strike="noStrike" dirty="0">
                          <a:solidFill>
                            <a:srgbClr val="000000"/>
                          </a:solidFill>
                          <a:effectLst/>
                          <a:latin typeface="Calibri" panose="020F0502020204030204" pitchFamily="34" charset="0"/>
                        </a:rPr>
                        <a:t>25887</a:t>
                      </a:r>
                    </a:p>
                  </a:txBody>
                  <a:tcPr marL="6350" marR="6350" marT="6350" marB="0" anchor="b"/>
                </a:tc>
                <a:extLst>
                  <a:ext uri="{0D108BD9-81ED-4DB2-BD59-A6C34878D82A}">
                    <a16:rowId xmlns:a16="http://schemas.microsoft.com/office/drawing/2014/main" val="3696087840"/>
                  </a:ext>
                </a:extLst>
              </a:tr>
            </a:tbl>
          </a:graphicData>
        </a:graphic>
      </p:graphicFrame>
      <p:pic>
        <p:nvPicPr>
          <p:cNvPr id="3" name="Picture 2">
            <a:extLst>
              <a:ext uri="{FF2B5EF4-FFF2-40B4-BE49-F238E27FC236}">
                <a16:creationId xmlns:a16="http://schemas.microsoft.com/office/drawing/2014/main" id="{D5E9F9C7-4042-4C98-83AA-7A986D691DEC}"/>
              </a:ext>
            </a:extLst>
          </p:cNvPr>
          <p:cNvPicPr>
            <a:picLocks noChangeAspect="1"/>
          </p:cNvPicPr>
          <p:nvPr/>
        </p:nvPicPr>
        <p:blipFill>
          <a:blip r:embed="rId2"/>
          <a:stretch>
            <a:fillRect/>
          </a:stretch>
        </p:blipFill>
        <p:spPr>
          <a:xfrm>
            <a:off x="6317210" y="1539240"/>
            <a:ext cx="3514725" cy="3124200"/>
          </a:xfrm>
          <a:prstGeom prst="rect">
            <a:avLst/>
          </a:prstGeom>
        </p:spPr>
      </p:pic>
    </p:spTree>
    <p:extLst>
      <p:ext uri="{BB962C8B-B14F-4D97-AF65-F5344CB8AC3E}">
        <p14:creationId xmlns:p14="http://schemas.microsoft.com/office/powerpoint/2010/main" val="2872132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E06232-69FD-453D-8EB2-706087A9021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C016B79-92E8-4085-8FCE-C1E0DFF95CCB}"/>
              </a:ext>
            </a:extLst>
          </p:cNvPr>
          <p:cNvSpPr>
            <a:spLocks noGrp="1"/>
          </p:cNvSpPr>
          <p:nvPr>
            <p:ph type="title"/>
          </p:nvPr>
        </p:nvSpPr>
        <p:spPr>
          <a:xfrm>
            <a:off x="829781" y="2745736"/>
            <a:ext cx="3698803" cy="1366528"/>
          </a:xfrm>
          <a:solidFill>
            <a:schemeClr val="bg1">
              <a:alpha val="50000"/>
            </a:schemeClr>
          </a:solidFill>
          <a:ln w="25400" cap="sq">
            <a:solidFill>
              <a:schemeClr val="tx1"/>
            </a:solidFill>
            <a:miter lim="800000"/>
          </a:ln>
        </p:spPr>
        <p:txBody>
          <a:bodyPr>
            <a:normAutofit/>
          </a:bodyPr>
          <a:lstStyle/>
          <a:p>
            <a:pPr algn="ctr"/>
            <a:r>
              <a:rPr lang="en-GB" sz="3200" dirty="0"/>
              <a:t>BI dashboard</a:t>
            </a:r>
          </a:p>
        </p:txBody>
      </p:sp>
      <p:sp>
        <p:nvSpPr>
          <p:cNvPr id="3" name="Content Placeholder 2">
            <a:extLst>
              <a:ext uri="{FF2B5EF4-FFF2-40B4-BE49-F238E27FC236}">
                <a16:creationId xmlns:a16="http://schemas.microsoft.com/office/drawing/2014/main" id="{9284A636-9BE5-4841-A563-F2E20DDB6075}"/>
              </a:ext>
            </a:extLst>
          </p:cNvPr>
          <p:cNvSpPr>
            <a:spLocks noGrp="1"/>
          </p:cNvSpPr>
          <p:nvPr>
            <p:ph idx="1"/>
          </p:nvPr>
        </p:nvSpPr>
        <p:spPr>
          <a:xfrm>
            <a:off x="6049182" y="802638"/>
            <a:ext cx="5408696" cy="5252722"/>
          </a:xfrm>
        </p:spPr>
        <p:txBody>
          <a:bodyPr anchor="ctr">
            <a:normAutofit/>
          </a:bodyPr>
          <a:lstStyle/>
          <a:p>
            <a:r>
              <a:rPr lang="en-GB" u="sng" dirty="0">
                <a:hlinkClick r:id="rId3"/>
              </a:rPr>
              <a:t>https://app.powerbi.com/view?r=eyJrIjoiYjNlMGY5ZDktMWU1Ni00NGZmLWJmY2UtNDk2OWFhZWViNDRjIiwidCI6ImVhYjMyZjY2LTgzYjItNDBhYS1hMDgwLWIyYjA2YzJhMzMzOCIsImMiOjh9</a:t>
            </a:r>
            <a:endParaRPr lang="en-GB" dirty="0"/>
          </a:p>
          <a:p>
            <a:pPr marL="0" indent="0">
              <a:buNone/>
            </a:pPr>
            <a:endParaRPr lang="en-GB" sz="2400" dirty="0">
              <a:solidFill>
                <a:schemeClr val="bg1"/>
              </a:solidFill>
            </a:endParaRPr>
          </a:p>
        </p:txBody>
      </p:sp>
    </p:spTree>
    <p:extLst>
      <p:ext uri="{BB962C8B-B14F-4D97-AF65-F5344CB8AC3E}">
        <p14:creationId xmlns:p14="http://schemas.microsoft.com/office/powerpoint/2010/main" val="1054351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02442B-BFCE-4D94-A053-748333A3C5C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636008" cy="6857998"/>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latin typeface="Calibri" panose="020F0502020204030204"/>
            </a:endParaRPr>
          </a:p>
        </p:txBody>
      </p:sp>
      <p:sp>
        <p:nvSpPr>
          <p:cNvPr id="2" name="Title 1">
            <a:extLst>
              <a:ext uri="{FF2B5EF4-FFF2-40B4-BE49-F238E27FC236}">
                <a16:creationId xmlns:a16="http://schemas.microsoft.com/office/drawing/2014/main" id="{7E001C7D-EC6F-488A-AC9B-99A839F301F1}"/>
              </a:ext>
            </a:extLst>
          </p:cNvPr>
          <p:cNvSpPr>
            <a:spLocks noGrp="1"/>
          </p:cNvSpPr>
          <p:nvPr>
            <p:ph type="title"/>
          </p:nvPr>
        </p:nvSpPr>
        <p:spPr>
          <a:xfrm>
            <a:off x="648929" y="629266"/>
            <a:ext cx="3667039" cy="1676603"/>
          </a:xfrm>
        </p:spPr>
        <p:txBody>
          <a:bodyPr>
            <a:normAutofit/>
          </a:bodyPr>
          <a:lstStyle/>
          <a:p>
            <a:r>
              <a:rPr lang="en-GB" sz="3600" dirty="0">
                <a:solidFill>
                  <a:schemeClr val="bg1"/>
                </a:solidFill>
              </a:rPr>
              <a:t>Inspiration from others</a:t>
            </a:r>
          </a:p>
        </p:txBody>
      </p:sp>
      <p:sp>
        <p:nvSpPr>
          <p:cNvPr id="8" name="Content Placeholder 2">
            <a:extLst>
              <a:ext uri="{FF2B5EF4-FFF2-40B4-BE49-F238E27FC236}">
                <a16:creationId xmlns:a16="http://schemas.microsoft.com/office/drawing/2014/main" id="{D986A538-BAD0-42B5-B6C1-4AC164A0423F}"/>
              </a:ext>
            </a:extLst>
          </p:cNvPr>
          <p:cNvSpPr>
            <a:spLocks noGrp="1"/>
          </p:cNvSpPr>
          <p:nvPr>
            <p:ph idx="1"/>
          </p:nvPr>
        </p:nvSpPr>
        <p:spPr>
          <a:xfrm>
            <a:off x="5579676" y="629266"/>
            <a:ext cx="5940972" cy="1782154"/>
          </a:xfrm>
        </p:spPr>
        <p:txBody>
          <a:bodyPr>
            <a:normAutofit/>
          </a:bodyPr>
          <a:lstStyle/>
          <a:p>
            <a:r>
              <a:rPr lang="en-GB" dirty="0">
                <a:hlinkClick r:id="rId3"/>
              </a:rPr>
              <a:t>http://www.whatworksgrowth.org/</a:t>
            </a:r>
            <a:endParaRPr lang="en-GB" dirty="0"/>
          </a:p>
          <a:p>
            <a:r>
              <a:rPr lang="en-GB" dirty="0"/>
              <a:t>Things that generally make an impact</a:t>
            </a:r>
          </a:p>
          <a:p>
            <a:pPr lvl="1"/>
            <a:r>
              <a:rPr lang="en-GB" dirty="0"/>
              <a:t>Apprenticeships</a:t>
            </a:r>
          </a:p>
          <a:p>
            <a:pPr lvl="1"/>
            <a:r>
              <a:rPr lang="en-GB" dirty="0"/>
              <a:t>Broadband</a:t>
            </a:r>
          </a:p>
        </p:txBody>
      </p:sp>
      <p:sp>
        <p:nvSpPr>
          <p:cNvPr id="10" name="TextBox 9">
            <a:extLst>
              <a:ext uri="{FF2B5EF4-FFF2-40B4-BE49-F238E27FC236}">
                <a16:creationId xmlns:a16="http://schemas.microsoft.com/office/drawing/2014/main" id="{6210672D-BD6D-4B74-AD14-533B3503B256}"/>
              </a:ext>
            </a:extLst>
          </p:cNvPr>
          <p:cNvSpPr txBox="1"/>
          <p:nvPr/>
        </p:nvSpPr>
        <p:spPr>
          <a:xfrm>
            <a:off x="5579676" y="2693379"/>
            <a:ext cx="6435113" cy="3139321"/>
          </a:xfrm>
          <a:prstGeom prst="rect">
            <a:avLst/>
          </a:prstGeom>
          <a:noFill/>
        </p:spPr>
        <p:txBody>
          <a:bodyPr wrap="square" numCol="2" rtlCol="0">
            <a:spAutoFit/>
          </a:bodyPr>
          <a:lstStyle/>
          <a:p>
            <a:r>
              <a:rPr lang="en-GB" dirty="0"/>
              <a:t>Other things which can make an impact sometimes</a:t>
            </a:r>
          </a:p>
          <a:p>
            <a:pPr marL="285750" indent="-285750">
              <a:buFont typeface="Arial" panose="020B0604020202020204" pitchFamily="34" charset="0"/>
              <a:buChar char="•"/>
            </a:pPr>
            <a:r>
              <a:rPr lang="en-GB" dirty="0"/>
              <a:t>Business advice</a:t>
            </a:r>
          </a:p>
          <a:p>
            <a:pPr marL="285750" indent="-285750">
              <a:buFont typeface="Arial" panose="020B0604020202020204" pitchFamily="34" charset="0"/>
              <a:buChar char="•"/>
            </a:pPr>
            <a:r>
              <a:rPr lang="en-GB" dirty="0"/>
              <a:t>Employment training</a:t>
            </a:r>
          </a:p>
          <a:p>
            <a:pPr marL="285750" indent="-285750">
              <a:buFont typeface="Arial" panose="020B0604020202020204" pitchFamily="34" charset="0"/>
              <a:buChar char="•"/>
            </a:pPr>
            <a:r>
              <a:rPr lang="en-GB" dirty="0"/>
              <a:t>Training</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a:lnSpc>
                <a:spcPct val="90000"/>
              </a:lnSpc>
              <a:spcBef>
                <a:spcPts val="1000"/>
              </a:spcBef>
            </a:pPr>
            <a:r>
              <a:rPr lang="en-GB" dirty="0"/>
              <a:t>Others that do and don’t work</a:t>
            </a:r>
          </a:p>
          <a:p>
            <a:pPr marL="457200" indent="-457200">
              <a:lnSpc>
                <a:spcPct val="90000"/>
              </a:lnSpc>
              <a:spcBef>
                <a:spcPts val="1000"/>
              </a:spcBef>
              <a:buFont typeface="Arial" panose="020B0604020202020204" pitchFamily="34" charset="0"/>
              <a:buChar char="•"/>
            </a:pPr>
            <a:r>
              <a:rPr lang="en-GB" dirty="0"/>
              <a:t>Finance</a:t>
            </a:r>
          </a:p>
          <a:p>
            <a:pPr marL="457200" indent="-457200">
              <a:lnSpc>
                <a:spcPct val="90000"/>
              </a:lnSpc>
              <a:spcBef>
                <a:spcPts val="1000"/>
              </a:spcBef>
              <a:buFont typeface="Arial" panose="020B0604020202020204" pitchFamily="34" charset="0"/>
              <a:buChar char="•"/>
            </a:pPr>
            <a:r>
              <a:rPr lang="en-GB" dirty="0"/>
              <a:t>Area based initiatives</a:t>
            </a:r>
          </a:p>
          <a:p>
            <a:pPr marL="457200" indent="-457200">
              <a:lnSpc>
                <a:spcPct val="90000"/>
              </a:lnSpc>
              <a:spcBef>
                <a:spcPts val="1000"/>
              </a:spcBef>
              <a:buFont typeface="Arial" panose="020B0604020202020204" pitchFamily="34" charset="0"/>
              <a:buChar char="•"/>
            </a:pPr>
            <a:r>
              <a:rPr lang="en-GB" dirty="0"/>
              <a:t>Estate renewal</a:t>
            </a:r>
          </a:p>
          <a:p>
            <a:pPr marL="457200" indent="-457200">
              <a:lnSpc>
                <a:spcPct val="90000"/>
              </a:lnSpc>
              <a:spcBef>
                <a:spcPts val="1000"/>
              </a:spcBef>
              <a:buFont typeface="Arial" panose="020B0604020202020204" pitchFamily="34" charset="0"/>
              <a:buChar char="•"/>
            </a:pPr>
            <a:r>
              <a:rPr lang="en-GB" dirty="0"/>
              <a:t>Innovation</a:t>
            </a:r>
          </a:p>
          <a:p>
            <a:pPr marL="457200" indent="-457200">
              <a:lnSpc>
                <a:spcPct val="90000"/>
              </a:lnSpc>
              <a:spcBef>
                <a:spcPts val="1000"/>
              </a:spcBef>
              <a:buFont typeface="Arial" panose="020B0604020202020204" pitchFamily="34" charset="0"/>
              <a:buChar char="•"/>
            </a:pPr>
            <a:r>
              <a:rPr lang="en-GB" dirty="0"/>
              <a:t>Public realm</a:t>
            </a:r>
          </a:p>
          <a:p>
            <a:pPr marL="457200" indent="-457200">
              <a:lnSpc>
                <a:spcPct val="90000"/>
              </a:lnSpc>
              <a:spcBef>
                <a:spcPts val="1000"/>
              </a:spcBef>
              <a:buFont typeface="Arial" panose="020B0604020202020204" pitchFamily="34" charset="0"/>
              <a:buChar char="•"/>
            </a:pPr>
            <a:r>
              <a:rPr lang="en-GB" dirty="0"/>
              <a:t>Sport and culture</a:t>
            </a:r>
          </a:p>
          <a:p>
            <a:pPr marL="457200" indent="-457200">
              <a:lnSpc>
                <a:spcPct val="90000"/>
              </a:lnSpc>
              <a:spcBef>
                <a:spcPts val="1000"/>
              </a:spcBef>
              <a:buFont typeface="Arial" panose="020B0604020202020204" pitchFamily="34" charset="0"/>
              <a:buChar char="•"/>
            </a:pPr>
            <a:r>
              <a:rPr lang="en-GB" dirty="0"/>
              <a:t>Transport</a:t>
            </a:r>
          </a:p>
        </p:txBody>
      </p:sp>
    </p:spTree>
    <p:extLst>
      <p:ext uri="{BB962C8B-B14F-4D97-AF65-F5344CB8AC3E}">
        <p14:creationId xmlns:p14="http://schemas.microsoft.com/office/powerpoint/2010/main" val="613542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0DF90E-6BAD-4E82-8FDF-717C9A35737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3">
            <a:extLst>
              <a:ext uri="{FF2B5EF4-FFF2-40B4-BE49-F238E27FC236}">
                <a16:creationId xmlns:a16="http://schemas.microsoft.com/office/drawing/2014/main" id="{13DCC859-0434-4BB8-B6C5-09C88AE698F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11">
            <a:extLst>
              <a:ext uri="{FF2B5EF4-FFF2-40B4-BE49-F238E27FC236}">
                <a16:creationId xmlns:a16="http://schemas.microsoft.com/office/drawing/2014/main" id="{08E7ACFB-B791-4C23-8B17-013FEDC09A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DE9249B-093E-4BBE-8AA6-E2EB5D71190A}"/>
              </a:ext>
            </a:extLst>
          </p:cNvPr>
          <p:cNvSpPr>
            <a:spLocks noGrp="1"/>
          </p:cNvSpPr>
          <p:nvPr>
            <p:ph type="title"/>
          </p:nvPr>
        </p:nvSpPr>
        <p:spPr>
          <a:xfrm>
            <a:off x="833002" y="365125"/>
            <a:ext cx="10520702" cy="1325563"/>
          </a:xfrm>
        </p:spPr>
        <p:txBody>
          <a:bodyPr>
            <a:normAutofit/>
          </a:bodyPr>
          <a:lstStyle/>
          <a:p>
            <a:r>
              <a:rPr lang="en-GB" dirty="0"/>
              <a:t>Points for discussion</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774824499"/>
              </p:ext>
            </p:extLst>
          </p:nvPr>
        </p:nvGraphicFramePr>
        <p:xfrm>
          <a:off x="838200" y="2022475"/>
          <a:ext cx="10515600" cy="4154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823707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3733</TotalTime>
  <Words>374</Words>
  <Application>Microsoft Office PowerPoint</Application>
  <PresentationFormat>Widescreen</PresentationFormat>
  <Paragraphs>141</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Discussion</vt:lpstr>
      <vt:lpstr>Some data</vt:lpstr>
      <vt:lpstr>Vacancy data</vt:lpstr>
      <vt:lpstr>Specialist skills</vt:lpstr>
      <vt:lpstr>Salary data</vt:lpstr>
      <vt:lpstr>BI dashboard</vt:lpstr>
      <vt:lpstr>Inspiration from others</vt:lpstr>
      <vt:lpstr>Points for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dc:title>
  <dc:creator>Alun Rogers</dc:creator>
  <cp:lastModifiedBy>Alun Rogers</cp:lastModifiedBy>
  <cp:revision>9</cp:revision>
  <dcterms:created xsi:type="dcterms:W3CDTF">2017-11-14T19:49:18Z</dcterms:created>
  <dcterms:modified xsi:type="dcterms:W3CDTF">2017-11-17T10:02:56Z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540eca6-9691-4df3-ad75-878f42605506_Enabled">
    <vt:lpwstr>True</vt:lpwstr>
  </property>
  <property fmtid="{D5CDD505-2E9C-101B-9397-08002B2CF9AE}" pid="3" name="MSIP_Label_5540eca6-9691-4df3-ad75-878f42605506_SiteId">
    <vt:lpwstr>eab32f66-83b2-40aa-a080-b2b06c2a3338</vt:lpwstr>
  </property>
  <property fmtid="{D5CDD505-2E9C-101B-9397-08002B2CF9AE}" pid="4" name="MSIP_Label_5540eca6-9691-4df3-ad75-878f42605506_Ref">
    <vt:lpwstr>https://api.informationprotection.azure.com/api/eab32f66-83b2-40aa-a080-b2b06c2a3338</vt:lpwstr>
  </property>
  <property fmtid="{D5CDD505-2E9C-101B-9397-08002B2CF9AE}" pid="5" name="MSIP_Label_5540eca6-9691-4df3-ad75-878f42605506_Owner">
    <vt:lpwstr>AlunR@Risual.com</vt:lpwstr>
  </property>
  <property fmtid="{D5CDD505-2E9C-101B-9397-08002B2CF9AE}" pid="6" name="MSIP_Label_5540eca6-9691-4df3-ad75-878f42605506_SetDate">
    <vt:lpwstr>2017-11-15T10:29:53.7791290+00:00</vt:lpwstr>
  </property>
  <property fmtid="{D5CDD505-2E9C-101B-9397-08002B2CF9AE}" pid="7" name="MSIP_Label_5540eca6-9691-4df3-ad75-878f42605506_Name">
    <vt:lpwstr>Unrestricted</vt:lpwstr>
  </property>
  <property fmtid="{D5CDD505-2E9C-101B-9397-08002B2CF9AE}" pid="8" name="MSIP_Label_5540eca6-9691-4df3-ad75-878f42605506_Application">
    <vt:lpwstr>Microsoft Azure Information Protection</vt:lpwstr>
  </property>
  <property fmtid="{D5CDD505-2E9C-101B-9397-08002B2CF9AE}" pid="9" name="MSIP_Label_5540eca6-9691-4df3-ad75-878f42605506_Extended_MSFT_Method">
    <vt:lpwstr>Manual</vt:lpwstr>
  </property>
  <property fmtid="{D5CDD505-2E9C-101B-9397-08002B2CF9AE}" pid="10" name="Sensitivity">
    <vt:lpwstr>Unrestricted</vt:lpwstr>
  </property>
</Properties>
</file>